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charts/chart1.xml" ContentType="application/vnd.openxmlformats-officedocument.drawingml.chart+xml"/>
  <Override PartName="/ppt/drawings/drawing1.xml" ContentType="application/vnd.openxmlformats-officedocument.drawingml.chartshapes+xml"/>
  <Override PartName="/ppt/tags/tag15.xml" ContentType="application/vnd.openxmlformats-officedocument.presentationml.tags+xml"/>
  <Override PartName="/ppt/tags/tag16.xml" ContentType="application/vnd.openxmlformats-officedocument.presentationml.tags+xml"/>
  <Override PartName="/ppt/charts/chart2.xml" ContentType="application/vnd.openxmlformats-officedocument.drawingml.chart+xml"/>
  <Override PartName="/ppt/tags/tag17.xml" ContentType="application/vnd.openxmlformats-officedocument.presentationml.tags+xml"/>
  <Override PartName="/ppt/tags/tag18.xml" ContentType="application/vnd.openxmlformats-officedocument.presentationml.tags+xml"/>
  <Override PartName="/ppt/charts/chart3.xml" ContentType="application/vnd.openxmlformats-officedocument.drawingml.chart+xml"/>
  <Override PartName="/ppt/drawings/drawing2.xml" ContentType="application/vnd.openxmlformats-officedocument.drawingml.chartshapes+xml"/>
  <Override PartName="/ppt/tags/tag19.xml" ContentType="application/vnd.openxmlformats-officedocument.presentationml.tags+xml"/>
  <Override PartName="/ppt/tags/tag20.xml" ContentType="application/vnd.openxmlformats-officedocument.presentationml.tags+xml"/>
  <Override PartName="/ppt/charts/chart4.xml" ContentType="application/vnd.openxmlformats-officedocument.drawingml.chart+xml"/>
  <Override PartName="/ppt/tags/tag21.xml" ContentType="application/vnd.openxmlformats-officedocument.presentationml.tags+xml"/>
  <Override PartName="/ppt/tags/tag22.xml" ContentType="application/vnd.openxmlformats-officedocument.presentationml.tags+xml"/>
  <Override PartName="/ppt/charts/chart5.xml" ContentType="application/vnd.openxmlformats-officedocument.drawingml.chart+xml"/>
  <Override PartName="/ppt/tags/tag23.xml" ContentType="application/vnd.openxmlformats-officedocument.presentationml.tags+xml"/>
  <Override PartName="/ppt/charts/chart6.xml" ContentType="application/vnd.openxmlformats-officedocument.drawingml.chart+xml"/>
  <Override PartName="/ppt/drawings/drawing3.xml" ContentType="application/vnd.openxmlformats-officedocument.drawingml.chartshapes+xml"/>
  <Override PartName="/ppt/tags/tag24.xml" ContentType="application/vnd.openxmlformats-officedocument.presentationml.tags+xml"/>
  <Override PartName="/ppt/tags/tag25.xml" ContentType="application/vnd.openxmlformats-officedocument.presentationml.tags+xml"/>
  <Override PartName="/ppt/notesSlides/notesSlide3.xml" ContentType="application/vnd.openxmlformats-officedocument.presentationml.notesSlide+xml"/>
  <Override PartName="/ppt/charts/chart7.xml" ContentType="application/vnd.openxmlformats-officedocument.drawingml.chart+xml"/>
  <Override PartName="/ppt/tags/tag26.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7"/>
  </p:notesMasterIdLst>
  <p:handoutMasterIdLst>
    <p:handoutMasterId r:id="rId18"/>
  </p:handoutMasterIdLst>
  <p:sldIdLst>
    <p:sldId id="256" r:id="rId2"/>
    <p:sldId id="257" r:id="rId3"/>
    <p:sldId id="280" r:id="rId4"/>
    <p:sldId id="281" r:id="rId5"/>
    <p:sldId id="282" r:id="rId6"/>
    <p:sldId id="283" r:id="rId7"/>
    <p:sldId id="290" r:id="rId8"/>
    <p:sldId id="286" r:id="rId9"/>
    <p:sldId id="287" r:id="rId10"/>
    <p:sldId id="294" r:id="rId11"/>
    <p:sldId id="297" r:id="rId12"/>
    <p:sldId id="296" r:id="rId13"/>
    <p:sldId id="288" r:id="rId14"/>
    <p:sldId id="279" r:id="rId15"/>
    <p:sldId id="292" r:id="rId16"/>
  </p:sldIdLst>
  <p:sldSz cx="10698163" cy="7589838"/>
  <p:notesSz cx="6877050" cy="1000125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91">
          <p15:clr>
            <a:srgbClr val="A4A3A4"/>
          </p15:clr>
        </p15:guide>
        <p15:guide id="2" orient="horz" pos="735">
          <p15:clr>
            <a:srgbClr val="A4A3A4"/>
          </p15:clr>
        </p15:guide>
        <p15:guide id="3" orient="horz" pos="3455">
          <p15:clr>
            <a:srgbClr val="A4A3A4"/>
          </p15:clr>
        </p15:guide>
        <p15:guide id="4" orient="horz" pos="4544">
          <p15:clr>
            <a:srgbClr val="A4A3A4"/>
          </p15:clr>
        </p15:guide>
        <p15:guide id="5" pos="3370">
          <p15:clr>
            <a:srgbClr val="A4A3A4"/>
          </p15:clr>
        </p15:guide>
        <p15:guide id="6" pos="342">
          <p15:clr>
            <a:srgbClr val="A4A3A4"/>
          </p15:clr>
        </p15:guide>
        <p15:guide id="7" pos="6407">
          <p15:clr>
            <a:srgbClr val="A4A3A4"/>
          </p15:clr>
        </p15:guide>
        <p15:guide id="8" pos="3436">
          <p15:clr>
            <a:srgbClr val="A4A3A4"/>
          </p15:clr>
        </p15:guide>
        <p15:guide id="9" pos="3325">
          <p15:clr>
            <a:srgbClr val="A4A3A4"/>
          </p15:clr>
        </p15:guide>
        <p15:guide id="10" pos="1708">
          <p15:clr>
            <a:srgbClr val="A4A3A4"/>
          </p15:clr>
        </p15:guide>
      </p15:sldGuideLst>
    </p:ext>
    <p:ext uri="{2D200454-40CA-4A62-9FC3-DE9A4176ACB9}">
      <p15:notesGuideLst xmlns:p15="http://schemas.microsoft.com/office/powerpoint/2012/main">
        <p15:guide id="1" orient="horz" pos="3151" userDrawn="1">
          <p15:clr>
            <a:srgbClr val="A4A3A4"/>
          </p15:clr>
        </p15:guide>
        <p15:guide id="2" pos="216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Y" initials="EY" lastIdx="1" clrIdx="0"/>
  <p:cmAuthor id="1" name="Mate Veres" initials="MV" lastIdx="1" clrIdx="1">
    <p:extLst>
      <p:ext uri="{19B8F6BF-5375-455C-9EA6-DF929625EA0E}">
        <p15:presenceInfo xmlns:p15="http://schemas.microsoft.com/office/powerpoint/2012/main" userId="S-1-5-21-1644491937-1343024091-1801674531-78627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FFEB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76" autoAdjust="0"/>
    <p:restoredTop sz="94660"/>
  </p:normalViewPr>
  <p:slideViewPr>
    <p:cSldViewPr snapToGrid="0" snapToObjects="1" showGuides="1">
      <p:cViewPr varScale="1">
        <p:scale>
          <a:sx n="60" d="100"/>
          <a:sy n="60" d="100"/>
        </p:scale>
        <p:origin x="1434" y="78"/>
      </p:cViewPr>
      <p:guideLst>
        <p:guide orient="horz" pos="2391"/>
        <p:guide orient="horz" pos="735"/>
        <p:guide orient="horz" pos="3455"/>
        <p:guide orient="horz" pos="4544"/>
        <p:guide pos="3370"/>
        <p:guide pos="342"/>
        <p:guide pos="6407"/>
        <p:guide pos="3436"/>
        <p:guide pos="3325"/>
        <p:guide pos="170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2" d="100"/>
          <a:sy n="72" d="100"/>
        </p:scale>
        <p:origin x="-2424" y="-102"/>
      </p:cViewPr>
      <p:guideLst>
        <p:guide orient="horz" pos="3151"/>
        <p:guide pos="216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microsoft.com/office/2015/10/relationships/revisionInfo" Target="revisionInfo.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munkalap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munkalap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munkalap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munkalap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munkalap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munkalap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munkalap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noProof="0"/>
            </a:pPr>
            <a:r>
              <a:rPr lang="en-US" sz="1800" b="1" i="0" baseline="0" noProof="0" dirty="0">
                <a:effectLst/>
              </a:rPr>
              <a:t>Television advertising revenue of prior years (million HUF) </a:t>
            </a:r>
            <a:endParaRPr lang="en-US" noProof="0" dirty="0">
              <a:effectLst/>
            </a:endParaRPr>
          </a:p>
        </c:rich>
      </c:tx>
      <c:overlay val="0"/>
    </c:title>
    <c:autoTitleDeleted val="0"/>
    <c:plotArea>
      <c:layout>
        <c:manualLayout>
          <c:layoutTarget val="inner"/>
          <c:xMode val="edge"/>
          <c:yMode val="edge"/>
          <c:x val="9.3377202415525495E-2"/>
          <c:y val="0.1924919494219331"/>
          <c:w val="0.88193144259745304"/>
          <c:h val="0.70844812474162955"/>
        </c:manualLayout>
      </c:layout>
      <c:barChart>
        <c:barDir val="col"/>
        <c:grouping val="clustered"/>
        <c:varyColors val="0"/>
        <c:ser>
          <c:idx val="0"/>
          <c:order val="0"/>
          <c:tx>
            <c:strRef>
              <c:f>Sheet1!$B$1</c:f>
              <c:strCache>
                <c:ptCount val="1"/>
                <c:pt idx="0">
                  <c:v>Total</c:v>
                </c:pt>
              </c:strCache>
            </c:strRef>
          </c:tx>
          <c:spPr>
            <a:solidFill>
              <a:srgbClr val="FFE600"/>
            </a:solidFill>
          </c:spPr>
          <c:invertIfNegative val="0"/>
          <c:dLbls>
            <c:spPr>
              <a:noFill/>
              <a:ln>
                <a:noFill/>
              </a:ln>
              <a:effectLst/>
            </c:spPr>
            <c:txPr>
              <a:bodyPr/>
              <a:lstStyle/>
              <a:p>
                <a:pPr>
                  <a:defRPr sz="1800" b="1"/>
                </a:pPr>
                <a:endParaRPr lang="hu-H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Sheet1!$A$3:$A$6</c:f>
              <c:numCache>
                <c:formatCode>General</c:formatCode>
                <c:ptCount val="4"/>
                <c:pt idx="0">
                  <c:v>2015</c:v>
                </c:pt>
                <c:pt idx="1">
                  <c:v>2016</c:v>
                </c:pt>
                <c:pt idx="2">
                  <c:v>2017</c:v>
                </c:pt>
                <c:pt idx="3">
                  <c:v>2018</c:v>
                </c:pt>
              </c:numCache>
            </c:numRef>
          </c:cat>
          <c:val>
            <c:numRef>
              <c:f>Sheet1!$B$3:$B$6</c:f>
              <c:numCache>
                <c:formatCode>#,##0</c:formatCode>
                <c:ptCount val="4"/>
                <c:pt idx="0">
                  <c:v>51581</c:v>
                </c:pt>
                <c:pt idx="1">
                  <c:v>56033</c:v>
                </c:pt>
                <c:pt idx="2">
                  <c:v>60232</c:v>
                </c:pt>
                <c:pt idx="3">
                  <c:v>60742</c:v>
                </c:pt>
              </c:numCache>
            </c:numRef>
          </c:val>
          <c:extLst xmlns:c16r2="http://schemas.microsoft.com/office/drawing/2015/06/chart">
            <c:ext xmlns:c16="http://schemas.microsoft.com/office/drawing/2014/chart" uri="{C3380CC4-5D6E-409C-BE32-E72D297353CC}">
              <c16:uniqueId val="{00000000-00CB-49FB-AAC6-071AE814B9B4}"/>
            </c:ext>
          </c:extLst>
        </c:ser>
        <c:dLbls>
          <c:showLegendKey val="0"/>
          <c:showVal val="0"/>
          <c:showCatName val="0"/>
          <c:showSerName val="0"/>
          <c:showPercent val="0"/>
          <c:showBubbleSize val="0"/>
        </c:dLbls>
        <c:gapWidth val="150"/>
        <c:axId val="94003384"/>
        <c:axId val="94004952"/>
      </c:barChart>
      <c:catAx>
        <c:axId val="94003384"/>
        <c:scaling>
          <c:orientation val="minMax"/>
        </c:scaling>
        <c:delete val="0"/>
        <c:axPos val="b"/>
        <c:numFmt formatCode="General" sourceLinked="1"/>
        <c:majorTickMark val="out"/>
        <c:minorTickMark val="none"/>
        <c:tickLblPos val="nextTo"/>
        <c:txPr>
          <a:bodyPr/>
          <a:lstStyle/>
          <a:p>
            <a:pPr>
              <a:defRPr sz="1600"/>
            </a:pPr>
            <a:endParaRPr lang="hu-HU"/>
          </a:p>
        </c:txPr>
        <c:crossAx val="94004952"/>
        <c:crosses val="autoZero"/>
        <c:auto val="1"/>
        <c:lblAlgn val="ctr"/>
        <c:lblOffset val="100"/>
        <c:noMultiLvlLbl val="0"/>
      </c:catAx>
      <c:valAx>
        <c:axId val="94004952"/>
        <c:scaling>
          <c:orientation val="minMax"/>
          <c:max val="70000"/>
          <c:min val="0"/>
        </c:scaling>
        <c:delete val="0"/>
        <c:axPos val="l"/>
        <c:majorGridlines>
          <c:spPr>
            <a:ln>
              <a:solidFill>
                <a:schemeClr val="accent1">
                  <a:alpha val="10000"/>
                </a:schemeClr>
              </a:solidFill>
            </a:ln>
          </c:spPr>
        </c:majorGridlines>
        <c:numFmt formatCode="#,##0" sourceLinked="1"/>
        <c:majorTickMark val="out"/>
        <c:minorTickMark val="none"/>
        <c:tickLblPos val="nextTo"/>
        <c:txPr>
          <a:bodyPr/>
          <a:lstStyle/>
          <a:p>
            <a:pPr>
              <a:defRPr sz="1600"/>
            </a:pPr>
            <a:endParaRPr lang="hu-HU"/>
          </a:p>
        </c:txPr>
        <c:crossAx val="94003384"/>
        <c:crosses val="autoZero"/>
        <c:crossBetween val="between"/>
        <c:majorUnit val="10000"/>
      </c:valAx>
    </c:plotArea>
    <c:plotVisOnly val="1"/>
    <c:dispBlanksAs val="gap"/>
    <c:showDLblsOverMax val="0"/>
  </c:chart>
  <c:txPr>
    <a:bodyPr/>
    <a:lstStyle/>
    <a:p>
      <a:pPr>
        <a:defRPr sz="1800"/>
      </a:pPr>
      <a:endParaRPr lang="hu-HU"/>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598786581683574"/>
          <c:y val="1.7296439009211715E-2"/>
          <c:w val="0.49073944941579717"/>
          <c:h val="0.82265951529881554"/>
        </c:manualLayout>
      </c:layout>
      <c:pieChart>
        <c:varyColors val="1"/>
        <c:ser>
          <c:idx val="0"/>
          <c:order val="0"/>
          <c:tx>
            <c:strRef>
              <c:f>Sheet1!$B$1</c:f>
              <c:strCache>
                <c:ptCount val="1"/>
                <c:pt idx="0">
                  <c:v>Sales</c:v>
                </c:pt>
              </c:strCache>
            </c:strRef>
          </c:tx>
          <c:dPt>
            <c:idx val="0"/>
            <c:bubble3D val="0"/>
            <c:spPr>
              <a:solidFill>
                <a:srgbClr val="FFEB00"/>
              </a:solidFill>
            </c:spPr>
            <c:extLst xmlns:c16r2="http://schemas.microsoft.com/office/drawing/2015/06/chart">
              <c:ext xmlns:c16="http://schemas.microsoft.com/office/drawing/2014/chart" uri="{C3380CC4-5D6E-409C-BE32-E72D297353CC}">
                <c16:uniqueId val="{00000001-46A6-46CD-BBE1-A558CDDC5061}"/>
              </c:ext>
            </c:extLst>
          </c:dPt>
          <c:dPt>
            <c:idx val="1"/>
            <c:bubble3D val="0"/>
            <c:spPr>
              <a:solidFill>
                <a:schemeClr val="bg1">
                  <a:lumMod val="60000"/>
                  <a:lumOff val="40000"/>
                </a:schemeClr>
              </a:solidFill>
            </c:spPr>
            <c:extLst xmlns:c16r2="http://schemas.microsoft.com/office/drawing/2015/06/chart">
              <c:ext xmlns:c16="http://schemas.microsoft.com/office/drawing/2014/chart" uri="{C3380CC4-5D6E-409C-BE32-E72D297353CC}">
                <c16:uniqueId val="{00000003-46A6-46CD-BBE1-A558CDDC5061}"/>
              </c:ext>
            </c:extLst>
          </c:dPt>
          <c:dPt>
            <c:idx val="2"/>
            <c:bubble3D val="0"/>
            <c:spPr>
              <a:solidFill>
                <a:schemeClr val="bg1">
                  <a:lumMod val="75000"/>
                </a:schemeClr>
              </a:solidFill>
            </c:spPr>
            <c:extLst xmlns:c16r2="http://schemas.microsoft.com/office/drawing/2015/06/chart">
              <c:ext xmlns:c16="http://schemas.microsoft.com/office/drawing/2014/chart" uri="{C3380CC4-5D6E-409C-BE32-E72D297353CC}">
                <c16:uniqueId val="{00000005-46A6-46CD-BBE1-A558CDDC5061}"/>
              </c:ext>
            </c:extLst>
          </c:dPt>
          <c:dPt>
            <c:idx val="3"/>
            <c:bubble3D val="0"/>
            <c:spPr>
              <a:solidFill>
                <a:schemeClr val="bg2">
                  <a:lumMod val="20000"/>
                  <a:lumOff val="80000"/>
                </a:schemeClr>
              </a:solidFill>
            </c:spPr>
            <c:extLst xmlns:c16r2="http://schemas.microsoft.com/office/drawing/2015/06/chart">
              <c:ext xmlns:c16="http://schemas.microsoft.com/office/drawing/2014/chart" uri="{C3380CC4-5D6E-409C-BE32-E72D297353CC}">
                <c16:uniqueId val="{00000007-46A6-46CD-BBE1-A558CDDC5061}"/>
              </c:ext>
            </c:extLst>
          </c:dPt>
          <c:dLbls>
            <c:dLbl>
              <c:idx val="0"/>
              <c:layout>
                <c:manualLayout>
                  <c:x val="-1.7792048905058276E-2"/>
                  <c:y val="2.3336049034740434E-3"/>
                </c:manualLayout>
              </c:layout>
              <c:tx>
                <c:rich>
                  <a:bodyPr/>
                  <a:lstStyle/>
                  <a:p>
                    <a:fld id="{829512F1-98F5-4C55-9019-488DC2961284}" type="VALUE">
                      <a:rPr lang="en-US"/>
                      <a:pPr/>
                      <a:t>[ÉRTÉK]</a:t>
                    </a:fld>
                    <a:r>
                      <a:rPr lang="en-US" baseline="0" dirty="0"/>
                      <a:t>; </a:t>
                    </a:r>
                  </a:p>
                  <a:p>
                    <a:fld id="{D481345C-0498-45A6-95A0-BB21898DCCEE}" type="PERCENTAGE">
                      <a:rPr lang="en-US" baseline="0" smtClean="0"/>
                      <a:pPr/>
                      <a:t>[SZÁZALÉK]</a:t>
                    </a:fld>
                    <a:endParaRPr lang="hu-HU"/>
                  </a:p>
                </c:rich>
              </c:tx>
              <c:dLblPos val="bestFit"/>
              <c:showLegendKey val="0"/>
              <c:showVal val="1"/>
              <c:showCatName val="0"/>
              <c:showSerName val="0"/>
              <c:showPercent val="1"/>
              <c:showBubbleSize val="0"/>
              <c:extLst xmlns:c16r2="http://schemas.microsoft.com/office/drawing/2015/06/chart">
                <c:ext xmlns:c16="http://schemas.microsoft.com/office/drawing/2014/chart" uri="{C3380CC4-5D6E-409C-BE32-E72D297353CC}">
                  <c16:uniqueId val="{00000001-46A6-46CD-BBE1-A558CDDC5061}"/>
                </c:ext>
                <c:ext xmlns:c15="http://schemas.microsoft.com/office/drawing/2012/chart" uri="{CE6537A1-D6FC-4f65-9D91-7224C49458BB}">
                  <c15:dlblFieldTable/>
                  <c15:showDataLabelsRange val="0"/>
                </c:ext>
              </c:extLst>
            </c:dLbl>
            <c:dLbl>
              <c:idx val="1"/>
              <c:layout>
                <c:manualLayout>
                  <c:x val="2.5809500565674826E-2"/>
                  <c:y val="-5.5980665754605625E-3"/>
                </c:manualLayout>
              </c:layout>
              <c:tx>
                <c:rich>
                  <a:bodyPr/>
                  <a:lstStyle/>
                  <a:p>
                    <a:fld id="{466E29D8-D569-4808-9F50-0EDF8EC16313}" type="VALUE">
                      <a:rPr lang="en-US"/>
                      <a:pPr/>
                      <a:t>[ÉRTÉK]</a:t>
                    </a:fld>
                    <a:r>
                      <a:rPr lang="en-US" baseline="0" dirty="0"/>
                      <a:t>; </a:t>
                    </a:r>
                  </a:p>
                  <a:p>
                    <a:fld id="{A3AEBAF3-A8D5-4012-8A79-4B5406BA83B7}" type="PERCENTAGE">
                      <a:rPr lang="en-US" baseline="0" smtClean="0"/>
                      <a:pPr/>
                      <a:t>[SZÁZALÉK]</a:t>
                    </a:fld>
                    <a:endParaRPr lang="hu-HU"/>
                  </a:p>
                </c:rich>
              </c:tx>
              <c:dLblPos val="bestFit"/>
              <c:showLegendKey val="0"/>
              <c:showVal val="1"/>
              <c:showCatName val="0"/>
              <c:showSerName val="0"/>
              <c:showPercent val="1"/>
              <c:showBubbleSize val="0"/>
              <c:extLst xmlns:c16r2="http://schemas.microsoft.com/office/drawing/2015/06/chart">
                <c:ext xmlns:c16="http://schemas.microsoft.com/office/drawing/2014/chart" uri="{C3380CC4-5D6E-409C-BE32-E72D297353CC}">
                  <c16:uniqueId val="{00000003-46A6-46CD-BBE1-A558CDDC5061}"/>
                </c:ext>
                <c:ext xmlns:c15="http://schemas.microsoft.com/office/drawing/2012/chart" uri="{CE6537A1-D6FC-4f65-9D91-7224C49458BB}">
                  <c15:dlblFieldTable/>
                  <c15:showDataLabelsRange val="0"/>
                </c:ext>
              </c:extLst>
            </c:dLbl>
            <c:spPr>
              <a:noFill/>
              <a:ln>
                <a:noFill/>
              </a:ln>
              <a:effectLst/>
            </c:spPr>
            <c:dLblPos val="bestFit"/>
            <c:showLegendKey val="0"/>
            <c:showVal val="1"/>
            <c:showCatName val="0"/>
            <c:showSerName val="0"/>
            <c:showPercent val="1"/>
            <c:showBubbleSize val="0"/>
            <c:showLeaderLines val="1"/>
            <c:extLst xmlns:c16r2="http://schemas.microsoft.com/office/drawing/2015/06/chart">
              <c:ext xmlns:c15="http://schemas.microsoft.com/office/drawing/2012/chart" uri="{CE6537A1-D6FC-4f65-9D91-7224C49458BB}"/>
            </c:extLst>
          </c:dLbls>
          <c:cat>
            <c:strRef>
              <c:f>Sheet1!$A$2:$A$3</c:f>
              <c:strCache>
                <c:ptCount val="2"/>
                <c:pt idx="0">
                  <c:v>Spot</c:v>
                </c:pt>
                <c:pt idx="1">
                  <c:v>Non-spot</c:v>
                </c:pt>
              </c:strCache>
            </c:strRef>
          </c:cat>
          <c:val>
            <c:numRef>
              <c:f>Sheet1!$B$2:$B$3</c:f>
              <c:numCache>
                <c:formatCode>#,##0</c:formatCode>
                <c:ptCount val="2"/>
                <c:pt idx="0">
                  <c:v>56997</c:v>
                </c:pt>
                <c:pt idx="1">
                  <c:v>3745</c:v>
                </c:pt>
              </c:numCache>
            </c:numRef>
          </c:val>
          <c:extLst xmlns:c16r2="http://schemas.microsoft.com/office/drawing/2015/06/chart">
            <c:ext xmlns:c16="http://schemas.microsoft.com/office/drawing/2014/chart" uri="{C3380CC4-5D6E-409C-BE32-E72D297353CC}">
              <c16:uniqueId val="{00000008-46A6-46CD-BBE1-A558CDDC5061}"/>
            </c:ext>
          </c:extLst>
        </c:ser>
        <c:dLbls>
          <c:showLegendKey val="0"/>
          <c:showVal val="0"/>
          <c:showCatName val="0"/>
          <c:showSerName val="0"/>
          <c:showPercent val="0"/>
          <c:showBubbleSize val="0"/>
          <c:showLeaderLines val="1"/>
        </c:dLbls>
        <c:firstSliceAng val="62"/>
      </c:pieChart>
    </c:plotArea>
    <c:legend>
      <c:legendPos val="r"/>
      <c:layout>
        <c:manualLayout>
          <c:xMode val="edge"/>
          <c:yMode val="edge"/>
          <c:x val="0.34159149293007041"/>
          <c:y val="0.82161550950873286"/>
          <c:w val="0.30076613067244901"/>
          <c:h val="0.17838449049126723"/>
        </c:manualLayout>
      </c:layout>
      <c:overlay val="0"/>
    </c:legend>
    <c:plotVisOnly val="1"/>
    <c:dispBlanksAs val="gap"/>
    <c:showDLblsOverMax val="0"/>
  </c:chart>
  <c:txPr>
    <a:bodyPr/>
    <a:lstStyle/>
    <a:p>
      <a:pPr>
        <a:defRPr sz="1800"/>
      </a:pPr>
      <a:endParaRPr lang="hu-H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noProof="0"/>
            </a:pPr>
            <a:r>
              <a:rPr lang="en-US" sz="1800" b="1" i="0" baseline="0" noProof="0" dirty="0">
                <a:effectLst/>
              </a:rPr>
              <a:t>Television advertising revenue by type of advertisement</a:t>
            </a:r>
            <a:endParaRPr lang="en-US" noProof="0" dirty="0">
              <a:effectLst/>
            </a:endParaRPr>
          </a:p>
          <a:p>
            <a:pPr>
              <a:defRPr lang="en-US" noProof="0"/>
            </a:pPr>
            <a:r>
              <a:rPr lang="en-US" sz="1800" b="1" i="0" baseline="0" noProof="0" dirty="0">
                <a:effectLst/>
              </a:rPr>
              <a:t>(in million HUF)</a:t>
            </a:r>
            <a:endParaRPr lang="en-US" noProof="0" dirty="0">
              <a:effectLst/>
            </a:endParaRPr>
          </a:p>
        </c:rich>
      </c:tx>
      <c:overlay val="0"/>
    </c:title>
    <c:autoTitleDeleted val="0"/>
    <c:plotArea>
      <c:layout>
        <c:manualLayout>
          <c:layoutTarget val="inner"/>
          <c:xMode val="edge"/>
          <c:yMode val="edge"/>
          <c:x val="0.10109324876057159"/>
          <c:y val="0.18095232684583867"/>
          <c:w val="0.88193144259745304"/>
          <c:h val="0.65197406517120993"/>
        </c:manualLayout>
      </c:layout>
      <c:barChart>
        <c:barDir val="col"/>
        <c:grouping val="stacked"/>
        <c:varyColors val="0"/>
        <c:ser>
          <c:idx val="0"/>
          <c:order val="0"/>
          <c:tx>
            <c:strRef>
              <c:f>Sheet1!$B$1</c:f>
              <c:strCache>
                <c:ptCount val="1"/>
                <c:pt idx="0">
                  <c:v>Non-spot</c:v>
                </c:pt>
              </c:strCache>
            </c:strRef>
          </c:tx>
          <c:spPr>
            <a:solidFill>
              <a:schemeClr val="tx1">
                <a:lumMod val="50000"/>
                <a:lumOff val="50000"/>
              </a:schemeClr>
            </a:solidFill>
          </c:spPr>
          <c:invertIfNegative val="0"/>
          <c:dLbls>
            <c:spPr>
              <a:noFill/>
              <a:ln>
                <a:noFill/>
              </a:ln>
              <a:effectLst/>
            </c:spPr>
            <c:txPr>
              <a:bodyPr/>
              <a:lstStyle/>
              <a:p>
                <a:pPr>
                  <a:defRPr sz="1600" b="1"/>
                </a:pPr>
                <a:endParaRPr lang="hu-H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Sheet1!$A$3:$A$6</c:f>
              <c:numCache>
                <c:formatCode>General</c:formatCode>
                <c:ptCount val="4"/>
                <c:pt idx="0">
                  <c:v>2015</c:v>
                </c:pt>
                <c:pt idx="1">
                  <c:v>2016</c:v>
                </c:pt>
                <c:pt idx="2">
                  <c:v>2017</c:v>
                </c:pt>
                <c:pt idx="3">
                  <c:v>2018</c:v>
                </c:pt>
              </c:numCache>
            </c:numRef>
          </c:cat>
          <c:val>
            <c:numRef>
              <c:f>Sheet1!$B$3:$B$6</c:f>
              <c:numCache>
                <c:formatCode>#,##0</c:formatCode>
                <c:ptCount val="4"/>
                <c:pt idx="0">
                  <c:v>2820.8936094400001</c:v>
                </c:pt>
                <c:pt idx="1">
                  <c:v>2467</c:v>
                </c:pt>
                <c:pt idx="2">
                  <c:v>3444</c:v>
                </c:pt>
                <c:pt idx="3">
                  <c:v>3745</c:v>
                </c:pt>
              </c:numCache>
            </c:numRef>
          </c:val>
          <c:extLst xmlns:c16r2="http://schemas.microsoft.com/office/drawing/2015/06/chart">
            <c:ext xmlns:c16="http://schemas.microsoft.com/office/drawing/2014/chart" uri="{C3380CC4-5D6E-409C-BE32-E72D297353CC}">
              <c16:uniqueId val="{00000000-DA9E-43D6-9F7D-5C3C89C93471}"/>
            </c:ext>
          </c:extLst>
        </c:ser>
        <c:ser>
          <c:idx val="1"/>
          <c:order val="1"/>
          <c:tx>
            <c:strRef>
              <c:f>Sheet1!$C$1</c:f>
              <c:strCache>
                <c:ptCount val="1"/>
                <c:pt idx="0">
                  <c:v>Spot</c:v>
                </c:pt>
              </c:strCache>
            </c:strRef>
          </c:tx>
          <c:spPr>
            <a:solidFill>
              <a:srgbClr val="FFE600"/>
            </a:solidFill>
          </c:spPr>
          <c:invertIfNegative val="0"/>
          <c:dLbls>
            <c:dLbl>
              <c:idx val="0"/>
              <c:layout>
                <c:manualLayout>
                  <c:x val="2.8406549163460678E-3"/>
                  <c:y val="0"/>
                </c:manualLayout>
              </c:layout>
              <c:tx>
                <c:rich>
                  <a:bodyPr/>
                  <a:lstStyle/>
                  <a:p>
                    <a:r>
                      <a:rPr lang="en-US" sz="1400" b="1" dirty="0"/>
                      <a:t>48</a:t>
                    </a:r>
                    <a:r>
                      <a:rPr lang="en-US" sz="1400" b="1" baseline="0" dirty="0"/>
                      <a:t> 760</a:t>
                    </a:r>
                    <a:endParaRPr lang="en-US" dirty="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DA9E-43D6-9F7D-5C3C89C93471}"/>
                </c:ext>
                <c:ext xmlns:c15="http://schemas.microsoft.com/office/drawing/2012/chart" uri="{CE6537A1-D6FC-4f65-9D91-7224C49458BB}"/>
              </c:extLst>
            </c:dLbl>
            <c:dLbl>
              <c:idx val="1"/>
              <c:tx>
                <c:rich>
                  <a:bodyPr/>
                  <a:lstStyle/>
                  <a:p>
                    <a:r>
                      <a:rPr lang="en-US" sz="1400" b="1" dirty="0"/>
                      <a:t>53</a:t>
                    </a:r>
                    <a:r>
                      <a:rPr lang="en-US" sz="1400" b="1" baseline="0" dirty="0"/>
                      <a:t> 566</a:t>
                    </a:r>
                    <a:endParaRPr lang="en-US" dirty="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DA9E-43D6-9F7D-5C3C89C93471}"/>
                </c:ext>
                <c:ext xmlns:c15="http://schemas.microsoft.com/office/drawing/2012/chart" uri="{CE6537A1-D6FC-4f65-9D91-7224C49458BB}"/>
              </c:extLst>
            </c:dLbl>
            <c:dLbl>
              <c:idx val="2"/>
              <c:tx>
                <c:rich>
                  <a:bodyPr/>
                  <a:lstStyle/>
                  <a:p>
                    <a:r>
                      <a:rPr lang="en-US" sz="1400" b="1" dirty="0"/>
                      <a:t>56 788</a:t>
                    </a:r>
                    <a:endParaRPr lang="en-US" dirty="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DA9E-43D6-9F7D-5C3C89C93471}"/>
                </c:ext>
                <c:ext xmlns:c15="http://schemas.microsoft.com/office/drawing/2012/chart" uri="{CE6537A1-D6FC-4f65-9D91-7224C49458BB}"/>
              </c:extLst>
            </c:dLbl>
            <c:spPr>
              <a:noFill/>
              <a:ln>
                <a:noFill/>
              </a:ln>
              <a:effectLst/>
            </c:spPr>
            <c:txPr>
              <a:bodyPr/>
              <a:lstStyle/>
              <a:p>
                <a:pPr>
                  <a:defRPr sz="1400" b="1"/>
                </a:pPr>
                <a:endParaRPr lang="hu-H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Sheet1!$A$3:$A$6</c:f>
              <c:numCache>
                <c:formatCode>General</c:formatCode>
                <c:ptCount val="4"/>
                <c:pt idx="0">
                  <c:v>2015</c:v>
                </c:pt>
                <c:pt idx="1">
                  <c:v>2016</c:v>
                </c:pt>
                <c:pt idx="2">
                  <c:v>2017</c:v>
                </c:pt>
                <c:pt idx="3">
                  <c:v>2018</c:v>
                </c:pt>
              </c:numCache>
            </c:numRef>
          </c:cat>
          <c:val>
            <c:numRef>
              <c:f>Sheet1!$C$3:$C$6</c:f>
              <c:numCache>
                <c:formatCode>#,##0</c:formatCode>
                <c:ptCount val="4"/>
                <c:pt idx="0">
                  <c:v>48759.771358792445</c:v>
                </c:pt>
                <c:pt idx="1">
                  <c:v>53566</c:v>
                </c:pt>
                <c:pt idx="2">
                  <c:v>56788</c:v>
                </c:pt>
                <c:pt idx="3">
                  <c:v>56997</c:v>
                </c:pt>
              </c:numCache>
            </c:numRef>
          </c:val>
          <c:extLst xmlns:c16r2="http://schemas.microsoft.com/office/drawing/2015/06/chart">
            <c:ext xmlns:c16="http://schemas.microsoft.com/office/drawing/2014/chart" uri="{C3380CC4-5D6E-409C-BE32-E72D297353CC}">
              <c16:uniqueId val="{00000004-DA9E-43D6-9F7D-5C3C89C93471}"/>
            </c:ext>
          </c:extLst>
        </c:ser>
        <c:dLbls>
          <c:showLegendKey val="0"/>
          <c:showVal val="0"/>
          <c:showCatName val="0"/>
          <c:showSerName val="0"/>
          <c:showPercent val="0"/>
          <c:showBubbleSize val="0"/>
        </c:dLbls>
        <c:gapWidth val="150"/>
        <c:overlap val="100"/>
        <c:axId val="191034464"/>
        <c:axId val="191035248"/>
      </c:barChart>
      <c:catAx>
        <c:axId val="191034464"/>
        <c:scaling>
          <c:orientation val="minMax"/>
        </c:scaling>
        <c:delete val="0"/>
        <c:axPos val="b"/>
        <c:numFmt formatCode="General" sourceLinked="1"/>
        <c:majorTickMark val="out"/>
        <c:minorTickMark val="none"/>
        <c:tickLblPos val="nextTo"/>
        <c:txPr>
          <a:bodyPr/>
          <a:lstStyle/>
          <a:p>
            <a:pPr>
              <a:defRPr sz="1600"/>
            </a:pPr>
            <a:endParaRPr lang="hu-HU"/>
          </a:p>
        </c:txPr>
        <c:crossAx val="191035248"/>
        <c:crosses val="autoZero"/>
        <c:auto val="1"/>
        <c:lblAlgn val="ctr"/>
        <c:lblOffset val="100"/>
        <c:noMultiLvlLbl val="0"/>
      </c:catAx>
      <c:valAx>
        <c:axId val="191035248"/>
        <c:scaling>
          <c:orientation val="minMax"/>
        </c:scaling>
        <c:delete val="0"/>
        <c:axPos val="l"/>
        <c:majorGridlines>
          <c:spPr>
            <a:ln>
              <a:solidFill>
                <a:schemeClr val="accent1">
                  <a:alpha val="10000"/>
                </a:schemeClr>
              </a:solidFill>
            </a:ln>
          </c:spPr>
        </c:majorGridlines>
        <c:numFmt formatCode="#,##0" sourceLinked="1"/>
        <c:majorTickMark val="out"/>
        <c:minorTickMark val="none"/>
        <c:tickLblPos val="nextTo"/>
        <c:txPr>
          <a:bodyPr/>
          <a:lstStyle/>
          <a:p>
            <a:pPr>
              <a:defRPr sz="1600"/>
            </a:pPr>
            <a:endParaRPr lang="hu-HU"/>
          </a:p>
        </c:txPr>
        <c:crossAx val="191034464"/>
        <c:crosses val="autoZero"/>
        <c:crossBetween val="between"/>
      </c:valAx>
    </c:plotArea>
    <c:legend>
      <c:legendPos val="b"/>
      <c:overlay val="0"/>
      <c:txPr>
        <a:bodyPr/>
        <a:lstStyle/>
        <a:p>
          <a:pPr>
            <a:defRPr sz="1600"/>
          </a:pPr>
          <a:endParaRPr lang="hu-HU"/>
        </a:p>
      </c:txPr>
    </c:legend>
    <c:plotVisOnly val="1"/>
    <c:dispBlanksAs val="gap"/>
    <c:showDLblsOverMax val="0"/>
  </c:chart>
  <c:txPr>
    <a:bodyPr/>
    <a:lstStyle/>
    <a:p>
      <a:pPr>
        <a:defRPr sz="1800"/>
      </a:pPr>
      <a:endParaRPr lang="hu-HU"/>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2160" b="1" i="0" u="none" strike="noStrike" kern="1200" baseline="0">
                <a:solidFill>
                  <a:prstClr val="black"/>
                </a:solidFill>
                <a:latin typeface="+mn-lt"/>
                <a:ea typeface="+mn-ea"/>
                <a:cs typeface="+mn-cs"/>
              </a:defRPr>
            </a:pPr>
            <a:r>
              <a:rPr lang="en-US" sz="1800" b="1" i="0" baseline="0" noProof="0" dirty="0">
                <a:effectLst/>
              </a:rPr>
              <a:t>Television advertising revenue by type of advertisement</a:t>
            </a:r>
            <a:endParaRPr lang="en-US" noProof="0" dirty="0">
              <a:effectLst/>
            </a:endParaRPr>
          </a:p>
          <a:p>
            <a:pPr marL="0" marR="0" indent="0" algn="ctr" defTabSz="914400" rtl="0" eaLnBrk="1" fontAlgn="auto" latinLnBrk="0" hangingPunct="1">
              <a:lnSpc>
                <a:spcPct val="100000"/>
              </a:lnSpc>
              <a:spcBef>
                <a:spcPts val="0"/>
              </a:spcBef>
              <a:spcAft>
                <a:spcPts val="0"/>
              </a:spcAft>
              <a:buClrTx/>
              <a:buSzTx/>
              <a:buFontTx/>
              <a:buNone/>
              <a:tabLst/>
              <a:defRPr sz="2160" b="1" i="0" u="none" strike="noStrike" kern="1200" baseline="0">
                <a:solidFill>
                  <a:prstClr val="black"/>
                </a:solidFill>
                <a:latin typeface="+mn-lt"/>
                <a:ea typeface="+mn-ea"/>
                <a:cs typeface="+mn-cs"/>
              </a:defRPr>
            </a:pPr>
            <a:r>
              <a:rPr lang="en-US" sz="1800" b="1" i="0" baseline="0" dirty="0">
                <a:effectLst/>
              </a:rPr>
              <a:t>(in million HUF)</a:t>
            </a:r>
            <a:endParaRPr lang="hu-HU" dirty="0">
              <a:effectLst/>
            </a:endParaRPr>
          </a:p>
        </c:rich>
      </c:tx>
      <c:overlay val="0"/>
    </c:title>
    <c:autoTitleDeleted val="0"/>
    <c:plotArea>
      <c:layout/>
      <c:barChart>
        <c:barDir val="col"/>
        <c:grouping val="percentStacked"/>
        <c:varyColors val="0"/>
        <c:ser>
          <c:idx val="0"/>
          <c:order val="0"/>
          <c:tx>
            <c:strRef>
              <c:f>Sheet1!$B$1</c:f>
              <c:strCache>
                <c:ptCount val="1"/>
                <c:pt idx="0">
                  <c:v>Non-spot</c:v>
                </c:pt>
              </c:strCache>
            </c:strRef>
          </c:tx>
          <c:spPr>
            <a:solidFill>
              <a:schemeClr val="tx1">
                <a:lumMod val="50000"/>
                <a:lumOff val="50000"/>
              </a:schemeClr>
            </a:solidFill>
          </c:spPr>
          <c:invertIfNegative val="0"/>
          <c:dLbls>
            <c:spPr>
              <a:noFill/>
              <a:ln>
                <a:noFill/>
              </a:ln>
              <a:effectLst/>
            </c:spPr>
            <c:txPr>
              <a:bodyPr wrap="square" lIns="38100" tIns="19050" rIns="38100" bIns="19050" anchor="ctr">
                <a:spAutoFit/>
              </a:bodyPr>
              <a:lstStyle/>
              <a:p>
                <a:pPr>
                  <a:defRPr b="1"/>
                </a:pPr>
                <a:endParaRPr lang="hu-H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numRef>
              <c:f>Sheet1!$A$3:$A$6</c:f>
              <c:numCache>
                <c:formatCode>General</c:formatCode>
                <c:ptCount val="4"/>
                <c:pt idx="0">
                  <c:v>2015</c:v>
                </c:pt>
                <c:pt idx="1">
                  <c:v>2016</c:v>
                </c:pt>
                <c:pt idx="2">
                  <c:v>2017</c:v>
                </c:pt>
                <c:pt idx="3">
                  <c:v>2018</c:v>
                </c:pt>
              </c:numCache>
            </c:numRef>
          </c:cat>
          <c:val>
            <c:numRef>
              <c:f>Sheet1!$B$3:$B$6</c:f>
              <c:numCache>
                <c:formatCode>#,##0</c:formatCode>
                <c:ptCount val="4"/>
                <c:pt idx="0">
                  <c:v>2820.8936094400001</c:v>
                </c:pt>
                <c:pt idx="1">
                  <c:v>2467</c:v>
                </c:pt>
                <c:pt idx="2">
                  <c:v>3444</c:v>
                </c:pt>
                <c:pt idx="3">
                  <c:v>3745</c:v>
                </c:pt>
              </c:numCache>
            </c:numRef>
          </c:val>
          <c:extLst xmlns:c16r2="http://schemas.microsoft.com/office/drawing/2015/06/chart">
            <c:ext xmlns:c16="http://schemas.microsoft.com/office/drawing/2014/chart" uri="{C3380CC4-5D6E-409C-BE32-E72D297353CC}">
              <c16:uniqueId val="{00000000-3183-4764-83FD-3C86FDA70516}"/>
            </c:ext>
          </c:extLst>
        </c:ser>
        <c:ser>
          <c:idx val="1"/>
          <c:order val="1"/>
          <c:tx>
            <c:strRef>
              <c:f>Sheet1!$C$1</c:f>
              <c:strCache>
                <c:ptCount val="1"/>
                <c:pt idx="0">
                  <c:v>Spot</c:v>
                </c:pt>
              </c:strCache>
            </c:strRef>
          </c:tx>
          <c:invertIfNegative val="0"/>
          <c:dLbls>
            <c:dLbl>
              <c:idx val="0"/>
              <c:tx>
                <c:rich>
                  <a:bodyPr/>
                  <a:lstStyle/>
                  <a:p>
                    <a:fld id="{5959A7C6-A530-41C3-A1EA-924B7FE14631}" type="VALUE">
                      <a:rPr lang="en-US" smtClean="0"/>
                      <a:pPr/>
                      <a:t>[ÉRTÉK]</a:t>
                    </a:fld>
                    <a:endParaRPr lang="en-US" dirty="0"/>
                  </a:p>
                  <a:p>
                    <a:r>
                      <a:rPr lang="en-US" dirty="0"/>
                      <a:t>95%</a:t>
                    </a:r>
                  </a:p>
                </c:rich>
              </c:tx>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183-4764-83FD-3C86FDA70516}"/>
                </c:ext>
                <c:ext xmlns:c15="http://schemas.microsoft.com/office/drawing/2012/chart" uri="{CE6537A1-D6FC-4f65-9D91-7224C49458BB}">
                  <c15:dlblFieldTable/>
                  <c15:showDataLabelsRange val="0"/>
                </c:ext>
              </c:extLst>
            </c:dLbl>
            <c:dLbl>
              <c:idx val="1"/>
              <c:tx>
                <c:rich>
                  <a:bodyPr/>
                  <a:lstStyle/>
                  <a:p>
                    <a:fld id="{53FA4E93-070C-480C-A58F-4B69222DCEB5}" type="VALUE">
                      <a:rPr lang="en-US" smtClean="0"/>
                      <a:pPr/>
                      <a:t>[ÉRTÉK]</a:t>
                    </a:fld>
                    <a:endParaRPr lang="en-US" dirty="0"/>
                  </a:p>
                  <a:p>
                    <a:r>
                      <a:rPr lang="en-US" dirty="0"/>
                      <a:t>96%</a:t>
                    </a:r>
                  </a:p>
                </c:rich>
              </c:tx>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3183-4764-83FD-3C86FDA70516}"/>
                </c:ext>
                <c:ext xmlns:c15="http://schemas.microsoft.com/office/drawing/2012/chart" uri="{CE6537A1-D6FC-4f65-9D91-7224C49458BB}">
                  <c15:dlblFieldTable/>
                  <c15:showDataLabelsRange val="0"/>
                </c:ext>
              </c:extLst>
            </c:dLbl>
            <c:dLbl>
              <c:idx val="2"/>
              <c:tx>
                <c:rich>
                  <a:bodyPr/>
                  <a:lstStyle/>
                  <a:p>
                    <a:fld id="{23F7D680-8AA5-4455-9388-905749BF4A37}" type="VALUE">
                      <a:rPr lang="en-US" smtClean="0"/>
                      <a:pPr/>
                      <a:t>[ÉRTÉK]</a:t>
                    </a:fld>
                    <a:endParaRPr lang="en-US" dirty="0"/>
                  </a:p>
                  <a:p>
                    <a:r>
                      <a:rPr lang="en-US" dirty="0"/>
                      <a:t>94%</a:t>
                    </a:r>
                  </a:p>
                </c:rich>
              </c:tx>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3183-4764-83FD-3C86FDA70516}"/>
                </c:ext>
                <c:ext xmlns:c15="http://schemas.microsoft.com/office/drawing/2012/chart" uri="{CE6537A1-D6FC-4f65-9D91-7224C49458BB}">
                  <c15:dlblFieldTable/>
                  <c15:showDataLabelsRange val="0"/>
                </c:ext>
              </c:extLst>
            </c:dLbl>
            <c:dLbl>
              <c:idx val="3"/>
              <c:tx>
                <c:rich>
                  <a:bodyPr/>
                  <a:lstStyle/>
                  <a:p>
                    <a:fld id="{3D1EFC78-56AA-4FE0-A7C2-16766938E8A7}" type="VALUE">
                      <a:rPr lang="en-US" smtClean="0"/>
                      <a:pPr/>
                      <a:t>[ÉRTÉK]</a:t>
                    </a:fld>
                    <a:endParaRPr lang="en-US" dirty="0"/>
                  </a:p>
                  <a:p>
                    <a:r>
                      <a:rPr lang="en-US" dirty="0"/>
                      <a:t>94%</a:t>
                    </a:r>
                  </a:p>
                </c:rich>
              </c:tx>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3183-4764-83FD-3C86FDA70516}"/>
                </c:ext>
                <c:ext xmlns:c15="http://schemas.microsoft.com/office/drawing/2012/chart" uri="{CE6537A1-D6FC-4f65-9D91-7224C49458BB}">
                  <c15:dlblFieldTable/>
                  <c15:showDataLabelsRange val="0"/>
                </c:ext>
              </c:extLst>
            </c:dLbl>
            <c:spPr>
              <a:noFill/>
              <a:ln>
                <a:noFill/>
              </a:ln>
              <a:effectLst/>
            </c:spPr>
            <c:txPr>
              <a:bodyPr wrap="square" lIns="38100" tIns="19050" rIns="38100" bIns="19050" anchor="ctr">
                <a:spAutoFit/>
              </a:bodyPr>
              <a:lstStyle/>
              <a:p>
                <a:pPr>
                  <a:defRPr b="1"/>
                </a:pPr>
                <a:endParaRPr lang="hu-H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numRef>
              <c:f>Sheet1!$A$3:$A$6</c:f>
              <c:numCache>
                <c:formatCode>General</c:formatCode>
                <c:ptCount val="4"/>
                <c:pt idx="0">
                  <c:v>2015</c:v>
                </c:pt>
                <c:pt idx="1">
                  <c:v>2016</c:v>
                </c:pt>
                <c:pt idx="2">
                  <c:v>2017</c:v>
                </c:pt>
                <c:pt idx="3">
                  <c:v>2018</c:v>
                </c:pt>
              </c:numCache>
            </c:numRef>
          </c:cat>
          <c:val>
            <c:numRef>
              <c:f>Sheet1!$C$3:$C$6</c:f>
              <c:numCache>
                <c:formatCode>#,##0</c:formatCode>
                <c:ptCount val="4"/>
                <c:pt idx="0">
                  <c:v>48759.771358792445</c:v>
                </c:pt>
                <c:pt idx="1">
                  <c:v>53566</c:v>
                </c:pt>
                <c:pt idx="2">
                  <c:v>56788</c:v>
                </c:pt>
                <c:pt idx="3">
                  <c:v>56997</c:v>
                </c:pt>
              </c:numCache>
            </c:numRef>
          </c:val>
          <c:extLst xmlns:c16r2="http://schemas.microsoft.com/office/drawing/2015/06/chart">
            <c:ext xmlns:c16="http://schemas.microsoft.com/office/drawing/2014/chart" uri="{C3380CC4-5D6E-409C-BE32-E72D297353CC}">
              <c16:uniqueId val="{00000005-3183-4764-83FD-3C86FDA70516}"/>
            </c:ext>
          </c:extLst>
        </c:ser>
        <c:dLbls>
          <c:dLblPos val="ctr"/>
          <c:showLegendKey val="0"/>
          <c:showVal val="1"/>
          <c:showCatName val="0"/>
          <c:showSerName val="0"/>
          <c:showPercent val="0"/>
          <c:showBubbleSize val="0"/>
        </c:dLbls>
        <c:gapWidth val="150"/>
        <c:overlap val="100"/>
        <c:axId val="191033288"/>
        <c:axId val="191034856"/>
      </c:barChart>
      <c:catAx>
        <c:axId val="191033288"/>
        <c:scaling>
          <c:orientation val="minMax"/>
        </c:scaling>
        <c:delete val="0"/>
        <c:axPos val="b"/>
        <c:numFmt formatCode="General" sourceLinked="1"/>
        <c:majorTickMark val="out"/>
        <c:minorTickMark val="none"/>
        <c:tickLblPos val="nextTo"/>
        <c:txPr>
          <a:bodyPr/>
          <a:lstStyle/>
          <a:p>
            <a:pPr>
              <a:defRPr sz="1600"/>
            </a:pPr>
            <a:endParaRPr lang="hu-HU"/>
          </a:p>
        </c:txPr>
        <c:crossAx val="191034856"/>
        <c:crosses val="autoZero"/>
        <c:auto val="1"/>
        <c:lblAlgn val="ctr"/>
        <c:lblOffset val="100"/>
        <c:noMultiLvlLbl val="0"/>
      </c:catAx>
      <c:valAx>
        <c:axId val="191034856"/>
        <c:scaling>
          <c:orientation val="minMax"/>
        </c:scaling>
        <c:delete val="0"/>
        <c:axPos val="l"/>
        <c:majorGridlines>
          <c:spPr>
            <a:ln>
              <a:solidFill>
                <a:schemeClr val="accent1">
                  <a:alpha val="10000"/>
                </a:schemeClr>
              </a:solidFill>
            </a:ln>
          </c:spPr>
        </c:majorGridlines>
        <c:numFmt formatCode="0%" sourceLinked="1"/>
        <c:majorTickMark val="out"/>
        <c:minorTickMark val="none"/>
        <c:tickLblPos val="nextTo"/>
        <c:txPr>
          <a:bodyPr/>
          <a:lstStyle/>
          <a:p>
            <a:pPr>
              <a:defRPr sz="1600"/>
            </a:pPr>
            <a:endParaRPr lang="hu-HU"/>
          </a:p>
        </c:txPr>
        <c:crossAx val="191033288"/>
        <c:crosses val="autoZero"/>
        <c:crossBetween val="between"/>
      </c:valAx>
    </c:plotArea>
    <c:legend>
      <c:legendPos val="b"/>
      <c:overlay val="0"/>
      <c:txPr>
        <a:bodyPr/>
        <a:lstStyle/>
        <a:p>
          <a:pPr>
            <a:defRPr sz="1600"/>
          </a:pPr>
          <a:endParaRPr lang="hu-HU"/>
        </a:p>
      </c:txPr>
    </c:legend>
    <c:plotVisOnly val="1"/>
    <c:dispBlanksAs val="gap"/>
    <c:showDLblsOverMax val="0"/>
  </c:chart>
  <c:txPr>
    <a:bodyPr/>
    <a:lstStyle/>
    <a:p>
      <a:pPr>
        <a:defRPr sz="1800"/>
      </a:pPr>
      <a:endParaRPr lang="hu-H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598786581683574"/>
          <c:y val="1.7296439009211715E-2"/>
          <c:w val="0.49073944941579717"/>
          <c:h val="0.82265951529881554"/>
        </c:manualLayout>
      </c:layout>
      <c:pieChart>
        <c:varyColors val="1"/>
        <c:ser>
          <c:idx val="0"/>
          <c:order val="0"/>
          <c:tx>
            <c:strRef>
              <c:f>Sheet1!$B$1</c:f>
              <c:strCache>
                <c:ptCount val="1"/>
                <c:pt idx="0">
                  <c:v>Sales</c:v>
                </c:pt>
              </c:strCache>
            </c:strRef>
          </c:tx>
          <c:dPt>
            <c:idx val="0"/>
            <c:bubble3D val="0"/>
            <c:spPr>
              <a:solidFill>
                <a:srgbClr val="808080"/>
              </a:solidFill>
            </c:spPr>
            <c:extLst xmlns:c16r2="http://schemas.microsoft.com/office/drawing/2015/06/chart">
              <c:ext xmlns:c16="http://schemas.microsoft.com/office/drawing/2014/chart" uri="{C3380CC4-5D6E-409C-BE32-E72D297353CC}">
                <c16:uniqueId val="{00000001-F903-4EB5-AF79-2BF7D3E26F6D}"/>
              </c:ext>
            </c:extLst>
          </c:dPt>
          <c:dPt>
            <c:idx val="1"/>
            <c:bubble3D val="0"/>
            <c:spPr>
              <a:solidFill>
                <a:srgbClr val="FFEB00"/>
              </a:solidFill>
            </c:spPr>
            <c:extLst xmlns:c16r2="http://schemas.microsoft.com/office/drawing/2015/06/chart">
              <c:ext xmlns:c16="http://schemas.microsoft.com/office/drawing/2014/chart" uri="{C3380CC4-5D6E-409C-BE32-E72D297353CC}">
                <c16:uniqueId val="{00000003-F903-4EB5-AF79-2BF7D3E26F6D}"/>
              </c:ext>
            </c:extLst>
          </c:dPt>
          <c:dPt>
            <c:idx val="2"/>
            <c:bubble3D val="0"/>
            <c:spPr>
              <a:solidFill>
                <a:schemeClr val="bg1">
                  <a:lumMod val="75000"/>
                </a:schemeClr>
              </a:solidFill>
            </c:spPr>
            <c:extLst xmlns:c16r2="http://schemas.microsoft.com/office/drawing/2015/06/chart">
              <c:ext xmlns:c16="http://schemas.microsoft.com/office/drawing/2014/chart" uri="{C3380CC4-5D6E-409C-BE32-E72D297353CC}">
                <c16:uniqueId val="{00000005-F903-4EB5-AF79-2BF7D3E26F6D}"/>
              </c:ext>
            </c:extLst>
          </c:dPt>
          <c:dPt>
            <c:idx val="3"/>
            <c:bubble3D val="0"/>
            <c:spPr>
              <a:solidFill>
                <a:schemeClr val="bg2">
                  <a:lumMod val="20000"/>
                  <a:lumOff val="80000"/>
                </a:schemeClr>
              </a:solidFill>
            </c:spPr>
            <c:extLst xmlns:c16r2="http://schemas.microsoft.com/office/drawing/2015/06/chart">
              <c:ext xmlns:c16="http://schemas.microsoft.com/office/drawing/2014/chart" uri="{C3380CC4-5D6E-409C-BE32-E72D297353CC}">
                <c16:uniqueId val="{00000007-F903-4EB5-AF79-2BF7D3E26F6D}"/>
              </c:ext>
            </c:extLst>
          </c:dPt>
          <c:dLbls>
            <c:dLbl>
              <c:idx val="0"/>
              <c:layout>
                <c:manualLayout>
                  <c:x val="1.4849914020108611E-2"/>
                  <c:y val="7.0918584595659473E-3"/>
                </c:manualLayout>
              </c:layout>
              <c:tx>
                <c:rich>
                  <a:bodyPr/>
                  <a:lstStyle/>
                  <a:p>
                    <a:fld id="{696F3A04-F3A0-4F0A-85AF-C77D1E6A9006}" type="VALUE">
                      <a:rPr lang="en-US"/>
                      <a:pPr/>
                      <a:t>[ÉRTÉK]</a:t>
                    </a:fld>
                    <a:r>
                      <a:rPr lang="en-US" baseline="0" dirty="0"/>
                      <a:t>; </a:t>
                    </a:r>
                  </a:p>
                  <a:p>
                    <a:fld id="{3141DCC7-DD7B-42C8-9F1D-0B87E9F4DFBB}" type="PERCENTAGE">
                      <a:rPr lang="en-US" baseline="0" smtClean="0"/>
                      <a:pPr/>
                      <a:t>[SZÁZALÉK]</a:t>
                    </a:fld>
                    <a:endParaRPr lang="hu-HU"/>
                  </a:p>
                </c:rich>
              </c:tx>
              <c:dLblPos val="bestFit"/>
              <c:showLegendKey val="0"/>
              <c:showVal val="1"/>
              <c:showCatName val="0"/>
              <c:showSerName val="0"/>
              <c:showPercent val="1"/>
              <c:showBubbleSize val="0"/>
              <c:extLst xmlns:c16r2="http://schemas.microsoft.com/office/drawing/2015/06/chart">
                <c:ext xmlns:c16="http://schemas.microsoft.com/office/drawing/2014/chart" uri="{C3380CC4-5D6E-409C-BE32-E72D297353CC}">
                  <c16:uniqueId val="{00000001-F903-4EB5-AF79-2BF7D3E26F6D}"/>
                </c:ext>
                <c:ext xmlns:c15="http://schemas.microsoft.com/office/drawing/2012/chart" uri="{CE6537A1-D6FC-4f65-9D91-7224C49458BB}">
                  <c15:dlblFieldTable/>
                  <c15:showDataLabelsRange val="0"/>
                </c:ext>
              </c:extLst>
            </c:dLbl>
            <c:dLbl>
              <c:idx val="1"/>
              <c:layout>
                <c:manualLayout>
                  <c:x val="-1.2509325476912376E-2"/>
                  <c:y val="-1.5114573687644633E-2"/>
                </c:manualLayout>
              </c:layout>
              <c:tx>
                <c:rich>
                  <a:bodyPr/>
                  <a:lstStyle/>
                  <a:p>
                    <a:fld id="{01F6C22B-1EA5-42A9-93FB-EA6C8813E852}" type="VALUE">
                      <a:rPr lang="en-US"/>
                      <a:pPr/>
                      <a:t>[ÉRTÉK]</a:t>
                    </a:fld>
                    <a:r>
                      <a:rPr lang="en-US" baseline="0" dirty="0"/>
                      <a:t>; </a:t>
                    </a:r>
                  </a:p>
                  <a:p>
                    <a:fld id="{87BFD7D1-43A7-4728-AFFB-8D54FEC347EF}" type="PERCENTAGE">
                      <a:rPr lang="en-US" baseline="0" smtClean="0"/>
                      <a:pPr/>
                      <a:t>[SZÁZALÉK]</a:t>
                    </a:fld>
                    <a:endParaRPr lang="hu-HU"/>
                  </a:p>
                </c:rich>
              </c:tx>
              <c:dLblPos val="bestFit"/>
              <c:showLegendKey val="0"/>
              <c:showVal val="1"/>
              <c:showCatName val="0"/>
              <c:showSerName val="0"/>
              <c:showPercent val="1"/>
              <c:showBubbleSize val="0"/>
              <c:extLst xmlns:c16r2="http://schemas.microsoft.com/office/drawing/2015/06/chart">
                <c:ext xmlns:c16="http://schemas.microsoft.com/office/drawing/2014/chart" uri="{C3380CC4-5D6E-409C-BE32-E72D297353CC}">
                  <c16:uniqueId val="{00000003-F903-4EB5-AF79-2BF7D3E26F6D}"/>
                </c:ext>
                <c:ext xmlns:c15="http://schemas.microsoft.com/office/drawing/2012/chart" uri="{CE6537A1-D6FC-4f65-9D91-7224C49458BB}">
                  <c15:dlblFieldTable/>
                  <c15:showDataLabelsRange val="0"/>
                </c:ext>
              </c:extLst>
            </c:dLbl>
            <c:spPr>
              <a:noFill/>
              <a:ln>
                <a:noFill/>
              </a:ln>
              <a:effectLst/>
            </c:spPr>
            <c:dLblPos val="bestFit"/>
            <c:showLegendKey val="0"/>
            <c:showVal val="1"/>
            <c:showCatName val="0"/>
            <c:showSerName val="0"/>
            <c:showPercent val="1"/>
            <c:showBubbleSize val="0"/>
            <c:showLeaderLines val="1"/>
            <c:extLst xmlns:c16r2="http://schemas.microsoft.com/office/drawing/2015/06/chart">
              <c:ext xmlns:c15="http://schemas.microsoft.com/office/drawing/2012/chart" uri="{CE6537A1-D6FC-4f65-9D91-7224C49458BB}"/>
            </c:extLst>
          </c:dLbls>
          <c:cat>
            <c:strRef>
              <c:f>Sheet1!$A$2:$A$3</c:f>
              <c:strCache>
                <c:ptCount val="2"/>
                <c:pt idx="0">
                  <c:v>Public sector</c:v>
                </c:pt>
                <c:pt idx="1">
                  <c:v>Private sector</c:v>
                </c:pt>
              </c:strCache>
            </c:strRef>
          </c:cat>
          <c:val>
            <c:numRef>
              <c:f>Sheet1!$B$2:$B$3</c:f>
              <c:numCache>
                <c:formatCode>#,##0</c:formatCode>
                <c:ptCount val="2"/>
                <c:pt idx="0">
                  <c:v>6946</c:v>
                </c:pt>
                <c:pt idx="1">
                  <c:v>53796</c:v>
                </c:pt>
              </c:numCache>
            </c:numRef>
          </c:val>
          <c:extLst xmlns:c16r2="http://schemas.microsoft.com/office/drawing/2015/06/chart">
            <c:ext xmlns:c16="http://schemas.microsoft.com/office/drawing/2014/chart" uri="{C3380CC4-5D6E-409C-BE32-E72D297353CC}">
              <c16:uniqueId val="{00000008-F903-4EB5-AF79-2BF7D3E26F6D}"/>
            </c:ext>
          </c:extLst>
        </c:ser>
        <c:dLbls>
          <c:showLegendKey val="0"/>
          <c:showVal val="0"/>
          <c:showCatName val="0"/>
          <c:showSerName val="0"/>
          <c:showPercent val="0"/>
          <c:showBubbleSize val="0"/>
          <c:showLeaderLines val="1"/>
        </c:dLbls>
        <c:firstSliceAng val="62"/>
      </c:pieChart>
      <c:spPr>
        <a:noFill/>
        <a:ln w="25400">
          <a:noFill/>
        </a:ln>
      </c:spPr>
    </c:plotArea>
    <c:legend>
      <c:legendPos val="r"/>
      <c:layout>
        <c:manualLayout>
          <c:xMode val="edge"/>
          <c:yMode val="edge"/>
          <c:x val="0.27914599863844691"/>
          <c:y val="0.82161550950873286"/>
          <c:w val="0.42565711925569633"/>
          <c:h val="0.17838449049126723"/>
        </c:manualLayout>
      </c:layout>
      <c:overlay val="0"/>
      <c:txPr>
        <a:bodyPr/>
        <a:lstStyle/>
        <a:p>
          <a:pPr>
            <a:defRPr>
              <a:solidFill>
                <a:schemeClr val="tx1"/>
              </a:solidFill>
            </a:defRPr>
          </a:pPr>
          <a:endParaRPr lang="hu-HU"/>
        </a:p>
      </c:txPr>
    </c:legend>
    <c:plotVisOnly val="1"/>
    <c:dispBlanksAs val="gap"/>
    <c:showDLblsOverMax val="0"/>
  </c:chart>
  <c:txPr>
    <a:bodyPr/>
    <a:lstStyle/>
    <a:p>
      <a:pPr>
        <a:defRPr sz="1800"/>
      </a:pPr>
      <a:endParaRPr lang="hu-H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noProof="0"/>
            </a:pPr>
            <a:r>
              <a:rPr lang="en-US" sz="1800" b="1" i="0" baseline="0" noProof="0" dirty="0">
                <a:effectLst/>
              </a:rPr>
              <a:t>Distribution of television advertising revenues between public and private sectors (in million HUF)</a:t>
            </a:r>
            <a:endParaRPr lang="en-US" noProof="0" dirty="0">
              <a:effectLst/>
            </a:endParaRPr>
          </a:p>
        </c:rich>
      </c:tx>
      <c:overlay val="0"/>
    </c:title>
    <c:autoTitleDeleted val="0"/>
    <c:plotArea>
      <c:layout>
        <c:manualLayout>
          <c:layoutTarget val="inner"/>
          <c:xMode val="edge"/>
          <c:yMode val="edge"/>
          <c:x val="0.10109324876057159"/>
          <c:y val="0.18095232684583867"/>
          <c:w val="0.88193144259745304"/>
          <c:h val="0.65197406517120993"/>
        </c:manualLayout>
      </c:layout>
      <c:barChart>
        <c:barDir val="col"/>
        <c:grouping val="stacked"/>
        <c:varyColors val="0"/>
        <c:ser>
          <c:idx val="0"/>
          <c:order val="0"/>
          <c:tx>
            <c:strRef>
              <c:f>Sheet1!$B$1</c:f>
              <c:strCache>
                <c:ptCount val="1"/>
                <c:pt idx="0">
                  <c:v>Public sector</c:v>
                </c:pt>
              </c:strCache>
            </c:strRef>
          </c:tx>
          <c:spPr>
            <a:solidFill>
              <a:srgbClr val="808080"/>
            </a:solidFill>
          </c:spPr>
          <c:invertIfNegative val="0"/>
          <c:dLbls>
            <c:dLbl>
              <c:idx val="1"/>
              <c:layout>
                <c:manualLayout>
                  <c:x val="-2.8406549163460678E-3"/>
                  <c:y val="0"/>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4252-4481-95BF-201DA22238D3}"/>
                </c:ext>
                <c:ext xmlns:c15="http://schemas.microsoft.com/office/drawing/2012/chart" uri="{CE6537A1-D6FC-4f65-9D91-7224C49458BB}"/>
              </c:extLst>
            </c:dLbl>
            <c:dLbl>
              <c:idx val="2"/>
              <c:layout>
                <c:manualLayout>
                  <c:x val="-1.4203274581730339E-3"/>
                  <c:y val="0"/>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4252-4481-95BF-201DA22238D3}"/>
                </c:ext>
                <c:ext xmlns:c15="http://schemas.microsoft.com/office/drawing/2012/chart" uri="{CE6537A1-D6FC-4f65-9D91-7224C49458BB}"/>
              </c:extLst>
            </c:dLbl>
            <c:dLbl>
              <c:idx val="3"/>
              <c:layout>
                <c:manualLayout>
                  <c:x val="0"/>
                  <c:y val="-2.3307482215656978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4252-4481-95BF-201DA22238D3}"/>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b="1"/>
                </a:pPr>
                <a:endParaRPr lang="hu-H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numRef>
              <c:f>Sheet1!$A$3:$A$6</c:f>
              <c:numCache>
                <c:formatCode>General</c:formatCode>
                <c:ptCount val="4"/>
                <c:pt idx="0">
                  <c:v>2015</c:v>
                </c:pt>
                <c:pt idx="1">
                  <c:v>2016</c:v>
                </c:pt>
                <c:pt idx="2">
                  <c:v>2017</c:v>
                </c:pt>
                <c:pt idx="3">
                  <c:v>2018</c:v>
                </c:pt>
              </c:numCache>
            </c:numRef>
          </c:cat>
          <c:val>
            <c:numRef>
              <c:f>Sheet1!$B$3:$B$6</c:f>
              <c:numCache>
                <c:formatCode>_-* #,##0\ _F_t_-;\-* #,##0\ _F_t_-;_-* "-"??\ _F_t_-;_-@_-</c:formatCode>
                <c:ptCount val="4"/>
                <c:pt idx="0">
                  <c:v>2605.0433546651034</c:v>
                </c:pt>
                <c:pt idx="1">
                  <c:v>6305.9618706201909</c:v>
                </c:pt>
                <c:pt idx="2">
                  <c:v>7509</c:v>
                </c:pt>
                <c:pt idx="3" formatCode="#,##0">
                  <c:v>6946</c:v>
                </c:pt>
              </c:numCache>
            </c:numRef>
          </c:val>
          <c:extLst xmlns:c16r2="http://schemas.microsoft.com/office/drawing/2015/06/chart">
            <c:ext xmlns:c16="http://schemas.microsoft.com/office/drawing/2014/chart" uri="{C3380CC4-5D6E-409C-BE32-E72D297353CC}">
              <c16:uniqueId val="{00000003-4252-4481-95BF-201DA22238D3}"/>
            </c:ext>
          </c:extLst>
        </c:ser>
        <c:ser>
          <c:idx val="1"/>
          <c:order val="1"/>
          <c:tx>
            <c:strRef>
              <c:f>Sheet1!$C$1</c:f>
              <c:strCache>
                <c:ptCount val="1"/>
                <c:pt idx="0">
                  <c:v>Private sector</c:v>
                </c:pt>
              </c:strCache>
            </c:strRef>
          </c:tx>
          <c:spPr>
            <a:solidFill>
              <a:srgbClr val="FFE600"/>
            </a:solidFill>
          </c:spPr>
          <c:invertIfNegative val="0"/>
          <c:dLbls>
            <c:spPr>
              <a:noFill/>
              <a:ln>
                <a:noFill/>
              </a:ln>
              <a:effectLst/>
            </c:spPr>
            <c:txPr>
              <a:bodyPr wrap="square" lIns="38100" tIns="19050" rIns="38100" bIns="19050" anchor="ctr">
                <a:spAutoFit/>
              </a:bodyPr>
              <a:lstStyle/>
              <a:p>
                <a:pPr>
                  <a:defRPr b="1"/>
                </a:pPr>
                <a:endParaRPr lang="hu-H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numRef>
              <c:f>Sheet1!$A$3:$A$6</c:f>
              <c:numCache>
                <c:formatCode>General</c:formatCode>
                <c:ptCount val="4"/>
                <c:pt idx="0">
                  <c:v>2015</c:v>
                </c:pt>
                <c:pt idx="1">
                  <c:v>2016</c:v>
                </c:pt>
                <c:pt idx="2">
                  <c:v>2017</c:v>
                </c:pt>
                <c:pt idx="3">
                  <c:v>2018</c:v>
                </c:pt>
              </c:numCache>
            </c:numRef>
          </c:cat>
          <c:val>
            <c:numRef>
              <c:f>Sheet1!$C$3:$C$6</c:f>
              <c:numCache>
                <c:formatCode>_-* #,##0\ _F_t_-;\-* #,##0\ _F_t_-;_-* "-"??\ _F_t_-;_-@_-</c:formatCode>
                <c:ptCount val="4"/>
                <c:pt idx="0">
                  <c:v>48975.956645334896</c:v>
                </c:pt>
                <c:pt idx="1">
                  <c:v>49727.038129379813</c:v>
                </c:pt>
                <c:pt idx="2">
                  <c:v>52723</c:v>
                </c:pt>
                <c:pt idx="3" formatCode="#,##0">
                  <c:v>53796</c:v>
                </c:pt>
              </c:numCache>
            </c:numRef>
          </c:val>
          <c:extLst xmlns:c16r2="http://schemas.microsoft.com/office/drawing/2015/06/chart">
            <c:ext xmlns:c16="http://schemas.microsoft.com/office/drawing/2014/chart" uri="{C3380CC4-5D6E-409C-BE32-E72D297353CC}">
              <c16:uniqueId val="{00000004-4252-4481-95BF-201DA22238D3}"/>
            </c:ext>
          </c:extLst>
        </c:ser>
        <c:dLbls>
          <c:dLblPos val="ctr"/>
          <c:showLegendKey val="0"/>
          <c:showVal val="1"/>
          <c:showCatName val="0"/>
          <c:showSerName val="0"/>
          <c:showPercent val="0"/>
          <c:showBubbleSize val="0"/>
        </c:dLbls>
        <c:gapWidth val="150"/>
        <c:overlap val="100"/>
        <c:axId val="192037160"/>
        <c:axId val="192037552"/>
      </c:barChart>
      <c:catAx>
        <c:axId val="192037160"/>
        <c:scaling>
          <c:orientation val="minMax"/>
        </c:scaling>
        <c:delete val="0"/>
        <c:axPos val="b"/>
        <c:numFmt formatCode="General" sourceLinked="1"/>
        <c:majorTickMark val="out"/>
        <c:minorTickMark val="none"/>
        <c:tickLblPos val="nextTo"/>
        <c:txPr>
          <a:bodyPr/>
          <a:lstStyle/>
          <a:p>
            <a:pPr>
              <a:defRPr sz="1600"/>
            </a:pPr>
            <a:endParaRPr lang="hu-HU"/>
          </a:p>
        </c:txPr>
        <c:crossAx val="192037552"/>
        <c:crosses val="autoZero"/>
        <c:auto val="1"/>
        <c:lblAlgn val="ctr"/>
        <c:lblOffset val="100"/>
        <c:noMultiLvlLbl val="0"/>
      </c:catAx>
      <c:valAx>
        <c:axId val="192037552"/>
        <c:scaling>
          <c:orientation val="minMax"/>
        </c:scaling>
        <c:delete val="0"/>
        <c:axPos val="l"/>
        <c:majorGridlines>
          <c:spPr>
            <a:ln>
              <a:solidFill>
                <a:schemeClr val="accent1">
                  <a:alpha val="10000"/>
                </a:schemeClr>
              </a:solidFill>
            </a:ln>
          </c:spPr>
        </c:majorGridlines>
        <c:numFmt formatCode="_-* #,##0\ _F_t_-;\-* #,##0\ _F_t_-;_-* &quot;-&quot;??\ _F_t_-;_-@_-" sourceLinked="1"/>
        <c:majorTickMark val="out"/>
        <c:minorTickMark val="none"/>
        <c:tickLblPos val="nextTo"/>
        <c:txPr>
          <a:bodyPr/>
          <a:lstStyle/>
          <a:p>
            <a:pPr>
              <a:defRPr sz="1600"/>
            </a:pPr>
            <a:endParaRPr lang="hu-HU"/>
          </a:p>
        </c:txPr>
        <c:crossAx val="192037160"/>
        <c:crosses val="autoZero"/>
        <c:crossBetween val="between"/>
      </c:valAx>
    </c:plotArea>
    <c:legend>
      <c:legendPos val="b"/>
      <c:overlay val="0"/>
      <c:txPr>
        <a:bodyPr/>
        <a:lstStyle/>
        <a:p>
          <a:pPr>
            <a:defRPr sz="1600"/>
          </a:pPr>
          <a:endParaRPr lang="hu-HU"/>
        </a:p>
      </c:txPr>
    </c:legend>
    <c:plotVisOnly val="1"/>
    <c:dispBlanksAs val="gap"/>
    <c:showDLblsOverMax val="0"/>
  </c:chart>
  <c:txPr>
    <a:bodyPr/>
    <a:lstStyle/>
    <a:p>
      <a:pPr>
        <a:defRPr sz="1800"/>
      </a:pPr>
      <a:endParaRPr lang="hu-HU"/>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lvl="0" indent="0" algn="ctr" defTabSz="914400" rtl="0" eaLnBrk="1" fontAlgn="auto" latinLnBrk="0" hangingPunct="1">
              <a:lnSpc>
                <a:spcPct val="100000"/>
              </a:lnSpc>
              <a:spcBef>
                <a:spcPts val="0"/>
              </a:spcBef>
              <a:spcAft>
                <a:spcPts val="0"/>
              </a:spcAft>
              <a:buClrTx/>
              <a:buSzTx/>
              <a:buFontTx/>
              <a:buNone/>
              <a:tabLst/>
              <a:defRPr sz="2160" b="1" i="0" u="none" strike="noStrike" kern="1200" baseline="0">
                <a:solidFill>
                  <a:prstClr val="black"/>
                </a:solidFill>
                <a:latin typeface="+mn-lt"/>
                <a:ea typeface="+mn-ea"/>
                <a:cs typeface="+mn-cs"/>
              </a:defRPr>
            </a:pPr>
            <a:r>
              <a:rPr lang="en-US" sz="1800" b="1" i="0" baseline="0" dirty="0">
                <a:effectLst/>
              </a:rPr>
              <a:t>Amount of television advertising revenues in the public and private sector of the past years (in million HUF)</a:t>
            </a:r>
            <a:endParaRPr lang="hu-HU" dirty="0">
              <a:effectLst/>
            </a:endParaRPr>
          </a:p>
        </c:rich>
      </c:tx>
      <c:overlay val="0"/>
    </c:title>
    <c:autoTitleDeleted val="0"/>
    <c:plotArea>
      <c:layout>
        <c:manualLayout>
          <c:layoutTarget val="inner"/>
          <c:xMode val="edge"/>
          <c:yMode val="edge"/>
          <c:x val="8.5361020601126894E-2"/>
          <c:y val="0.21161854567047858"/>
          <c:w val="0.89929402212310061"/>
          <c:h val="0.64073104144033699"/>
        </c:manualLayout>
      </c:layout>
      <c:barChart>
        <c:barDir val="col"/>
        <c:grouping val="percentStacked"/>
        <c:varyColors val="0"/>
        <c:ser>
          <c:idx val="0"/>
          <c:order val="0"/>
          <c:tx>
            <c:strRef>
              <c:f>Sheet1!$B$1</c:f>
              <c:strCache>
                <c:ptCount val="1"/>
                <c:pt idx="0">
                  <c:v>Public sector</c:v>
                </c:pt>
              </c:strCache>
            </c:strRef>
          </c:tx>
          <c:spPr>
            <a:solidFill>
              <a:schemeClr val="accent1"/>
            </a:solidFill>
          </c:spPr>
          <c:invertIfNegative val="0"/>
          <c:dPt>
            <c:idx val="0"/>
            <c:invertIfNegative val="0"/>
            <c:bubble3D val="0"/>
            <c:spPr>
              <a:solidFill>
                <a:schemeClr val="accent1"/>
              </a:solidFill>
            </c:spPr>
            <c:extLst xmlns:c16r2="http://schemas.microsoft.com/office/drawing/2015/06/chart">
              <c:ext xmlns:c16="http://schemas.microsoft.com/office/drawing/2014/chart" uri="{C3380CC4-5D6E-409C-BE32-E72D297353CC}">
                <c16:uniqueId val="{00000001-4798-44ED-BF0F-128F44194836}"/>
              </c:ext>
            </c:extLst>
          </c:dPt>
          <c:dLbls>
            <c:dLbl>
              <c:idx val="0"/>
              <c:layout>
                <c:manualLayout>
                  <c:x val="0"/>
                  <c:y val="-2.5292552487961854E-2"/>
                </c:manualLayout>
              </c:layout>
              <c:tx>
                <c:rich>
                  <a:bodyPr/>
                  <a:lstStyle/>
                  <a:p>
                    <a:fld id="{D33D2AC0-A6CC-4783-B421-0D02EE4C7340}" type="VALUE">
                      <a:rPr lang="en-US" smtClean="0"/>
                      <a:pPr/>
                      <a:t>[ÉRTÉK]</a:t>
                    </a:fld>
                    <a:endParaRPr lang="en-US" dirty="0"/>
                  </a:p>
                  <a:p>
                    <a:r>
                      <a:rPr lang="en-US" dirty="0" smtClean="0"/>
                      <a:t>5%</a:t>
                    </a:r>
                  </a:p>
                </c:rich>
              </c:tx>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4798-44ED-BF0F-128F44194836}"/>
                </c:ext>
                <c:ext xmlns:c15="http://schemas.microsoft.com/office/drawing/2012/chart" uri="{CE6537A1-D6FC-4f65-9D91-7224C49458BB}">
                  <c15:dlblFieldTable/>
                  <c15:showDataLabelsRange val="0"/>
                </c:ext>
              </c:extLst>
            </c:dLbl>
            <c:dLbl>
              <c:idx val="1"/>
              <c:layout>
                <c:manualLayout>
                  <c:x val="-1.3949961159793181E-3"/>
                  <c:y val="-3.3220864016112475E-2"/>
                </c:manualLayout>
              </c:layout>
              <c:tx>
                <c:rich>
                  <a:bodyPr/>
                  <a:lstStyle/>
                  <a:p>
                    <a:fld id="{1B434712-8936-487E-B735-4727D5C84520}" type="VALUE">
                      <a:rPr lang="en-US" smtClean="0"/>
                      <a:pPr/>
                      <a:t>[ÉRTÉK]</a:t>
                    </a:fld>
                    <a:endParaRPr lang="en-US" dirty="0"/>
                  </a:p>
                  <a:p>
                    <a:r>
                      <a:rPr lang="en-US" dirty="0" smtClean="0"/>
                      <a:t>11%</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2"/>
              <c:layout>
                <c:manualLayout>
                  <c:x val="-1.3949961159793181E-3"/>
                  <c:y val="-3.6286268618324187E-2"/>
                </c:manualLayout>
              </c:layout>
              <c:tx>
                <c:rich>
                  <a:bodyPr/>
                  <a:lstStyle/>
                  <a:p>
                    <a:fld id="{B2E64369-BA2B-4D7A-8162-D4F01CEE1997}" type="VALUE">
                      <a:rPr lang="en-US" smtClean="0"/>
                      <a:pPr/>
                      <a:t>[ÉRTÉK]</a:t>
                    </a:fld>
                    <a:endParaRPr lang="en-US" dirty="0"/>
                  </a:p>
                  <a:p>
                    <a:r>
                      <a:rPr lang="en-US" dirty="0" smtClean="0"/>
                      <a:t>12%</a:t>
                    </a:r>
                  </a:p>
                </c:rich>
              </c:tx>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4798-44ED-BF0F-128F44194836}"/>
                </c:ext>
                <c:ext xmlns:c15="http://schemas.microsoft.com/office/drawing/2012/chart" uri="{CE6537A1-D6FC-4f65-9D91-7224C49458BB}">
                  <c15:dlblFieldTable/>
                  <c15:showDataLabelsRange val="0"/>
                </c:ext>
              </c:extLst>
            </c:dLbl>
            <c:dLbl>
              <c:idx val="3"/>
              <c:layout>
                <c:manualLayout>
                  <c:x val="1.0229853341042923E-16"/>
                  <c:y val="-3.5020555523630044E-2"/>
                </c:manualLayout>
              </c:layout>
              <c:tx>
                <c:rich>
                  <a:bodyPr/>
                  <a:lstStyle/>
                  <a:p>
                    <a:fld id="{B01E71B2-7E4B-4487-9DC1-FD9CD9FBB211}" type="VALUE">
                      <a:rPr lang="en-US" smtClean="0"/>
                      <a:pPr/>
                      <a:t>[ÉRTÉK]</a:t>
                    </a:fld>
                    <a:endParaRPr lang="en-US" dirty="0" smtClean="0"/>
                  </a:p>
                  <a:p>
                    <a:r>
                      <a:rPr lang="en-US" dirty="0" smtClean="0"/>
                      <a:t>11%</a:t>
                    </a:r>
                  </a:p>
                </c:rich>
              </c:tx>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4798-44ED-BF0F-128F44194836}"/>
                </c:ext>
                <c:ext xmlns:c15="http://schemas.microsoft.com/office/drawing/2012/chart" uri="{CE6537A1-D6FC-4f65-9D91-7224C49458BB}">
                  <c15:dlblFieldTable/>
                  <c15:showDataLabelsRange val="0"/>
                </c:ext>
              </c:extLst>
            </c:dLbl>
            <c:dLbl>
              <c:idx val="4"/>
              <c:tx>
                <c:rich>
                  <a:bodyPr/>
                  <a:lstStyle/>
                  <a:p>
                    <a:fld id="{DE3180EA-9A32-4778-882A-96B35960C405}" type="VALUE">
                      <a:rPr lang="en-US" smtClean="0"/>
                      <a:pPr/>
                      <a:t>[ÉRTÉK]</a:t>
                    </a:fld>
                    <a:endParaRPr lang="en-US" dirty="0"/>
                  </a:p>
                  <a:p>
                    <a:r>
                      <a:rPr lang="en-US" dirty="0"/>
                      <a:t>3%</a:t>
                    </a:r>
                  </a:p>
                </c:rich>
              </c:tx>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4798-44ED-BF0F-128F44194836}"/>
                </c:ext>
                <c:ext xmlns:c15="http://schemas.microsoft.com/office/drawing/2012/chart" uri="{CE6537A1-D6FC-4f65-9D91-7224C49458BB}">
                  <c15:dlblFieldTable/>
                  <c15:showDataLabelsRange val="0"/>
                </c:ext>
              </c:extLst>
            </c:dLbl>
            <c:dLbl>
              <c:idx val="5"/>
              <c:tx>
                <c:rich>
                  <a:bodyPr/>
                  <a:lstStyle/>
                  <a:p>
                    <a:fld id="{1EFBD6F9-CF42-46AA-BD7B-CEE484E468DC}" type="VALUE">
                      <a:rPr lang="en-US" smtClean="0"/>
                      <a:pPr/>
                      <a:t>[ÉRTÉK]</a:t>
                    </a:fld>
                    <a:endParaRPr lang="en-US" dirty="0"/>
                  </a:p>
                  <a:p>
                    <a:r>
                      <a:rPr lang="en-US" dirty="0"/>
                      <a:t>7%</a:t>
                    </a:r>
                  </a:p>
                </c:rich>
              </c:tx>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4798-44ED-BF0F-128F44194836}"/>
                </c:ext>
                <c:ext xmlns:c15="http://schemas.microsoft.com/office/drawing/2012/chart" uri="{CE6537A1-D6FC-4f65-9D91-7224C49458BB}">
                  <c15:dlblFieldTable/>
                  <c15:showDataLabelsRange val="0"/>
                </c:ext>
              </c:extLst>
            </c:dLbl>
            <c:dLbl>
              <c:idx val="6"/>
              <c:tx>
                <c:rich>
                  <a:bodyPr/>
                  <a:lstStyle/>
                  <a:p>
                    <a:fld id="{EEE6D8F7-87C5-425E-B6B1-A109E51499B2}" type="VALUE">
                      <a:rPr lang="en-US" smtClean="0"/>
                      <a:pPr/>
                      <a:t>[ÉRTÉK]</a:t>
                    </a:fld>
                    <a:endParaRPr lang="en-US" dirty="0"/>
                  </a:p>
                  <a:p>
                    <a:r>
                      <a:rPr lang="en-US" dirty="0"/>
                      <a:t>5%</a:t>
                    </a:r>
                  </a:p>
                </c:rich>
              </c:tx>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4798-44ED-BF0F-128F44194836}"/>
                </c:ext>
                <c:ext xmlns:c15="http://schemas.microsoft.com/office/drawing/2012/chart" uri="{CE6537A1-D6FC-4f65-9D91-7224C49458BB}">
                  <c15:dlblFieldTable/>
                  <c15:showDataLabelsRange val="0"/>
                </c:ext>
              </c:extLst>
            </c:dLbl>
            <c:dLbl>
              <c:idx val="7"/>
              <c:tx>
                <c:rich>
                  <a:bodyPr/>
                  <a:lstStyle/>
                  <a:p>
                    <a:fld id="{81B22E32-5546-4BC4-872D-CF4CC68998FB}" type="VALUE">
                      <a:rPr lang="en-US" smtClean="0"/>
                      <a:pPr/>
                      <a:t>[ÉRTÉK]</a:t>
                    </a:fld>
                    <a:endParaRPr lang="en-US" dirty="0"/>
                  </a:p>
                  <a:p>
                    <a:r>
                      <a:rPr lang="en-US" dirty="0"/>
                      <a:t>11%</a:t>
                    </a:r>
                  </a:p>
                </c:rich>
              </c:tx>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4798-44ED-BF0F-128F44194836}"/>
                </c:ext>
                <c:ext xmlns:c15="http://schemas.microsoft.com/office/drawing/2012/chart" uri="{CE6537A1-D6FC-4f65-9D91-7224C49458BB}">
                  <c15:dlblFieldTable/>
                  <c15:showDataLabelsRange val="0"/>
                </c:ext>
              </c:extLst>
            </c:dLbl>
            <c:dLbl>
              <c:idx val="8"/>
              <c:layout>
                <c:manualLayout>
                  <c:x val="2.7899922319586361E-3"/>
                  <c:y val="-3.7854636372011738E-2"/>
                </c:manualLayout>
              </c:layout>
              <c:tx>
                <c:rich>
                  <a:bodyPr/>
                  <a:lstStyle/>
                  <a:p>
                    <a:fld id="{B59811B6-703F-4DD2-94B5-0485225CEACD}" type="VALUE">
                      <a:rPr lang="en-US" smtClean="0"/>
                      <a:pPr/>
                      <a:t>[ÉRTÉK]</a:t>
                    </a:fld>
                    <a:endParaRPr lang="en-US" dirty="0"/>
                  </a:p>
                  <a:p>
                    <a:r>
                      <a:rPr lang="en-US" dirty="0"/>
                      <a:t>12%</a:t>
                    </a:r>
                  </a:p>
                </c:rich>
              </c:tx>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4798-44ED-BF0F-128F44194836}"/>
                </c:ext>
                <c:ext xmlns:c15="http://schemas.microsoft.com/office/drawing/2012/chart" uri="{CE6537A1-D6FC-4f65-9D91-7224C49458BB}">
                  <c15:dlblFieldTable/>
                  <c15:showDataLabelsRange val="0"/>
                </c:ext>
              </c:extLst>
            </c:dLbl>
            <c:dLbl>
              <c:idx val="9"/>
              <c:layout>
                <c:manualLayout>
                  <c:x val="1.3949961159792157E-3"/>
                  <c:y val="-3.707017884719406E-2"/>
                </c:manualLayout>
              </c:layout>
              <c:tx>
                <c:rich>
                  <a:bodyPr/>
                  <a:lstStyle/>
                  <a:p>
                    <a:fld id="{F403C82A-C132-478B-B1B2-E99AC4186ECB}" type="VALUE">
                      <a:rPr lang="en-US" smtClean="0"/>
                      <a:pPr/>
                      <a:t>[ÉRTÉK]</a:t>
                    </a:fld>
                    <a:endParaRPr lang="en-US" dirty="0"/>
                  </a:p>
                  <a:p>
                    <a:r>
                      <a:rPr lang="en-US" dirty="0"/>
                      <a:t>11%</a:t>
                    </a:r>
                  </a:p>
                </c:rich>
              </c:tx>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4798-44ED-BF0F-128F44194836}"/>
                </c:ext>
                <c:ext xmlns:c15="http://schemas.microsoft.com/office/drawing/2012/chart" uri="{CE6537A1-D6FC-4f65-9D91-7224C49458BB}">
                  <c15:dlblFieldTable/>
                  <c15:showDataLabelsRange val="0"/>
                </c:ext>
              </c:extLst>
            </c:dLbl>
            <c:spPr>
              <a:noFill/>
              <a:ln>
                <a:noFill/>
              </a:ln>
              <a:effectLst/>
            </c:spPr>
            <c:txPr>
              <a:bodyPr wrap="square" lIns="38100" tIns="19050" rIns="38100" bIns="19050" anchor="ctr">
                <a:spAutoFit/>
              </a:bodyPr>
              <a:lstStyle/>
              <a:p>
                <a:pPr>
                  <a:defRPr sz="1600"/>
                </a:pPr>
                <a:endParaRPr lang="hu-HU"/>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numRef>
              <c:f>Sheet1!$A$2:$A$5</c:f>
              <c:numCache>
                <c:formatCode>General</c:formatCode>
                <c:ptCount val="4"/>
                <c:pt idx="0">
                  <c:v>2015</c:v>
                </c:pt>
                <c:pt idx="1">
                  <c:v>2016</c:v>
                </c:pt>
                <c:pt idx="2">
                  <c:v>2017</c:v>
                </c:pt>
                <c:pt idx="3">
                  <c:v>2018</c:v>
                </c:pt>
              </c:numCache>
            </c:numRef>
          </c:cat>
          <c:val>
            <c:numRef>
              <c:f>Sheet1!$B$2:$B$5</c:f>
              <c:numCache>
                <c:formatCode>#,##0</c:formatCode>
                <c:ptCount val="4"/>
                <c:pt idx="0">
                  <c:v>2605.0433546651034</c:v>
                </c:pt>
                <c:pt idx="1">
                  <c:v>6305.9618706201909</c:v>
                </c:pt>
                <c:pt idx="2">
                  <c:v>7509</c:v>
                </c:pt>
                <c:pt idx="3">
                  <c:v>6946</c:v>
                </c:pt>
              </c:numCache>
            </c:numRef>
          </c:val>
          <c:extLst xmlns:c16r2="http://schemas.microsoft.com/office/drawing/2015/06/chart">
            <c:ext xmlns:c16="http://schemas.microsoft.com/office/drawing/2014/chart" uri="{C3380CC4-5D6E-409C-BE32-E72D297353CC}">
              <c16:uniqueId val="{0000000B-4798-44ED-BF0F-128F44194836}"/>
            </c:ext>
          </c:extLst>
        </c:ser>
        <c:ser>
          <c:idx val="1"/>
          <c:order val="1"/>
          <c:tx>
            <c:strRef>
              <c:f>Sheet1!$C$1</c:f>
              <c:strCache>
                <c:ptCount val="1"/>
                <c:pt idx="0">
                  <c:v>Private sector</c:v>
                </c:pt>
              </c:strCache>
            </c:strRef>
          </c:tx>
          <c:spPr>
            <a:solidFill>
              <a:schemeClr val="accent2"/>
            </a:solidFill>
          </c:spPr>
          <c:invertIfNegative val="0"/>
          <c:dLbls>
            <c:dLbl>
              <c:idx val="0"/>
              <c:layout>
                <c:manualLayout>
                  <c:x val="-1.2787316676303653E-17"/>
                  <c:y val="-5.3288382092841459E-2"/>
                </c:manualLayout>
              </c:layout>
              <c:tx>
                <c:rich>
                  <a:bodyPr/>
                  <a:lstStyle/>
                  <a:p>
                    <a:fld id="{CD58F397-A207-4968-A535-1040B9B60410}" type="VALUE">
                      <a:rPr lang="en-US" smtClean="0"/>
                      <a:pPr/>
                      <a:t>[ÉRTÉK]</a:t>
                    </a:fld>
                    <a:endParaRPr lang="en-US" dirty="0"/>
                  </a:p>
                  <a:p>
                    <a:r>
                      <a:rPr lang="en-US" dirty="0" smtClean="0"/>
                      <a:t>95%</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4798-44ED-BF0F-128F44194836}"/>
                </c:ext>
                <c:ext xmlns:c15="http://schemas.microsoft.com/office/drawing/2012/chart" uri="{CE6537A1-D6FC-4f65-9D91-7224C49458BB}">
                  <c15:dlblFieldTable/>
                  <c15:showDataLabelsRange val="0"/>
                </c:ext>
              </c:extLst>
            </c:dLbl>
            <c:dLbl>
              <c:idx val="1"/>
              <c:layout>
                <c:manualLayout>
                  <c:x val="0"/>
                  <c:y val="-5.3288382092841459E-2"/>
                </c:manualLayout>
              </c:layout>
              <c:tx>
                <c:rich>
                  <a:bodyPr/>
                  <a:lstStyle/>
                  <a:p>
                    <a:fld id="{D6E3772D-7F05-4FD1-A61A-4A9D2C6BEB87}" type="VALUE">
                      <a:rPr lang="en-US" smtClean="0"/>
                      <a:pPr/>
                      <a:t>[ÉRTÉK]</a:t>
                    </a:fld>
                    <a:endParaRPr lang="en-US" dirty="0"/>
                  </a:p>
                  <a:p>
                    <a:r>
                      <a:rPr lang="en-US" dirty="0" smtClean="0"/>
                      <a:t>89%</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2"/>
              <c:layout>
                <c:manualLayout>
                  <c:x val="2.7899922319586361E-3"/>
                  <c:y val="-5.3288382092841459E-2"/>
                </c:manualLayout>
              </c:layout>
              <c:tx>
                <c:rich>
                  <a:bodyPr/>
                  <a:lstStyle/>
                  <a:p>
                    <a:fld id="{EC8DB6B0-BCF7-442A-8186-B35B40E5E4C5}" type="VALUE">
                      <a:rPr lang="en-US" smtClean="0"/>
                      <a:pPr/>
                      <a:t>[ÉRTÉK]</a:t>
                    </a:fld>
                    <a:endParaRPr lang="en-US" dirty="0"/>
                  </a:p>
                  <a:p>
                    <a:r>
                      <a:rPr lang="en-US" dirty="0" smtClean="0"/>
                      <a:t>88%</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4798-44ED-BF0F-128F44194836}"/>
                </c:ext>
                <c:ext xmlns:c15="http://schemas.microsoft.com/office/drawing/2012/chart" uri="{CE6537A1-D6FC-4f65-9D91-7224C49458BB}">
                  <c15:dlblFieldTable/>
                  <c15:showDataLabelsRange val="0"/>
                </c:ext>
              </c:extLst>
            </c:dLbl>
            <c:dLbl>
              <c:idx val="3"/>
              <c:layout>
                <c:manualLayout>
                  <c:x val="0"/>
                  <c:y val="-5.560526827079109E-2"/>
                </c:manualLayout>
              </c:layout>
              <c:tx>
                <c:rich>
                  <a:bodyPr/>
                  <a:lstStyle/>
                  <a:p>
                    <a:fld id="{9AB82F72-A47B-4BA0-A89C-C84294880EA1}" type="VALUE">
                      <a:rPr lang="en-US" smtClean="0"/>
                      <a:pPr/>
                      <a:t>[ÉRTÉK]</a:t>
                    </a:fld>
                    <a:endParaRPr lang="en-US" dirty="0"/>
                  </a:p>
                  <a:p>
                    <a:r>
                      <a:rPr lang="en-US" dirty="0" smtClean="0"/>
                      <a:t>89%</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4798-44ED-BF0F-128F44194836}"/>
                </c:ext>
                <c:ext xmlns:c15="http://schemas.microsoft.com/office/drawing/2012/chart" uri="{CE6537A1-D6FC-4f65-9D91-7224C49458BB}">
                  <c15:dlblFieldTable/>
                  <c15:showDataLabelsRange val="0"/>
                </c:ext>
              </c:extLst>
            </c:dLbl>
            <c:dLbl>
              <c:idx val="4"/>
              <c:layout>
                <c:manualLayout>
                  <c:x val="1.3949961159792157E-3"/>
                  <c:y val="-5.5605268270791111E-2"/>
                </c:manualLayout>
              </c:layout>
              <c:tx>
                <c:rich>
                  <a:bodyPr/>
                  <a:lstStyle/>
                  <a:p>
                    <a:fld id="{59768E56-53BF-46C5-A603-BAB5E063CD77}" type="VALUE">
                      <a:rPr lang="en-US" smtClean="0"/>
                      <a:pPr/>
                      <a:t>[ÉRTÉK]</a:t>
                    </a:fld>
                    <a:endParaRPr lang="en-US" dirty="0"/>
                  </a:p>
                  <a:p>
                    <a:r>
                      <a:rPr lang="en-US" dirty="0"/>
                      <a:t>97%</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4798-44ED-BF0F-128F44194836}"/>
                </c:ext>
                <c:ext xmlns:c15="http://schemas.microsoft.com/office/drawing/2012/chart" uri="{CE6537A1-D6FC-4f65-9D91-7224C49458BB}">
                  <c15:dlblFieldTable/>
                  <c15:showDataLabelsRange val="0"/>
                </c:ext>
              </c:extLst>
            </c:dLbl>
            <c:dLbl>
              <c:idx val="5"/>
              <c:layout>
                <c:manualLayout>
                  <c:x val="1.3949961159793181E-3"/>
                  <c:y val="-5.560526827079109E-2"/>
                </c:manualLayout>
              </c:layout>
              <c:tx>
                <c:rich>
                  <a:bodyPr/>
                  <a:lstStyle/>
                  <a:p>
                    <a:fld id="{CBB0F922-90E5-41ED-9328-1C9FE45D17B5}" type="VALUE">
                      <a:rPr lang="en-US" smtClean="0"/>
                      <a:pPr/>
                      <a:t>[ÉRTÉK]</a:t>
                    </a:fld>
                    <a:endParaRPr lang="en-US" dirty="0"/>
                  </a:p>
                  <a:p>
                    <a:r>
                      <a:rPr lang="en-US" dirty="0"/>
                      <a:t>93%</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4798-44ED-BF0F-128F44194836}"/>
                </c:ext>
                <c:ext xmlns:c15="http://schemas.microsoft.com/office/drawing/2012/chart" uri="{CE6537A1-D6FC-4f65-9D91-7224C49458BB}">
                  <c15:dlblFieldTable/>
                  <c15:showDataLabelsRange val="0"/>
                </c:ext>
              </c:extLst>
            </c:dLbl>
            <c:dLbl>
              <c:idx val="6"/>
              <c:layout>
                <c:manualLayout>
                  <c:x val="-1.3949961159793181E-3"/>
                  <c:y val="-5.3288382092841459E-2"/>
                </c:manualLayout>
              </c:layout>
              <c:tx>
                <c:rich>
                  <a:bodyPr/>
                  <a:lstStyle/>
                  <a:p>
                    <a:fld id="{52C92E75-068F-47A8-87AE-E45A7F7CCBB2}" type="VALUE">
                      <a:rPr lang="en-US" smtClean="0"/>
                      <a:pPr/>
                      <a:t>[ÉRTÉK]</a:t>
                    </a:fld>
                    <a:endParaRPr lang="en-US" dirty="0"/>
                  </a:p>
                  <a:p>
                    <a:r>
                      <a:rPr lang="en-US" dirty="0"/>
                      <a:t>95%</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4798-44ED-BF0F-128F44194836}"/>
                </c:ext>
                <c:ext xmlns:c15="http://schemas.microsoft.com/office/drawing/2012/chart" uri="{CE6537A1-D6FC-4f65-9D91-7224C49458BB}">
                  <c15:dlblFieldTable/>
                  <c15:showDataLabelsRange val="0"/>
                </c:ext>
              </c:extLst>
            </c:dLbl>
            <c:dLbl>
              <c:idx val="7"/>
              <c:layout>
                <c:manualLayout>
                  <c:x val="-1.0229853341042923E-16"/>
                  <c:y val="-4.1703951203093316E-2"/>
                </c:manualLayout>
              </c:layout>
              <c:tx>
                <c:rich>
                  <a:bodyPr/>
                  <a:lstStyle/>
                  <a:p>
                    <a:fld id="{EC0D885B-326B-466F-B402-DF688331F3C4}" type="VALUE">
                      <a:rPr lang="en-US" smtClean="0"/>
                      <a:pPr/>
                      <a:t>[ÉRTÉK]</a:t>
                    </a:fld>
                    <a:endParaRPr lang="en-US" dirty="0"/>
                  </a:p>
                  <a:p>
                    <a:r>
                      <a:rPr lang="en-US" dirty="0"/>
                      <a:t>89%</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4798-44ED-BF0F-128F44194836}"/>
                </c:ext>
                <c:ext xmlns:c15="http://schemas.microsoft.com/office/drawing/2012/chart" uri="{CE6537A1-D6FC-4f65-9D91-7224C49458BB}">
                  <c15:dlblFieldTable/>
                  <c15:showDataLabelsRange val="0"/>
                </c:ext>
              </c:extLst>
            </c:dLbl>
            <c:dLbl>
              <c:idx val="8"/>
              <c:layout>
                <c:manualLayout>
                  <c:x val="-1.0229853341042923E-16"/>
                  <c:y val="-4.6337723558992662E-2"/>
                </c:manualLayout>
              </c:layout>
              <c:tx>
                <c:rich>
                  <a:bodyPr/>
                  <a:lstStyle/>
                  <a:p>
                    <a:fld id="{3938CF97-2BA2-48D2-9D8E-321774B0B56F}" type="VALUE">
                      <a:rPr lang="en-US" smtClean="0"/>
                      <a:pPr/>
                      <a:t>[ÉRTÉK]</a:t>
                    </a:fld>
                    <a:endParaRPr lang="en-US" dirty="0"/>
                  </a:p>
                  <a:p>
                    <a:r>
                      <a:rPr lang="en-US" dirty="0"/>
                      <a:t>88%</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4-4798-44ED-BF0F-128F44194836}"/>
                </c:ext>
                <c:ext xmlns:c15="http://schemas.microsoft.com/office/drawing/2012/chart" uri="{CE6537A1-D6FC-4f65-9D91-7224C49458BB}">
                  <c15:dlblFieldTable/>
                  <c15:showDataLabelsRange val="0"/>
                </c:ext>
              </c:extLst>
            </c:dLbl>
            <c:dLbl>
              <c:idx val="9"/>
              <c:layout>
                <c:manualLayout>
                  <c:x val="1.3949961159793181E-3"/>
                  <c:y val="-2.7802634135395545E-2"/>
                </c:manualLayout>
              </c:layout>
              <c:tx>
                <c:rich>
                  <a:bodyPr/>
                  <a:lstStyle/>
                  <a:p>
                    <a:fld id="{101A3F81-057D-416F-83CA-06EDA446F836}" type="VALUE">
                      <a:rPr lang="en-US" smtClean="0"/>
                      <a:pPr/>
                      <a:t>[ÉRTÉK]</a:t>
                    </a:fld>
                    <a:endParaRPr lang="en-US" dirty="0"/>
                  </a:p>
                  <a:p>
                    <a:r>
                      <a:rPr lang="en-US" dirty="0"/>
                      <a:t>89%</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4798-44ED-BF0F-128F44194836}"/>
                </c:ext>
                <c:ext xmlns:c15="http://schemas.microsoft.com/office/drawing/2012/chart" uri="{CE6537A1-D6FC-4f65-9D91-7224C49458BB}">
                  <c15:dlblFieldTable/>
                  <c15:showDataLabelsRange val="0"/>
                </c:ext>
              </c:extLst>
            </c:dLbl>
            <c:spPr>
              <a:noFill/>
              <a:ln>
                <a:noFill/>
              </a:ln>
              <a:effectLst/>
            </c:spPr>
            <c:txPr>
              <a:bodyPr wrap="square" lIns="38100" tIns="19050" rIns="38100" bIns="19050" anchor="ctr">
                <a:spAutoFit/>
              </a:bodyPr>
              <a:lstStyle/>
              <a:p>
                <a:pPr>
                  <a:defRPr sz="1600"/>
                </a:pPr>
                <a:endParaRPr lang="hu-H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numRef>
              <c:f>Sheet1!$A$2:$A$5</c:f>
              <c:numCache>
                <c:formatCode>General</c:formatCode>
                <c:ptCount val="4"/>
                <c:pt idx="0">
                  <c:v>2015</c:v>
                </c:pt>
                <c:pt idx="1">
                  <c:v>2016</c:v>
                </c:pt>
                <c:pt idx="2">
                  <c:v>2017</c:v>
                </c:pt>
                <c:pt idx="3">
                  <c:v>2018</c:v>
                </c:pt>
              </c:numCache>
            </c:numRef>
          </c:cat>
          <c:val>
            <c:numRef>
              <c:f>Sheet1!$C$2:$C$5</c:f>
              <c:numCache>
                <c:formatCode>#,##0</c:formatCode>
                <c:ptCount val="4"/>
                <c:pt idx="0">
                  <c:v>48975.956645334896</c:v>
                </c:pt>
                <c:pt idx="1">
                  <c:v>49727.038129379813</c:v>
                </c:pt>
                <c:pt idx="2">
                  <c:v>52723</c:v>
                </c:pt>
                <c:pt idx="3">
                  <c:v>53796</c:v>
                </c:pt>
              </c:numCache>
            </c:numRef>
          </c:val>
          <c:extLst xmlns:c16r2="http://schemas.microsoft.com/office/drawing/2015/06/chart">
            <c:ext xmlns:c16="http://schemas.microsoft.com/office/drawing/2014/chart" uri="{C3380CC4-5D6E-409C-BE32-E72D297353CC}">
              <c16:uniqueId val="{00000016-4798-44ED-BF0F-128F44194836}"/>
            </c:ext>
          </c:extLst>
        </c:ser>
        <c:dLbls>
          <c:showLegendKey val="0"/>
          <c:showVal val="1"/>
          <c:showCatName val="0"/>
          <c:showSerName val="0"/>
          <c:showPercent val="0"/>
          <c:showBubbleSize val="0"/>
        </c:dLbls>
        <c:gapWidth val="150"/>
        <c:overlap val="100"/>
        <c:axId val="192034416"/>
        <c:axId val="192034808"/>
      </c:barChart>
      <c:catAx>
        <c:axId val="192034416"/>
        <c:scaling>
          <c:orientation val="minMax"/>
        </c:scaling>
        <c:delete val="0"/>
        <c:axPos val="b"/>
        <c:numFmt formatCode="General" sourceLinked="1"/>
        <c:majorTickMark val="out"/>
        <c:minorTickMark val="none"/>
        <c:tickLblPos val="nextTo"/>
        <c:txPr>
          <a:bodyPr/>
          <a:lstStyle/>
          <a:p>
            <a:pPr>
              <a:defRPr sz="1600"/>
            </a:pPr>
            <a:endParaRPr lang="hu-HU"/>
          </a:p>
        </c:txPr>
        <c:crossAx val="192034808"/>
        <c:crosses val="autoZero"/>
        <c:auto val="1"/>
        <c:lblAlgn val="ctr"/>
        <c:lblOffset val="100"/>
        <c:noMultiLvlLbl val="0"/>
      </c:catAx>
      <c:valAx>
        <c:axId val="192034808"/>
        <c:scaling>
          <c:orientation val="minMax"/>
          <c:min val="0"/>
        </c:scaling>
        <c:delete val="0"/>
        <c:axPos val="l"/>
        <c:majorGridlines>
          <c:spPr>
            <a:ln>
              <a:solidFill>
                <a:schemeClr val="accent1">
                  <a:alpha val="10000"/>
                </a:schemeClr>
              </a:solidFill>
            </a:ln>
          </c:spPr>
        </c:majorGridlines>
        <c:numFmt formatCode="0%" sourceLinked="1"/>
        <c:majorTickMark val="out"/>
        <c:minorTickMark val="none"/>
        <c:tickLblPos val="nextTo"/>
        <c:txPr>
          <a:bodyPr/>
          <a:lstStyle/>
          <a:p>
            <a:pPr>
              <a:defRPr sz="1600"/>
            </a:pPr>
            <a:endParaRPr lang="hu-HU"/>
          </a:p>
        </c:txPr>
        <c:crossAx val="192034416"/>
        <c:crosses val="autoZero"/>
        <c:crossBetween val="between"/>
      </c:valAx>
    </c:plotArea>
    <c:legend>
      <c:legendPos val="b"/>
      <c:overlay val="0"/>
      <c:txPr>
        <a:bodyPr/>
        <a:lstStyle/>
        <a:p>
          <a:pPr>
            <a:defRPr sz="1600"/>
          </a:pPr>
          <a:endParaRPr lang="hu-HU"/>
        </a:p>
      </c:txPr>
    </c:legend>
    <c:plotVisOnly val="1"/>
    <c:dispBlanksAs val="gap"/>
    <c:showDLblsOverMax val="0"/>
  </c:chart>
  <c:txPr>
    <a:bodyPr/>
    <a:lstStyle/>
    <a:p>
      <a:pPr>
        <a:defRPr sz="1800"/>
      </a:pPr>
      <a:endParaRPr lang="hu-HU"/>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0.26466</cdr:x>
      <cdr:y>0.60843</cdr:y>
    </cdr:from>
    <cdr:to>
      <cdr:x>0.37543</cdr:x>
      <cdr:y>0.6903</cdr:y>
    </cdr:to>
    <cdr:grpSp>
      <cdr:nvGrpSpPr>
        <cdr:cNvPr id="4" name="Group 3">
          <a:extLst xmlns:a="http://schemas.openxmlformats.org/drawingml/2006/main">
            <a:ext uri="{FF2B5EF4-FFF2-40B4-BE49-F238E27FC236}">
              <a16:creationId xmlns:a16="http://schemas.microsoft.com/office/drawing/2014/main" xmlns="" id="{E8945573-AF7A-497B-B408-0815235A362C}"/>
            </a:ext>
          </a:extLst>
        </cdr:cNvPr>
        <cdr:cNvGrpSpPr/>
      </cdr:nvGrpSpPr>
      <cdr:grpSpPr>
        <a:xfrm xmlns:a="http://schemas.openxmlformats.org/drawingml/2006/main">
          <a:off x="2466029" y="3114107"/>
          <a:ext cx="1032124" cy="419032"/>
          <a:chOff x="4525623" y="3159907"/>
          <a:chExt cx="1032124" cy="419032"/>
        </a:xfrm>
      </cdr:grpSpPr>
      <cdr:cxnSp macro="">
        <cdr:nvCxnSpPr>
          <cdr:cNvPr id="8" name="Straight Arrow Connector 7">
            <a:extLst xmlns:a="http://schemas.openxmlformats.org/drawingml/2006/main">
              <a:ext uri="{FF2B5EF4-FFF2-40B4-BE49-F238E27FC236}">
                <a16:creationId xmlns:a16="http://schemas.microsoft.com/office/drawing/2014/main" xmlns="" id="{C6AC61FC-059A-4BB2-A9A5-3227627E9063}"/>
              </a:ext>
            </a:extLst>
          </cdr:cNvPr>
          <cdr:cNvCxnSpPr/>
        </cdr:nvCxnSpPr>
        <cdr:spPr>
          <a:xfrm xmlns:a="http://schemas.openxmlformats.org/drawingml/2006/main">
            <a:off x="4553576" y="3578939"/>
            <a:ext cx="1004171" cy="0"/>
          </a:xfrm>
          <a:prstGeom xmlns:a="http://schemas.openxmlformats.org/drawingml/2006/main" prst="straightConnector1">
            <a:avLst/>
          </a:prstGeom>
          <a:ln xmlns:a="http://schemas.openxmlformats.org/drawingml/2006/main" w="101600" cap="sq" cmpd="sng">
            <a:solidFill>
              <a:srgbClr val="2C97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10" name="TextBox 1"/>
          <cdr:cNvSpPr txBox="1"/>
        </cdr:nvSpPr>
        <cdr:spPr>
          <a:xfrm xmlns:a="http://schemas.openxmlformats.org/drawingml/2006/main">
            <a:off x="4525623" y="3159907"/>
            <a:ext cx="815301" cy="40715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dirty="0">
                <a:solidFill>
                  <a:srgbClr val="2C973E"/>
                </a:solidFill>
              </a:rPr>
              <a:t>+9%</a:t>
            </a:r>
          </a:p>
        </cdr:txBody>
      </cdr:sp>
    </cdr:grpSp>
  </cdr:relSizeAnchor>
  <cdr:relSizeAnchor xmlns:cdr="http://schemas.openxmlformats.org/drawingml/2006/chartDrawing">
    <cdr:from>
      <cdr:x>0.48751</cdr:x>
      <cdr:y>0.60962</cdr:y>
    </cdr:from>
    <cdr:to>
      <cdr:x>0.59528</cdr:x>
      <cdr:y>0.69056</cdr:y>
    </cdr:to>
    <cdr:grpSp>
      <cdr:nvGrpSpPr>
        <cdr:cNvPr id="11" name="Group 10">
          <a:extLst xmlns:a="http://schemas.openxmlformats.org/drawingml/2006/main">
            <a:ext uri="{FF2B5EF4-FFF2-40B4-BE49-F238E27FC236}">
              <a16:creationId xmlns:a16="http://schemas.microsoft.com/office/drawing/2014/main" xmlns="" id="{2CDD4CB6-F1CB-4195-ADB2-2914028E71D9}"/>
            </a:ext>
          </a:extLst>
        </cdr:cNvPr>
        <cdr:cNvGrpSpPr/>
      </cdr:nvGrpSpPr>
      <cdr:grpSpPr>
        <a:xfrm xmlns:a="http://schemas.openxmlformats.org/drawingml/2006/main">
          <a:off x="4542484" y="3120197"/>
          <a:ext cx="1004171" cy="414273"/>
          <a:chOff x="6613209" y="3210475"/>
          <a:chExt cx="1004171" cy="414270"/>
        </a:xfrm>
      </cdr:grpSpPr>
      <cdr:cxnSp macro="">
        <cdr:nvCxnSpPr>
          <cdr:cNvPr id="12" name="Straight Arrow Connector 11">
            <a:extLst xmlns:a="http://schemas.openxmlformats.org/drawingml/2006/main">
              <a:ext uri="{FF2B5EF4-FFF2-40B4-BE49-F238E27FC236}">
                <a16:creationId xmlns:a16="http://schemas.microsoft.com/office/drawing/2014/main" xmlns="" id="{57CCFEF1-F04E-45FD-823F-216F450BBBBF}"/>
              </a:ext>
            </a:extLst>
          </cdr:cNvPr>
          <cdr:cNvCxnSpPr/>
        </cdr:nvCxnSpPr>
        <cdr:spPr>
          <a:xfrm xmlns:a="http://schemas.openxmlformats.org/drawingml/2006/main">
            <a:off x="6613209" y="3624745"/>
            <a:ext cx="1004171" cy="0"/>
          </a:xfrm>
          <a:prstGeom xmlns:a="http://schemas.openxmlformats.org/drawingml/2006/main" prst="straightConnector1">
            <a:avLst/>
          </a:prstGeom>
          <a:ln xmlns:a="http://schemas.openxmlformats.org/drawingml/2006/main" w="101600" cap="sq" cmpd="sng">
            <a:solidFill>
              <a:srgbClr val="2C97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13" name="TextBox 1"/>
          <cdr:cNvSpPr txBox="1"/>
        </cdr:nvSpPr>
        <cdr:spPr>
          <a:xfrm xmlns:a="http://schemas.openxmlformats.org/drawingml/2006/main">
            <a:off x="6681173" y="3210475"/>
            <a:ext cx="815301" cy="40715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dirty="0">
                <a:solidFill>
                  <a:srgbClr val="2C973E"/>
                </a:solidFill>
              </a:rPr>
              <a:t>+7%</a:t>
            </a:r>
          </a:p>
        </cdr:txBody>
      </cdr:sp>
    </cdr:grpSp>
  </cdr:relSizeAnchor>
  <cdr:relSizeAnchor xmlns:cdr="http://schemas.openxmlformats.org/drawingml/2006/chartDrawing">
    <cdr:from>
      <cdr:x>0.70753</cdr:x>
      <cdr:y>0.60834</cdr:y>
    </cdr:from>
    <cdr:to>
      <cdr:x>0.8153</cdr:x>
      <cdr:y>0.68928</cdr:y>
    </cdr:to>
    <cdr:grpSp>
      <cdr:nvGrpSpPr>
        <cdr:cNvPr id="14" name="Group 13">
          <a:extLst xmlns:a="http://schemas.openxmlformats.org/drawingml/2006/main">
            <a:ext uri="{FF2B5EF4-FFF2-40B4-BE49-F238E27FC236}">
              <a16:creationId xmlns:a16="http://schemas.microsoft.com/office/drawing/2014/main" xmlns="" id="{8149C3D2-CC88-4E16-A104-FD0A2852BCD3}"/>
            </a:ext>
          </a:extLst>
        </cdr:cNvPr>
        <cdr:cNvGrpSpPr/>
      </cdr:nvGrpSpPr>
      <cdr:grpSpPr>
        <a:xfrm xmlns:a="http://schemas.openxmlformats.org/drawingml/2006/main">
          <a:off x="6592569" y="3113646"/>
          <a:ext cx="1004171" cy="414272"/>
          <a:chOff x="8683954" y="3300731"/>
          <a:chExt cx="1004171" cy="414270"/>
        </a:xfrm>
      </cdr:grpSpPr>
      <cdr:cxnSp macro="">
        <cdr:nvCxnSpPr>
          <cdr:cNvPr id="15" name="Straight Arrow Connector 14">
            <a:extLst xmlns:a="http://schemas.openxmlformats.org/drawingml/2006/main">
              <a:ext uri="{FF2B5EF4-FFF2-40B4-BE49-F238E27FC236}">
                <a16:creationId xmlns:a16="http://schemas.microsoft.com/office/drawing/2014/main" xmlns="" id="{9BCB62C6-D536-4682-9AC6-B30E6FA1F8B6}"/>
              </a:ext>
            </a:extLst>
          </cdr:cNvPr>
          <cdr:cNvCxnSpPr/>
        </cdr:nvCxnSpPr>
        <cdr:spPr>
          <a:xfrm xmlns:a="http://schemas.openxmlformats.org/drawingml/2006/main">
            <a:off x="8683954" y="3715001"/>
            <a:ext cx="1004171" cy="0"/>
          </a:xfrm>
          <a:prstGeom xmlns:a="http://schemas.openxmlformats.org/drawingml/2006/main" prst="straightConnector1">
            <a:avLst/>
          </a:prstGeom>
          <a:ln xmlns:a="http://schemas.openxmlformats.org/drawingml/2006/main" w="101600" cap="sq" cmpd="sng">
            <a:solidFill>
              <a:srgbClr val="2C97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16" name="TextBox 1"/>
          <cdr:cNvSpPr txBox="1"/>
        </cdr:nvSpPr>
        <cdr:spPr>
          <a:xfrm xmlns:a="http://schemas.openxmlformats.org/drawingml/2006/main">
            <a:off x="8751918" y="3300731"/>
            <a:ext cx="815301" cy="40715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dirty="0">
                <a:solidFill>
                  <a:srgbClr val="2C973E"/>
                </a:solidFill>
              </a:rPr>
              <a:t>+1%</a:t>
            </a:r>
          </a:p>
        </cdr:txBody>
      </cdr:sp>
    </cdr:grpSp>
  </cdr:relSizeAnchor>
</c:userShapes>
</file>

<file path=ppt/drawings/drawing2.xml><?xml version="1.0" encoding="utf-8"?>
<c:userShapes xmlns:c="http://schemas.openxmlformats.org/drawingml/2006/chart">
  <cdr:relSizeAnchor xmlns:cdr="http://schemas.openxmlformats.org/drawingml/2006/chartDrawing">
    <cdr:from>
      <cdr:x>0.26986</cdr:x>
      <cdr:y>0.47663</cdr:y>
    </cdr:from>
    <cdr:to>
      <cdr:x>0.37857</cdr:x>
      <cdr:y>0.8043</cdr:y>
    </cdr:to>
    <cdr:grpSp>
      <cdr:nvGrpSpPr>
        <cdr:cNvPr id="20" name="Group 19">
          <a:extLst xmlns:a="http://schemas.openxmlformats.org/drawingml/2006/main">
            <a:ext uri="{FF2B5EF4-FFF2-40B4-BE49-F238E27FC236}">
              <a16:creationId xmlns:a16="http://schemas.microsoft.com/office/drawing/2014/main" xmlns="" id="{BFD672B2-C857-4B9A-B9DF-646C591EE3D1}"/>
            </a:ext>
          </a:extLst>
        </cdr:cNvPr>
        <cdr:cNvGrpSpPr/>
      </cdr:nvGrpSpPr>
      <cdr:grpSpPr>
        <a:xfrm xmlns:a="http://schemas.openxmlformats.org/drawingml/2006/main">
          <a:off x="2412980" y="2597106"/>
          <a:ext cx="972042" cy="1785439"/>
          <a:chOff x="6352341" y="2612763"/>
          <a:chExt cx="972041" cy="1785406"/>
        </a:xfrm>
      </cdr:grpSpPr>
      <cdr:grpSp>
        <cdr:nvGrpSpPr>
          <cdr:cNvPr id="13" name="Group 12">
            <a:extLst xmlns:a="http://schemas.openxmlformats.org/drawingml/2006/main">
              <a:ext uri="{FF2B5EF4-FFF2-40B4-BE49-F238E27FC236}">
                <a16:creationId xmlns:a16="http://schemas.microsoft.com/office/drawing/2014/main" xmlns="" id="{4BBD0EE3-1F13-40B3-8BD4-643CE98077B9}"/>
              </a:ext>
            </a:extLst>
          </cdr:cNvPr>
          <cdr:cNvGrpSpPr/>
        </cdr:nvGrpSpPr>
        <cdr:grpSpPr>
          <a:xfrm xmlns:a="http://schemas.openxmlformats.org/drawingml/2006/main">
            <a:off x="6352341" y="3964764"/>
            <a:ext cx="972041" cy="433405"/>
            <a:chOff x="6352341" y="3964764"/>
            <a:chExt cx="972041" cy="433405"/>
          </a:xfrm>
        </cdr:grpSpPr>
        <cdr:cxnSp macro="">
          <cdr:nvCxnSpPr>
            <cdr:cNvPr id="16" name="Straight Arrow Connector 15">
              <a:extLst xmlns:a="http://schemas.openxmlformats.org/drawingml/2006/main">
                <a:ext uri="{FF2B5EF4-FFF2-40B4-BE49-F238E27FC236}">
                  <a16:creationId xmlns:a16="http://schemas.microsoft.com/office/drawing/2014/main" xmlns="" id="{DF67FCE2-F575-4F8B-A2D7-06964A781FE0}"/>
                </a:ext>
              </a:extLst>
            </cdr:cNvPr>
            <cdr:cNvCxnSpPr/>
          </cdr:nvCxnSpPr>
          <cdr:spPr>
            <a:xfrm xmlns:a="http://schemas.openxmlformats.org/drawingml/2006/main">
              <a:off x="6352341" y="4373244"/>
              <a:ext cx="972041" cy="0"/>
            </a:xfrm>
            <a:prstGeom xmlns:a="http://schemas.openxmlformats.org/drawingml/2006/main" prst="straightConnector1">
              <a:avLst/>
            </a:prstGeom>
            <a:ln xmlns:a="http://schemas.openxmlformats.org/drawingml/2006/main" w="101600" cap="sq" cmpd="sng">
              <a:solidFill>
                <a:srgbClr val="F04C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18" name="TextBox 1"/>
            <cdr:cNvSpPr txBox="1"/>
          </cdr:nvSpPr>
          <cdr:spPr>
            <a:xfrm xmlns:a="http://schemas.openxmlformats.org/drawingml/2006/main">
              <a:off x="6371506" y="3964764"/>
              <a:ext cx="782390" cy="43340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dirty="0">
                  <a:solidFill>
                    <a:srgbClr val="F04C3E"/>
                  </a:solidFill>
                </a:rPr>
                <a:t>-13%</a:t>
              </a:r>
            </a:p>
          </cdr:txBody>
        </cdr:sp>
      </cdr:grpSp>
      <cdr:grpSp>
        <cdr:nvGrpSpPr>
          <cdr:cNvPr id="12" name="Group 11">
            <a:extLst xmlns:a="http://schemas.openxmlformats.org/drawingml/2006/main">
              <a:ext uri="{FF2B5EF4-FFF2-40B4-BE49-F238E27FC236}">
                <a16:creationId xmlns:a16="http://schemas.microsoft.com/office/drawing/2014/main" xmlns="" id="{05A3BD72-5161-4276-BB3E-9FAECE3D706B}"/>
              </a:ext>
            </a:extLst>
          </cdr:cNvPr>
          <cdr:cNvGrpSpPr/>
        </cdr:nvGrpSpPr>
        <cdr:grpSpPr>
          <a:xfrm xmlns:a="http://schemas.openxmlformats.org/drawingml/2006/main">
            <a:off x="6352430" y="2612763"/>
            <a:ext cx="971952" cy="433460"/>
            <a:chOff x="6348585" y="2612763"/>
            <a:chExt cx="971952" cy="433460"/>
          </a:xfrm>
        </cdr:grpSpPr>
        <cdr:cxnSp macro="">
          <cdr:nvCxnSpPr>
            <cdr:cNvPr id="17" name="Straight Arrow Connector 16">
              <a:extLst xmlns:a="http://schemas.openxmlformats.org/drawingml/2006/main">
                <a:ext uri="{FF2B5EF4-FFF2-40B4-BE49-F238E27FC236}">
                  <a16:creationId xmlns:a16="http://schemas.microsoft.com/office/drawing/2014/main" xmlns="" id="{DD4EA51F-D5F8-469A-9C20-D2AF93ED9767}"/>
                </a:ext>
              </a:extLst>
            </cdr:cNvPr>
            <cdr:cNvCxnSpPr/>
          </cdr:nvCxnSpPr>
          <cdr:spPr>
            <a:xfrm xmlns:a="http://schemas.openxmlformats.org/drawingml/2006/main">
              <a:off x="6348585" y="3005520"/>
              <a:ext cx="971952" cy="0"/>
            </a:xfrm>
            <a:prstGeom xmlns:a="http://schemas.openxmlformats.org/drawingml/2006/main" prst="straightConnector1">
              <a:avLst/>
            </a:prstGeom>
            <a:ln xmlns:a="http://schemas.openxmlformats.org/drawingml/2006/main" w="101600" cap="sq" cmpd="sng">
              <a:solidFill>
                <a:srgbClr val="2C97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19" name="TextBox 1"/>
            <cdr:cNvSpPr txBox="1"/>
          </cdr:nvSpPr>
          <cdr:spPr>
            <a:xfrm xmlns:a="http://schemas.openxmlformats.org/drawingml/2006/main">
              <a:off x="6360299" y="2612763"/>
              <a:ext cx="782390" cy="43346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dirty="0">
                  <a:solidFill>
                    <a:srgbClr val="2C973E"/>
                  </a:solidFill>
                </a:rPr>
                <a:t>+10%</a:t>
              </a:r>
            </a:p>
          </cdr:txBody>
        </cdr:sp>
      </cdr:grpSp>
    </cdr:grpSp>
  </cdr:relSizeAnchor>
  <cdr:relSizeAnchor xmlns:cdr="http://schemas.openxmlformats.org/drawingml/2006/chartDrawing">
    <cdr:from>
      <cdr:x>0.48297</cdr:x>
      <cdr:y>0.73244</cdr:y>
    </cdr:from>
    <cdr:to>
      <cdr:x>0.59364</cdr:x>
      <cdr:y>0.82669</cdr:y>
    </cdr:to>
    <cdr:grpSp>
      <cdr:nvGrpSpPr>
        <cdr:cNvPr id="28" name="Group 27">
          <a:extLst xmlns:a="http://schemas.openxmlformats.org/drawingml/2006/main">
            <a:ext uri="{FF2B5EF4-FFF2-40B4-BE49-F238E27FC236}">
              <a16:creationId xmlns:a16="http://schemas.microsoft.com/office/drawing/2014/main" xmlns="" id="{2BC318FE-9686-439D-84B0-3A9920B95D1C}"/>
            </a:ext>
          </a:extLst>
        </cdr:cNvPr>
        <cdr:cNvGrpSpPr/>
      </cdr:nvGrpSpPr>
      <cdr:grpSpPr>
        <a:xfrm xmlns:a="http://schemas.openxmlformats.org/drawingml/2006/main">
          <a:off x="4318525" y="3990988"/>
          <a:ext cx="989566" cy="513558"/>
          <a:chOff x="6251221" y="4071744"/>
          <a:chExt cx="989648" cy="413909"/>
        </a:xfrm>
      </cdr:grpSpPr>
      <cdr:cxnSp macro="">
        <cdr:nvCxnSpPr>
          <cdr:cNvPr id="26" name="Straight Arrow Connector 25">
            <a:extLst xmlns:a="http://schemas.openxmlformats.org/drawingml/2006/main">
              <a:ext uri="{FF2B5EF4-FFF2-40B4-BE49-F238E27FC236}">
                <a16:creationId xmlns:a16="http://schemas.microsoft.com/office/drawing/2014/main" xmlns="" id="{B48B9393-835B-4D7A-AAD8-F347F378BA74}"/>
              </a:ext>
            </a:extLst>
          </cdr:cNvPr>
          <cdr:cNvCxnSpPr/>
        </cdr:nvCxnSpPr>
        <cdr:spPr>
          <a:xfrm xmlns:a="http://schemas.openxmlformats.org/drawingml/2006/main">
            <a:off x="6401547" y="4381443"/>
            <a:ext cx="839322" cy="0"/>
          </a:xfrm>
          <a:prstGeom xmlns:a="http://schemas.openxmlformats.org/drawingml/2006/main" prst="straightConnector1">
            <a:avLst/>
          </a:prstGeom>
          <a:ln xmlns:a="http://schemas.openxmlformats.org/drawingml/2006/main" w="101600" cap="sq" cmpd="sng">
            <a:solidFill>
              <a:srgbClr val="2C97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27" name="TextBox 1"/>
          <cdr:cNvSpPr txBox="1"/>
        </cdr:nvSpPr>
        <cdr:spPr>
          <a:xfrm xmlns:a="http://schemas.openxmlformats.org/drawingml/2006/main">
            <a:off x="6251221" y="4071744"/>
            <a:ext cx="784603" cy="41390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dirty="0">
                <a:solidFill>
                  <a:srgbClr val="2C973E"/>
                </a:solidFill>
              </a:rPr>
              <a:t>+40%</a:t>
            </a:r>
          </a:p>
        </cdr:txBody>
      </cdr:sp>
    </cdr:grpSp>
  </cdr:relSizeAnchor>
  <cdr:relSizeAnchor xmlns:cdr="http://schemas.openxmlformats.org/drawingml/2006/chartDrawing">
    <cdr:from>
      <cdr:x>0.49002</cdr:x>
      <cdr:y>0.4791</cdr:y>
    </cdr:from>
    <cdr:to>
      <cdr:x>0.59871</cdr:x>
      <cdr:y>0.55865</cdr:y>
    </cdr:to>
    <cdr:grpSp>
      <cdr:nvGrpSpPr>
        <cdr:cNvPr id="29" name="Group 28">
          <a:extLst xmlns:a="http://schemas.openxmlformats.org/drawingml/2006/main">
            <a:ext uri="{FF2B5EF4-FFF2-40B4-BE49-F238E27FC236}">
              <a16:creationId xmlns:a16="http://schemas.microsoft.com/office/drawing/2014/main" xmlns="" id="{7491F0FD-7AA0-4DDD-B500-7DC34A185699}"/>
            </a:ext>
          </a:extLst>
        </cdr:cNvPr>
        <cdr:cNvGrpSpPr/>
      </cdr:nvGrpSpPr>
      <cdr:grpSpPr>
        <a:xfrm xmlns:a="http://schemas.openxmlformats.org/drawingml/2006/main">
          <a:off x="4381563" y="2610565"/>
          <a:ext cx="971862" cy="433460"/>
          <a:chOff x="6372366" y="2692260"/>
          <a:chExt cx="971952" cy="433460"/>
        </a:xfrm>
      </cdr:grpSpPr>
      <cdr:cxnSp macro="">
        <cdr:nvCxnSpPr>
          <cdr:cNvPr id="24" name="Straight Arrow Connector 23">
            <a:extLst xmlns:a="http://schemas.openxmlformats.org/drawingml/2006/main">
              <a:ext uri="{FF2B5EF4-FFF2-40B4-BE49-F238E27FC236}">
                <a16:creationId xmlns:a16="http://schemas.microsoft.com/office/drawing/2014/main" xmlns="" id="{0E3A6F6B-5054-454E-818D-34D398155779}"/>
              </a:ext>
            </a:extLst>
          </cdr:cNvPr>
          <cdr:cNvCxnSpPr/>
        </cdr:nvCxnSpPr>
        <cdr:spPr>
          <a:xfrm xmlns:a="http://schemas.openxmlformats.org/drawingml/2006/main">
            <a:off x="6372366" y="3094742"/>
            <a:ext cx="971952" cy="0"/>
          </a:xfrm>
          <a:prstGeom xmlns:a="http://schemas.openxmlformats.org/drawingml/2006/main" prst="straightConnector1">
            <a:avLst/>
          </a:prstGeom>
          <a:ln xmlns:a="http://schemas.openxmlformats.org/drawingml/2006/main" w="101600" cap="sq" cmpd="sng">
            <a:solidFill>
              <a:srgbClr val="2C97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25" name="TextBox 1"/>
          <cdr:cNvSpPr txBox="1"/>
        </cdr:nvSpPr>
        <cdr:spPr>
          <a:xfrm xmlns:a="http://schemas.openxmlformats.org/drawingml/2006/main">
            <a:off x="6460873" y="2692260"/>
            <a:ext cx="852772" cy="43346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dirty="0">
                <a:solidFill>
                  <a:srgbClr val="2C973E"/>
                </a:solidFill>
              </a:rPr>
              <a:t>+6%</a:t>
            </a:r>
          </a:p>
        </cdr:txBody>
      </cdr:sp>
    </cdr:grpSp>
  </cdr:relSizeAnchor>
  <cdr:relSizeAnchor xmlns:cdr="http://schemas.openxmlformats.org/drawingml/2006/chartDrawing">
    <cdr:from>
      <cdr:x>0.71131</cdr:x>
      <cdr:y>0.72783</cdr:y>
    </cdr:from>
    <cdr:to>
      <cdr:x>0.82002</cdr:x>
      <cdr:y>0.80737</cdr:y>
    </cdr:to>
    <cdr:grpSp>
      <cdr:nvGrpSpPr>
        <cdr:cNvPr id="22" name="Group 21">
          <a:extLst xmlns:a="http://schemas.openxmlformats.org/drawingml/2006/main">
            <a:ext uri="{FF2B5EF4-FFF2-40B4-BE49-F238E27FC236}">
              <a16:creationId xmlns:a16="http://schemas.microsoft.com/office/drawing/2014/main" xmlns="" id="{E4BE2828-CC62-41AB-ACFD-112956DF6204}"/>
            </a:ext>
          </a:extLst>
        </cdr:cNvPr>
        <cdr:cNvGrpSpPr/>
      </cdr:nvGrpSpPr>
      <cdr:grpSpPr>
        <a:xfrm xmlns:a="http://schemas.openxmlformats.org/drawingml/2006/main">
          <a:off x="6360249" y="3965869"/>
          <a:ext cx="972042" cy="433405"/>
          <a:chOff x="8392963" y="3968491"/>
          <a:chExt cx="972130" cy="433405"/>
        </a:xfrm>
      </cdr:grpSpPr>
      <cdr:cxnSp macro="">
        <cdr:nvCxnSpPr>
          <cdr:cNvPr id="23" name="Straight Arrow Connector 22">
            <a:extLst xmlns:a="http://schemas.openxmlformats.org/drawingml/2006/main">
              <a:ext uri="{FF2B5EF4-FFF2-40B4-BE49-F238E27FC236}">
                <a16:creationId xmlns:a16="http://schemas.microsoft.com/office/drawing/2014/main" xmlns="" id="{FA2C9974-5006-4253-983A-8ECB7771EB70}"/>
              </a:ext>
            </a:extLst>
          </cdr:cNvPr>
          <cdr:cNvCxnSpPr/>
        </cdr:nvCxnSpPr>
        <cdr:spPr>
          <a:xfrm xmlns:a="http://schemas.openxmlformats.org/drawingml/2006/main">
            <a:off x="8392963" y="4388546"/>
            <a:ext cx="972130" cy="0"/>
          </a:xfrm>
          <a:prstGeom xmlns:a="http://schemas.openxmlformats.org/drawingml/2006/main" prst="straightConnector1">
            <a:avLst/>
          </a:prstGeom>
          <a:ln xmlns:a="http://schemas.openxmlformats.org/drawingml/2006/main" w="101600" cap="sq" cmpd="sng">
            <a:solidFill>
              <a:srgbClr val="2C97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30" name="TextBox 1"/>
          <cdr:cNvSpPr txBox="1"/>
        </cdr:nvSpPr>
        <cdr:spPr>
          <a:xfrm xmlns:a="http://schemas.openxmlformats.org/drawingml/2006/main">
            <a:off x="8450362" y="3968491"/>
            <a:ext cx="839653" cy="43340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a:solidFill>
                  <a:srgbClr val="2C973E"/>
                </a:solidFill>
              </a:rPr>
              <a:t>+9%</a:t>
            </a:r>
            <a:endParaRPr lang="hu-HU" sz="1800" b="1" dirty="0">
              <a:solidFill>
                <a:srgbClr val="2C973E"/>
              </a:solidFill>
            </a:endParaRPr>
          </a:p>
        </cdr:txBody>
      </cdr:sp>
    </cdr:grpSp>
  </cdr:relSizeAnchor>
  <cdr:relSizeAnchor xmlns:cdr="http://schemas.openxmlformats.org/drawingml/2006/chartDrawing">
    <cdr:from>
      <cdr:x>0.71317</cdr:x>
      <cdr:y>0.55391</cdr:y>
    </cdr:from>
    <cdr:to>
      <cdr:x>0.82187</cdr:x>
      <cdr:y>0.55391</cdr:y>
    </cdr:to>
    <cdr:cxnSp macro="">
      <cdr:nvCxnSpPr>
        <cdr:cNvPr id="33" name="Straight Arrow Connector 32">
          <a:extLst xmlns:a="http://schemas.openxmlformats.org/drawingml/2006/main">
            <a:ext uri="{FF2B5EF4-FFF2-40B4-BE49-F238E27FC236}">
              <a16:creationId xmlns:a16="http://schemas.microsoft.com/office/drawing/2014/main" xmlns="" id="{958A1DCD-CE5C-4FD9-8A3A-291BD1B3F0CD}"/>
            </a:ext>
          </a:extLst>
        </cdr:cNvPr>
        <cdr:cNvCxnSpPr/>
      </cdr:nvCxnSpPr>
      <cdr:spPr>
        <a:xfrm xmlns:a="http://schemas.openxmlformats.org/drawingml/2006/main">
          <a:off x="6376911" y="3018201"/>
          <a:ext cx="971922" cy="0"/>
        </a:xfrm>
        <a:prstGeom xmlns:a="http://schemas.openxmlformats.org/drawingml/2006/main" prst="straightConnector1">
          <a:avLst/>
        </a:prstGeom>
        <a:ln xmlns:a="http://schemas.openxmlformats.org/drawingml/2006/main" w="101600" cap="sq" cmpd="sng">
          <a:solidFill>
            <a:srgbClr val="2C97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0.69745</cdr:x>
      <cdr:y>0.47832</cdr:y>
    </cdr:from>
    <cdr:to>
      <cdr:x>0.80338</cdr:x>
      <cdr:y>0.55788</cdr:y>
    </cdr:to>
    <cdr:sp macro="" textlink="">
      <cdr:nvSpPr>
        <cdr:cNvPr id="34" name="TextBox 1"/>
        <cdr:cNvSpPr txBox="1"/>
      </cdr:nvSpPr>
      <cdr:spPr>
        <a:xfrm xmlns:a="http://schemas.openxmlformats.org/drawingml/2006/main">
          <a:off x="6236332" y="2606342"/>
          <a:ext cx="947200" cy="43346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dirty="0">
              <a:solidFill>
                <a:srgbClr val="2C973E"/>
              </a:solidFill>
            </a:rPr>
            <a:t> +</a:t>
          </a:r>
          <a:r>
            <a:rPr lang="hu-HU" sz="1800" b="1" dirty="0" smtClean="0">
              <a:solidFill>
                <a:srgbClr val="2C973E"/>
              </a:solidFill>
            </a:rPr>
            <a:t>0,4%</a:t>
          </a:r>
          <a:endParaRPr lang="hu-HU" sz="1800" b="1" dirty="0">
            <a:solidFill>
              <a:srgbClr val="2C973E"/>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0.28722</cdr:x>
      <cdr:y>0.48187</cdr:y>
    </cdr:from>
    <cdr:to>
      <cdr:x>0.39881</cdr:x>
      <cdr:y>0.80954</cdr:y>
    </cdr:to>
    <cdr:grpSp>
      <cdr:nvGrpSpPr>
        <cdr:cNvPr id="20" name="Group 19">
          <a:extLst xmlns:a="http://schemas.openxmlformats.org/drawingml/2006/main">
            <a:ext uri="{FF2B5EF4-FFF2-40B4-BE49-F238E27FC236}">
              <a16:creationId xmlns:a16="http://schemas.microsoft.com/office/drawing/2014/main" xmlns="" id="{4F605500-74BD-4EB5-B613-BFB0FB61F965}"/>
            </a:ext>
          </a:extLst>
        </cdr:cNvPr>
        <cdr:cNvGrpSpPr/>
      </cdr:nvGrpSpPr>
      <cdr:grpSpPr>
        <a:xfrm xmlns:a="http://schemas.openxmlformats.org/drawingml/2006/main">
          <a:off x="2568206" y="2625659"/>
          <a:ext cx="997793" cy="1785439"/>
          <a:chOff x="6326624" y="2612763"/>
          <a:chExt cx="997758" cy="1785406"/>
        </a:xfrm>
      </cdr:grpSpPr>
      <cdr:grpSp>
        <cdr:nvGrpSpPr>
          <cdr:cNvPr id="13" name="Group 12">
            <a:extLst xmlns:a="http://schemas.openxmlformats.org/drawingml/2006/main">
              <a:ext uri="{FF2B5EF4-FFF2-40B4-BE49-F238E27FC236}">
                <a16:creationId xmlns:a16="http://schemas.microsoft.com/office/drawing/2014/main" xmlns="" id="{80F3A448-6AF5-4223-8E2F-10CF64CDBCDF}"/>
              </a:ext>
            </a:extLst>
          </cdr:cNvPr>
          <cdr:cNvGrpSpPr/>
        </cdr:nvGrpSpPr>
        <cdr:grpSpPr>
          <a:xfrm xmlns:a="http://schemas.openxmlformats.org/drawingml/2006/main">
            <a:off x="6326624" y="3964764"/>
            <a:ext cx="997758" cy="433405"/>
            <a:chOff x="6326624" y="3964764"/>
            <a:chExt cx="997758" cy="433405"/>
          </a:xfrm>
        </cdr:grpSpPr>
        <cdr:cxnSp macro="">
          <cdr:nvCxnSpPr>
            <cdr:cNvPr id="16" name="Straight Arrow Connector 15">
              <a:extLst xmlns:a="http://schemas.openxmlformats.org/drawingml/2006/main">
                <a:ext uri="{FF2B5EF4-FFF2-40B4-BE49-F238E27FC236}">
                  <a16:creationId xmlns:a16="http://schemas.microsoft.com/office/drawing/2014/main" xmlns="" id="{9C534715-C569-4D37-8531-AB955ED676DE}"/>
                </a:ext>
              </a:extLst>
            </cdr:cNvPr>
            <cdr:cNvCxnSpPr/>
          </cdr:nvCxnSpPr>
          <cdr:spPr>
            <a:xfrm xmlns:a="http://schemas.openxmlformats.org/drawingml/2006/main">
              <a:off x="6352341" y="4373244"/>
              <a:ext cx="972041" cy="0"/>
            </a:xfrm>
            <a:prstGeom xmlns:a="http://schemas.openxmlformats.org/drawingml/2006/main" prst="straightConnector1">
              <a:avLst/>
            </a:prstGeom>
            <a:ln xmlns:a="http://schemas.openxmlformats.org/drawingml/2006/main" w="101600" cap="sq" cmpd="sng">
              <a:solidFill>
                <a:srgbClr val="2C97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18" name="TextBox 1"/>
            <cdr:cNvSpPr txBox="1"/>
          </cdr:nvSpPr>
          <cdr:spPr>
            <a:xfrm xmlns:a="http://schemas.openxmlformats.org/drawingml/2006/main">
              <a:off x="6326624" y="3964764"/>
              <a:ext cx="923923" cy="43340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dirty="0">
                  <a:solidFill>
                    <a:srgbClr val="2C973E"/>
                  </a:solidFill>
                </a:rPr>
                <a:t>+142%</a:t>
              </a:r>
            </a:p>
          </cdr:txBody>
        </cdr:sp>
      </cdr:grpSp>
      <cdr:grpSp>
        <cdr:nvGrpSpPr>
          <cdr:cNvPr id="12" name="Group 11">
            <a:extLst xmlns:a="http://schemas.openxmlformats.org/drawingml/2006/main">
              <a:ext uri="{FF2B5EF4-FFF2-40B4-BE49-F238E27FC236}">
                <a16:creationId xmlns:a16="http://schemas.microsoft.com/office/drawing/2014/main" xmlns="" id="{D1181AAC-008F-4FC4-8A21-04A0849F5E4B}"/>
              </a:ext>
            </a:extLst>
          </cdr:cNvPr>
          <cdr:cNvGrpSpPr/>
        </cdr:nvGrpSpPr>
        <cdr:grpSpPr>
          <a:xfrm xmlns:a="http://schemas.openxmlformats.org/drawingml/2006/main">
            <a:off x="6352430" y="2612763"/>
            <a:ext cx="971952" cy="433460"/>
            <a:chOff x="6348585" y="2612763"/>
            <a:chExt cx="971952" cy="433460"/>
          </a:xfrm>
        </cdr:grpSpPr>
        <cdr:cxnSp macro="">
          <cdr:nvCxnSpPr>
            <cdr:cNvPr id="17" name="Straight Arrow Connector 16">
              <a:extLst xmlns:a="http://schemas.openxmlformats.org/drawingml/2006/main">
                <a:ext uri="{FF2B5EF4-FFF2-40B4-BE49-F238E27FC236}">
                  <a16:creationId xmlns:a16="http://schemas.microsoft.com/office/drawing/2014/main" xmlns="" id="{E70CA49C-1445-479F-A700-C80B67EE58AC}"/>
                </a:ext>
              </a:extLst>
            </cdr:cNvPr>
            <cdr:cNvCxnSpPr/>
          </cdr:nvCxnSpPr>
          <cdr:spPr>
            <a:xfrm xmlns:a="http://schemas.openxmlformats.org/drawingml/2006/main">
              <a:off x="6348585" y="3005520"/>
              <a:ext cx="971952" cy="0"/>
            </a:xfrm>
            <a:prstGeom xmlns:a="http://schemas.openxmlformats.org/drawingml/2006/main" prst="straightConnector1">
              <a:avLst/>
            </a:prstGeom>
            <a:ln xmlns:a="http://schemas.openxmlformats.org/drawingml/2006/main" w="101600" cap="sq" cmpd="sng">
              <a:solidFill>
                <a:srgbClr val="2C97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19" name="TextBox 1"/>
            <cdr:cNvSpPr txBox="1"/>
          </cdr:nvSpPr>
          <cdr:spPr>
            <a:xfrm xmlns:a="http://schemas.openxmlformats.org/drawingml/2006/main">
              <a:off x="6360299" y="2612763"/>
              <a:ext cx="782390" cy="43346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dirty="0">
                  <a:solidFill>
                    <a:srgbClr val="2C973E"/>
                  </a:solidFill>
                </a:rPr>
                <a:t>+2%</a:t>
              </a:r>
            </a:p>
          </cdr:txBody>
        </cdr:sp>
      </cdr:grpSp>
    </cdr:grpSp>
  </cdr:relSizeAnchor>
  <cdr:relSizeAnchor xmlns:cdr="http://schemas.openxmlformats.org/drawingml/2006/chartDrawing">
    <cdr:from>
      <cdr:x>0.49983</cdr:x>
      <cdr:y>0.72937</cdr:y>
    </cdr:from>
    <cdr:to>
      <cdr:x>0.61908</cdr:x>
      <cdr:y>0.80891</cdr:y>
    </cdr:to>
    <cdr:grpSp>
      <cdr:nvGrpSpPr>
        <cdr:cNvPr id="28" name="Group 27">
          <a:extLst xmlns:a="http://schemas.openxmlformats.org/drawingml/2006/main">
            <a:ext uri="{FF2B5EF4-FFF2-40B4-BE49-F238E27FC236}">
              <a16:creationId xmlns:a16="http://schemas.microsoft.com/office/drawing/2014/main" xmlns="" id="{F01D2247-D69A-4203-B14C-D1B183EDDAF0}"/>
            </a:ext>
          </a:extLst>
        </cdr:cNvPr>
        <cdr:cNvGrpSpPr/>
      </cdr:nvGrpSpPr>
      <cdr:grpSpPr>
        <a:xfrm xmlns:a="http://schemas.openxmlformats.org/drawingml/2006/main">
          <a:off x="4469280" y="3974260"/>
          <a:ext cx="1066286" cy="433405"/>
          <a:chOff x="6307642" y="4000470"/>
          <a:chExt cx="1066415" cy="433405"/>
        </a:xfrm>
      </cdr:grpSpPr>
      <cdr:cxnSp macro="">
        <cdr:nvCxnSpPr>
          <cdr:cNvPr id="26" name="Straight Arrow Connector 25">
            <a:extLst xmlns:a="http://schemas.openxmlformats.org/drawingml/2006/main">
              <a:ext uri="{FF2B5EF4-FFF2-40B4-BE49-F238E27FC236}">
                <a16:creationId xmlns:a16="http://schemas.microsoft.com/office/drawing/2014/main" xmlns="" id="{994D7CD8-94F2-4344-837A-21B9CB7C4887}"/>
              </a:ext>
            </a:extLst>
          </cdr:cNvPr>
          <cdr:cNvCxnSpPr/>
        </cdr:nvCxnSpPr>
        <cdr:spPr>
          <a:xfrm xmlns:a="http://schemas.openxmlformats.org/drawingml/2006/main">
            <a:off x="6402016" y="4381443"/>
            <a:ext cx="972041" cy="0"/>
          </a:xfrm>
          <a:prstGeom xmlns:a="http://schemas.openxmlformats.org/drawingml/2006/main" prst="straightConnector1">
            <a:avLst/>
          </a:prstGeom>
          <a:ln xmlns:a="http://schemas.openxmlformats.org/drawingml/2006/main" w="101600" cap="sq" cmpd="sng">
            <a:solidFill>
              <a:srgbClr val="2C97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27" name="TextBox 1"/>
          <cdr:cNvSpPr txBox="1"/>
        </cdr:nvSpPr>
        <cdr:spPr>
          <a:xfrm xmlns:a="http://schemas.openxmlformats.org/drawingml/2006/main">
            <a:off x="6307642" y="4000470"/>
            <a:ext cx="926519" cy="43340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dirty="0">
                <a:solidFill>
                  <a:srgbClr val="2C973E"/>
                </a:solidFill>
              </a:rPr>
              <a:t>+19%</a:t>
            </a:r>
          </a:p>
        </cdr:txBody>
      </cdr:sp>
    </cdr:grpSp>
  </cdr:relSizeAnchor>
  <cdr:relSizeAnchor xmlns:cdr="http://schemas.openxmlformats.org/drawingml/2006/chartDrawing">
    <cdr:from>
      <cdr:x>0.5121</cdr:x>
      <cdr:y>0.48214</cdr:y>
    </cdr:from>
    <cdr:to>
      <cdr:x>0.62108</cdr:x>
      <cdr:y>0.56169</cdr:y>
    </cdr:to>
    <cdr:grpSp>
      <cdr:nvGrpSpPr>
        <cdr:cNvPr id="29" name="Group 28">
          <a:extLst xmlns:a="http://schemas.openxmlformats.org/drawingml/2006/main">
            <a:ext uri="{FF2B5EF4-FFF2-40B4-BE49-F238E27FC236}">
              <a16:creationId xmlns:a16="http://schemas.microsoft.com/office/drawing/2014/main" xmlns="" id="{CED26DE2-C1EA-4435-9C40-394558D339EC}"/>
            </a:ext>
          </a:extLst>
        </cdr:cNvPr>
        <cdr:cNvGrpSpPr/>
      </cdr:nvGrpSpPr>
      <cdr:grpSpPr>
        <a:xfrm xmlns:a="http://schemas.openxmlformats.org/drawingml/2006/main">
          <a:off x="4578993" y="2627130"/>
          <a:ext cx="974456" cy="433459"/>
          <a:chOff x="6369778" y="2689793"/>
          <a:chExt cx="974540" cy="433460"/>
        </a:xfrm>
      </cdr:grpSpPr>
      <cdr:cxnSp macro="">
        <cdr:nvCxnSpPr>
          <cdr:cNvPr id="24" name="Straight Arrow Connector 23">
            <a:extLst xmlns:a="http://schemas.openxmlformats.org/drawingml/2006/main">
              <a:ext uri="{FF2B5EF4-FFF2-40B4-BE49-F238E27FC236}">
                <a16:creationId xmlns:a16="http://schemas.microsoft.com/office/drawing/2014/main" xmlns="" id="{17C2E922-86E2-4153-BA84-F81F43C14904}"/>
              </a:ext>
            </a:extLst>
          </cdr:cNvPr>
          <cdr:cNvCxnSpPr/>
        </cdr:nvCxnSpPr>
        <cdr:spPr>
          <a:xfrm xmlns:a="http://schemas.openxmlformats.org/drawingml/2006/main">
            <a:off x="6372366" y="3094742"/>
            <a:ext cx="971952" cy="0"/>
          </a:xfrm>
          <a:prstGeom xmlns:a="http://schemas.openxmlformats.org/drawingml/2006/main" prst="straightConnector1">
            <a:avLst/>
          </a:prstGeom>
          <a:ln xmlns:a="http://schemas.openxmlformats.org/drawingml/2006/main" w="101600" cap="sq" cmpd="sng">
            <a:solidFill>
              <a:srgbClr val="2C97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25" name="TextBox 1"/>
          <cdr:cNvSpPr txBox="1"/>
        </cdr:nvSpPr>
        <cdr:spPr>
          <a:xfrm xmlns:a="http://schemas.openxmlformats.org/drawingml/2006/main">
            <a:off x="6369778" y="2689793"/>
            <a:ext cx="675598" cy="43346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dirty="0">
                <a:solidFill>
                  <a:srgbClr val="2C973E"/>
                </a:solidFill>
              </a:rPr>
              <a:t>+6%</a:t>
            </a:r>
          </a:p>
        </cdr:txBody>
      </cdr:sp>
    </cdr:grpSp>
  </cdr:relSizeAnchor>
  <cdr:relSizeAnchor xmlns:cdr="http://schemas.openxmlformats.org/drawingml/2006/chartDrawing">
    <cdr:from>
      <cdr:x>0.72686</cdr:x>
      <cdr:y>0.48363</cdr:y>
    </cdr:from>
    <cdr:to>
      <cdr:x>0.83785</cdr:x>
      <cdr:y>0.56318</cdr:y>
    </cdr:to>
    <cdr:grpSp>
      <cdr:nvGrpSpPr>
        <cdr:cNvPr id="32" name="Group 31">
          <a:extLst xmlns:a="http://schemas.openxmlformats.org/drawingml/2006/main">
            <a:ext uri="{FF2B5EF4-FFF2-40B4-BE49-F238E27FC236}">
              <a16:creationId xmlns:a16="http://schemas.microsoft.com/office/drawing/2014/main" xmlns="" id="{D55913B8-B708-4494-A369-F49497E3CCF9}"/>
            </a:ext>
          </a:extLst>
        </cdr:cNvPr>
        <cdr:cNvGrpSpPr/>
      </cdr:nvGrpSpPr>
      <cdr:grpSpPr>
        <a:xfrm xmlns:a="http://schemas.openxmlformats.org/drawingml/2006/main">
          <a:off x="6499291" y="2635249"/>
          <a:ext cx="992429" cy="433459"/>
          <a:chOff x="8342840" y="2651179"/>
          <a:chExt cx="992550" cy="433460"/>
        </a:xfrm>
      </cdr:grpSpPr>
      <cdr:cxnSp macro="">
        <cdr:nvCxnSpPr>
          <cdr:cNvPr id="33" name="Straight Arrow Connector 32">
            <a:extLst xmlns:a="http://schemas.openxmlformats.org/drawingml/2006/main">
              <a:ext uri="{FF2B5EF4-FFF2-40B4-BE49-F238E27FC236}">
                <a16:creationId xmlns:a16="http://schemas.microsoft.com/office/drawing/2014/main" xmlns="" id="{0920E73D-A6C1-4B35-AB7B-A2546AA934B1}"/>
              </a:ext>
            </a:extLst>
          </cdr:cNvPr>
          <cdr:cNvCxnSpPr/>
        </cdr:nvCxnSpPr>
        <cdr:spPr>
          <a:xfrm xmlns:a="http://schemas.openxmlformats.org/drawingml/2006/main">
            <a:off x="8363349" y="3072274"/>
            <a:ext cx="972041" cy="0"/>
          </a:xfrm>
          <a:prstGeom xmlns:a="http://schemas.openxmlformats.org/drawingml/2006/main" prst="straightConnector1">
            <a:avLst/>
          </a:prstGeom>
          <a:ln xmlns:a="http://schemas.openxmlformats.org/drawingml/2006/main" w="101600" cap="sq" cmpd="sng">
            <a:solidFill>
              <a:srgbClr val="2C97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34" name="TextBox 1"/>
          <cdr:cNvSpPr txBox="1"/>
        </cdr:nvSpPr>
        <cdr:spPr>
          <a:xfrm xmlns:a="http://schemas.openxmlformats.org/drawingml/2006/main">
            <a:off x="8342840" y="2651179"/>
            <a:ext cx="785153" cy="43346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dirty="0">
                <a:solidFill>
                  <a:srgbClr val="2C973E"/>
                </a:solidFill>
              </a:rPr>
              <a:t>+2%</a:t>
            </a:r>
          </a:p>
        </cdr:txBody>
      </cdr:sp>
    </cdr:grpSp>
  </cdr:relSizeAnchor>
  <cdr:relSizeAnchor xmlns:cdr="http://schemas.openxmlformats.org/drawingml/2006/chartDrawing">
    <cdr:from>
      <cdr:x>0.72602</cdr:x>
      <cdr:y>0.72138</cdr:y>
    </cdr:from>
    <cdr:to>
      <cdr:x>0.83702</cdr:x>
      <cdr:y>0.80093</cdr:y>
    </cdr:to>
    <cdr:grpSp>
      <cdr:nvGrpSpPr>
        <cdr:cNvPr id="21" name="Group 20">
          <a:extLst xmlns:a="http://schemas.openxmlformats.org/drawingml/2006/main">
            <a:ext uri="{FF2B5EF4-FFF2-40B4-BE49-F238E27FC236}">
              <a16:creationId xmlns:a16="http://schemas.microsoft.com/office/drawing/2014/main" xmlns="" id="{3588C6D0-5CA0-42FD-BEB4-2FE2FD8A5C6D}"/>
            </a:ext>
          </a:extLst>
        </cdr:cNvPr>
        <cdr:cNvGrpSpPr/>
      </cdr:nvGrpSpPr>
      <cdr:grpSpPr>
        <a:xfrm xmlns:a="http://schemas.openxmlformats.org/drawingml/2006/main">
          <a:off x="6491780" y="3930723"/>
          <a:ext cx="992518" cy="433460"/>
          <a:chOff x="10329517" y="2686202"/>
          <a:chExt cx="992674" cy="433460"/>
        </a:xfrm>
      </cdr:grpSpPr>
      <cdr:cxnSp macro="">
        <cdr:nvCxnSpPr>
          <cdr:cNvPr id="31" name="Straight Arrow Connector 30">
            <a:extLst xmlns:a="http://schemas.openxmlformats.org/drawingml/2006/main">
              <a:ext uri="{FF2B5EF4-FFF2-40B4-BE49-F238E27FC236}">
                <a16:creationId xmlns:a16="http://schemas.microsoft.com/office/drawing/2014/main" xmlns="" id="{2AECC8EF-FFB4-4777-8DB2-8302D567C73B}"/>
              </a:ext>
            </a:extLst>
          </cdr:cNvPr>
          <cdr:cNvCxnSpPr/>
        </cdr:nvCxnSpPr>
        <cdr:spPr>
          <a:xfrm xmlns:a="http://schemas.openxmlformats.org/drawingml/2006/main">
            <a:off x="10350031" y="3107297"/>
            <a:ext cx="972160" cy="0"/>
          </a:xfrm>
          <a:prstGeom xmlns:a="http://schemas.openxmlformats.org/drawingml/2006/main" prst="straightConnector1">
            <a:avLst/>
          </a:prstGeom>
          <a:ln xmlns:a="http://schemas.openxmlformats.org/drawingml/2006/main" w="101600" cap="sq" cmpd="sng">
            <a:solidFill>
              <a:srgbClr val="F04C3E"/>
            </a:solidFill>
            <a:round/>
            <a:headEnd type="none"/>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35" name="TextBox 1"/>
          <cdr:cNvSpPr txBox="1"/>
        </cdr:nvSpPr>
        <cdr:spPr>
          <a:xfrm xmlns:a="http://schemas.openxmlformats.org/drawingml/2006/main">
            <a:off x="10329517" y="2686202"/>
            <a:ext cx="924838" cy="43346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800" b="1" dirty="0">
                <a:solidFill>
                  <a:srgbClr val="F04C3E"/>
                </a:solidFill>
              </a:rPr>
              <a:t>-7%</a:t>
            </a:r>
          </a:p>
        </cdr:txBody>
      </cdr:sp>
    </cdr:grp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0055" cy="500063"/>
          </a:xfrm>
          <a:prstGeom prst="rect">
            <a:avLst/>
          </a:prstGeom>
        </p:spPr>
        <p:txBody>
          <a:bodyPr vert="horz" lIns="92958" tIns="46479" rIns="92958" bIns="46479" rtlCol="0"/>
          <a:lstStyle>
            <a:lvl1pPr algn="l">
              <a:defRPr sz="1200"/>
            </a:lvl1pPr>
          </a:lstStyle>
          <a:p>
            <a:endParaRPr lang="en-GB"/>
          </a:p>
        </p:txBody>
      </p:sp>
      <p:sp>
        <p:nvSpPr>
          <p:cNvPr id="3" name="Date Placeholder 2"/>
          <p:cNvSpPr>
            <a:spLocks noGrp="1"/>
          </p:cNvSpPr>
          <p:nvPr>
            <p:ph type="dt" sz="quarter" idx="1"/>
          </p:nvPr>
        </p:nvSpPr>
        <p:spPr>
          <a:xfrm>
            <a:off x="3895404" y="0"/>
            <a:ext cx="2980055" cy="500063"/>
          </a:xfrm>
          <a:prstGeom prst="rect">
            <a:avLst/>
          </a:prstGeom>
        </p:spPr>
        <p:txBody>
          <a:bodyPr vert="horz" lIns="92958" tIns="46479" rIns="92958" bIns="46479" rtlCol="0"/>
          <a:lstStyle>
            <a:lvl1pPr algn="r">
              <a:defRPr sz="1200"/>
            </a:lvl1pPr>
          </a:lstStyle>
          <a:p>
            <a:fld id="{75A85089-C692-4DEA-AC49-04CF34D4FE14}" type="datetimeFigureOut">
              <a:rPr lang="en-GB" smtClean="0"/>
              <a:pPr/>
              <a:t>26/02/2019</a:t>
            </a:fld>
            <a:endParaRPr lang="en-GB"/>
          </a:p>
        </p:txBody>
      </p:sp>
      <p:sp>
        <p:nvSpPr>
          <p:cNvPr id="4" name="Footer Placeholder 3"/>
          <p:cNvSpPr>
            <a:spLocks noGrp="1"/>
          </p:cNvSpPr>
          <p:nvPr>
            <p:ph type="ftr" sz="quarter" idx="2"/>
          </p:nvPr>
        </p:nvSpPr>
        <p:spPr>
          <a:xfrm>
            <a:off x="1" y="9499452"/>
            <a:ext cx="2980055" cy="500063"/>
          </a:xfrm>
          <a:prstGeom prst="rect">
            <a:avLst/>
          </a:prstGeom>
        </p:spPr>
        <p:txBody>
          <a:bodyPr vert="horz" lIns="92958" tIns="46479" rIns="92958" bIns="46479" rtlCol="0" anchor="b"/>
          <a:lstStyle>
            <a:lvl1pPr algn="l">
              <a:defRPr sz="1200"/>
            </a:lvl1pPr>
          </a:lstStyle>
          <a:p>
            <a:endParaRPr lang="en-GB"/>
          </a:p>
        </p:txBody>
      </p:sp>
      <p:sp>
        <p:nvSpPr>
          <p:cNvPr id="5" name="Slide Number Placeholder 4"/>
          <p:cNvSpPr>
            <a:spLocks noGrp="1"/>
          </p:cNvSpPr>
          <p:nvPr>
            <p:ph type="sldNum" sz="quarter" idx="3"/>
          </p:nvPr>
        </p:nvSpPr>
        <p:spPr>
          <a:xfrm>
            <a:off x="3895404" y="9499452"/>
            <a:ext cx="2980055" cy="500063"/>
          </a:xfrm>
          <a:prstGeom prst="rect">
            <a:avLst/>
          </a:prstGeom>
        </p:spPr>
        <p:txBody>
          <a:bodyPr vert="horz" lIns="92958" tIns="46479" rIns="92958" bIns="46479" rtlCol="0" anchor="b"/>
          <a:lstStyle>
            <a:lvl1pPr algn="r">
              <a:defRPr sz="1200"/>
            </a:lvl1pPr>
          </a:lstStyle>
          <a:p>
            <a:fld id="{D3A5C721-4BB5-4DB6-AD65-4BA2A62B05B6}" type="slidenum">
              <a:rPr lang="en-GB" smtClean="0"/>
              <a:pPr/>
              <a:t>‹#›</a:t>
            </a:fld>
            <a:endParaRPr lang="en-GB"/>
          </a:p>
        </p:txBody>
      </p:sp>
    </p:spTree>
    <p:extLst>
      <p:ext uri="{BB962C8B-B14F-4D97-AF65-F5344CB8AC3E}">
        <p14:creationId xmlns:p14="http://schemas.microsoft.com/office/powerpoint/2010/main" val="19916323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0055" cy="500063"/>
          </a:xfrm>
          <a:prstGeom prst="rect">
            <a:avLst/>
          </a:prstGeom>
        </p:spPr>
        <p:txBody>
          <a:bodyPr vert="horz" lIns="92958" tIns="46479" rIns="92958" bIns="46479" rtlCol="0"/>
          <a:lstStyle>
            <a:lvl1pPr algn="l">
              <a:defRPr sz="1200"/>
            </a:lvl1pPr>
          </a:lstStyle>
          <a:p>
            <a:endParaRPr lang="en-GB"/>
          </a:p>
        </p:txBody>
      </p:sp>
      <p:sp>
        <p:nvSpPr>
          <p:cNvPr id="3" name="Date Placeholder 2"/>
          <p:cNvSpPr>
            <a:spLocks noGrp="1"/>
          </p:cNvSpPr>
          <p:nvPr>
            <p:ph type="dt" idx="1"/>
          </p:nvPr>
        </p:nvSpPr>
        <p:spPr>
          <a:xfrm>
            <a:off x="3895404" y="0"/>
            <a:ext cx="2980055" cy="500063"/>
          </a:xfrm>
          <a:prstGeom prst="rect">
            <a:avLst/>
          </a:prstGeom>
        </p:spPr>
        <p:txBody>
          <a:bodyPr vert="horz" lIns="92958" tIns="46479" rIns="92958" bIns="46479" rtlCol="0"/>
          <a:lstStyle>
            <a:lvl1pPr algn="r">
              <a:defRPr sz="1200"/>
            </a:lvl1pPr>
          </a:lstStyle>
          <a:p>
            <a:fld id="{8045EBA9-A28D-4849-BFEA-AA04F6A21B63}" type="datetimeFigureOut">
              <a:rPr lang="en-GB" smtClean="0"/>
              <a:pPr/>
              <a:t>26/02/2019</a:t>
            </a:fld>
            <a:endParaRPr lang="en-GB"/>
          </a:p>
        </p:txBody>
      </p:sp>
      <p:sp>
        <p:nvSpPr>
          <p:cNvPr id="4" name="Slide Image Placeholder 3"/>
          <p:cNvSpPr>
            <a:spLocks noGrp="1" noRot="1" noChangeAspect="1"/>
          </p:cNvSpPr>
          <p:nvPr>
            <p:ph type="sldImg" idx="2"/>
          </p:nvPr>
        </p:nvSpPr>
        <p:spPr>
          <a:xfrm>
            <a:off x="795338" y="749300"/>
            <a:ext cx="5286375" cy="3751263"/>
          </a:xfrm>
          <a:prstGeom prst="rect">
            <a:avLst/>
          </a:prstGeom>
          <a:noFill/>
          <a:ln w="12700">
            <a:solidFill>
              <a:prstClr val="black"/>
            </a:solidFill>
          </a:ln>
        </p:spPr>
        <p:txBody>
          <a:bodyPr vert="horz" lIns="92958" tIns="46479" rIns="92958" bIns="46479" rtlCol="0" anchor="ctr"/>
          <a:lstStyle/>
          <a:p>
            <a:endParaRPr lang="en-GB"/>
          </a:p>
        </p:txBody>
      </p:sp>
      <p:sp>
        <p:nvSpPr>
          <p:cNvPr id="5" name="Notes Placeholder 4"/>
          <p:cNvSpPr>
            <a:spLocks noGrp="1"/>
          </p:cNvSpPr>
          <p:nvPr>
            <p:ph type="body" sz="quarter" idx="3"/>
          </p:nvPr>
        </p:nvSpPr>
        <p:spPr>
          <a:xfrm>
            <a:off x="687706" y="4750594"/>
            <a:ext cx="5501640" cy="4500563"/>
          </a:xfrm>
          <a:prstGeom prst="rect">
            <a:avLst/>
          </a:prstGeom>
        </p:spPr>
        <p:txBody>
          <a:bodyPr vert="horz" lIns="92958" tIns="46479" rIns="92958" bIns="4647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99452"/>
            <a:ext cx="2980055" cy="500063"/>
          </a:xfrm>
          <a:prstGeom prst="rect">
            <a:avLst/>
          </a:prstGeom>
        </p:spPr>
        <p:txBody>
          <a:bodyPr vert="horz" lIns="92958" tIns="46479" rIns="92958" bIns="46479" rtlCol="0" anchor="b"/>
          <a:lstStyle>
            <a:lvl1pPr algn="l">
              <a:defRPr sz="1200"/>
            </a:lvl1pPr>
          </a:lstStyle>
          <a:p>
            <a:endParaRPr lang="en-GB"/>
          </a:p>
        </p:txBody>
      </p:sp>
      <p:sp>
        <p:nvSpPr>
          <p:cNvPr id="7" name="Slide Number Placeholder 6"/>
          <p:cNvSpPr>
            <a:spLocks noGrp="1"/>
          </p:cNvSpPr>
          <p:nvPr>
            <p:ph type="sldNum" sz="quarter" idx="5"/>
          </p:nvPr>
        </p:nvSpPr>
        <p:spPr>
          <a:xfrm>
            <a:off x="3895404" y="9499452"/>
            <a:ext cx="2980055" cy="500063"/>
          </a:xfrm>
          <a:prstGeom prst="rect">
            <a:avLst/>
          </a:prstGeom>
        </p:spPr>
        <p:txBody>
          <a:bodyPr vert="horz" lIns="92958" tIns="46479" rIns="92958" bIns="46479" rtlCol="0" anchor="b"/>
          <a:lstStyle>
            <a:lvl1pPr algn="r">
              <a:defRPr sz="1200"/>
            </a:lvl1pPr>
          </a:lstStyle>
          <a:p>
            <a:fld id="{5B43D19E-BFDB-4C92-8EDD-32EDDA8F41DF}" type="slidenum">
              <a:rPr lang="en-GB" smtClean="0"/>
              <a:pPr/>
              <a:t>‹#›</a:t>
            </a:fld>
            <a:endParaRPr lang="en-GB"/>
          </a:p>
        </p:txBody>
      </p:sp>
    </p:spTree>
    <p:extLst>
      <p:ext uri="{BB962C8B-B14F-4D97-AF65-F5344CB8AC3E}">
        <p14:creationId xmlns:p14="http://schemas.microsoft.com/office/powerpoint/2010/main" val="160627034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43D19E-BFDB-4C92-8EDD-32EDDA8F41DF}" type="slidenum">
              <a:rPr lang="en-GB" smtClean="0"/>
              <a:pPr/>
              <a:t>2</a:t>
            </a:fld>
            <a:endParaRPr lang="en-GB" dirty="0"/>
          </a:p>
        </p:txBody>
      </p:sp>
    </p:spTree>
    <p:extLst>
      <p:ext uri="{BB962C8B-B14F-4D97-AF65-F5344CB8AC3E}">
        <p14:creationId xmlns:p14="http://schemas.microsoft.com/office/powerpoint/2010/main" val="2743892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u-HU" dirty="0"/>
          </a:p>
        </p:txBody>
      </p:sp>
      <p:sp>
        <p:nvSpPr>
          <p:cNvPr id="4" name="Slide Number Placeholder 3"/>
          <p:cNvSpPr>
            <a:spLocks noGrp="1"/>
          </p:cNvSpPr>
          <p:nvPr>
            <p:ph type="sldNum" sz="quarter" idx="10"/>
          </p:nvPr>
        </p:nvSpPr>
        <p:spPr/>
        <p:txBody>
          <a:bodyPr/>
          <a:lstStyle/>
          <a:p>
            <a:fld id="{5B43D19E-BFDB-4C92-8EDD-32EDDA8F41DF}" type="slidenum">
              <a:rPr lang="en-GB" smtClean="0"/>
              <a:pPr/>
              <a:t>3</a:t>
            </a:fld>
            <a:endParaRPr lang="en-GB" dirty="0"/>
          </a:p>
        </p:txBody>
      </p:sp>
    </p:spTree>
    <p:extLst>
      <p:ext uri="{BB962C8B-B14F-4D97-AF65-F5344CB8AC3E}">
        <p14:creationId xmlns:p14="http://schemas.microsoft.com/office/powerpoint/2010/main" val="1608889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u-HU" dirty="0"/>
          </a:p>
        </p:txBody>
      </p:sp>
      <p:sp>
        <p:nvSpPr>
          <p:cNvPr id="4" name="Slide Number Placeholder 3"/>
          <p:cNvSpPr>
            <a:spLocks noGrp="1"/>
          </p:cNvSpPr>
          <p:nvPr>
            <p:ph type="sldNum" sz="quarter" idx="10"/>
          </p:nvPr>
        </p:nvSpPr>
        <p:spPr/>
        <p:txBody>
          <a:bodyPr/>
          <a:lstStyle/>
          <a:p>
            <a:fld id="{5B43D19E-BFDB-4C92-8EDD-32EDDA8F41DF}" type="slidenum">
              <a:rPr lang="en-GB" smtClean="0"/>
              <a:pPr/>
              <a:t>12</a:t>
            </a:fld>
            <a:endParaRPr lang="en-GB"/>
          </a:p>
        </p:txBody>
      </p:sp>
    </p:spTree>
    <p:extLst>
      <p:ext uri="{BB962C8B-B14F-4D97-AF65-F5344CB8AC3E}">
        <p14:creationId xmlns:p14="http://schemas.microsoft.com/office/powerpoint/2010/main" val="195735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8E3F9B4B-CFE0-4457-925B-5A67E904EC49}" type="slidenum">
              <a:rPr lang="en-US"/>
              <a:pPr/>
              <a:t>14</a:t>
            </a:fld>
            <a:endParaRPr lang="en-US" dirty="0"/>
          </a:p>
        </p:txBody>
      </p:sp>
      <p:sp>
        <p:nvSpPr>
          <p:cNvPr id="3646468" name="Rectangle 4"/>
          <p:cNvSpPr>
            <a:spLocks noGrp="1" noRot="1" noChangeAspect="1" noChangeArrowheads="1" noTextEdit="1"/>
          </p:cNvSpPr>
          <p:nvPr>
            <p:ph type="sldImg"/>
          </p:nvPr>
        </p:nvSpPr>
        <p:spPr>
          <a:xfrm>
            <a:off x="1004888" y="573088"/>
            <a:ext cx="4887912" cy="3467100"/>
          </a:xfrm>
          <a:ln/>
        </p:spPr>
      </p:sp>
      <p:sp>
        <p:nvSpPr>
          <p:cNvPr id="3646469" name="Rectangle 5"/>
          <p:cNvSpPr>
            <a:spLocks noGrp="1" noChangeArrowheads="1"/>
          </p:cNvSpPr>
          <p:nvPr>
            <p:ph type="body" idx="1"/>
          </p:nvPr>
        </p:nvSpPr>
        <p:spPr/>
        <p:txBody>
          <a:bodyPr/>
          <a:lstStyle/>
          <a:p>
            <a:pPr marL="171037" indent="-171037"/>
            <a:r>
              <a:rPr lang="en-US" dirty="0"/>
              <a:t>PROBE/PROPOSE</a:t>
            </a:r>
          </a:p>
          <a:p>
            <a:pPr marL="171037" indent="-171037"/>
            <a:r>
              <a:rPr lang="en-US" dirty="0"/>
              <a:t>Let’s drill one level deeper and look at these eight areas.. and in particular to better understand your needs and expectations around each of these elements…</a:t>
            </a:r>
          </a:p>
          <a:p>
            <a:pPr marL="171037" indent="-171037"/>
            <a:endParaRPr lang="en-US" dirty="0"/>
          </a:p>
          <a:p>
            <a:pPr marL="171037" indent="-171037"/>
            <a:r>
              <a:rPr lang="en-US" b="1" dirty="0"/>
              <a:t>Client Discussion Questions</a:t>
            </a:r>
          </a:p>
          <a:p>
            <a:pPr marL="171037" indent="-171037"/>
            <a:r>
              <a:rPr lang="en-US" dirty="0"/>
              <a:t>First of all, are these the right issues we should be considering? Are there any issues we should delete from this list? Are there other issues/topics that we should add to this list?</a:t>
            </a:r>
          </a:p>
          <a:p>
            <a:pPr marL="171037" indent="-171037"/>
            <a:r>
              <a:rPr lang="en-US" dirty="0"/>
              <a:t>How would you prioritize this list – which of these topics or issues are most important to you personally?</a:t>
            </a:r>
          </a:p>
          <a:p>
            <a:pPr marL="171037" indent="-171037"/>
            <a:r>
              <a:rPr lang="en-US" dirty="0"/>
              <a:t>Which of these would you consider to be critical to other key stakeholders in our relationship?</a:t>
            </a:r>
          </a:p>
          <a:p>
            <a:pPr marL="171037" indent="-171037"/>
            <a:r>
              <a:rPr lang="en-US" dirty="0"/>
              <a:t>In looking at &lt;Example&gt; topic, what are the key service delivery aspects that are most important to your organization?</a:t>
            </a:r>
          </a:p>
          <a:p>
            <a:pPr marL="171037" indent="-171037"/>
            <a:r>
              <a:rPr lang="en-US" dirty="0"/>
              <a:t>What are some specific thoughts or suggestions you might have on how we could better meet your needs and expectations?</a:t>
            </a:r>
          </a:p>
          <a:p>
            <a:pPr marL="171037" indent="-171037"/>
            <a:endParaRPr lang="en-US" dirty="0"/>
          </a:p>
        </p:txBody>
      </p:sp>
    </p:spTree>
    <p:extLst>
      <p:ext uri="{BB962C8B-B14F-4D97-AF65-F5344CB8AC3E}">
        <p14:creationId xmlns:p14="http://schemas.microsoft.com/office/powerpoint/2010/main" val="21041960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over">
    <p:spTree>
      <p:nvGrpSpPr>
        <p:cNvPr id="1" name=""/>
        <p:cNvGrpSpPr/>
        <p:nvPr/>
      </p:nvGrpSpPr>
      <p:grpSpPr>
        <a:xfrm>
          <a:off x="0" y="0"/>
          <a:ext cx="0" cy="0"/>
          <a:chOff x="0" y="0"/>
          <a:chExt cx="0" cy="0"/>
        </a:xfrm>
      </p:grpSpPr>
      <p:sp>
        <p:nvSpPr>
          <p:cNvPr id="2" name="Title 1"/>
          <p:cNvSpPr>
            <a:spLocks noGrp="1"/>
          </p:cNvSpPr>
          <p:nvPr>
            <p:ph type="ctrTitle"/>
          </p:nvPr>
        </p:nvSpPr>
        <p:spPr>
          <a:xfrm>
            <a:off x="2707618" y="847087"/>
            <a:ext cx="7462877" cy="952216"/>
          </a:xfrm>
        </p:spPr>
        <p:txBody>
          <a:bodyPr/>
          <a:lstStyle>
            <a:lvl1pPr>
              <a:defRPr>
                <a:latin typeface="EYInterstate Regular" pitchFamily="2" charset="0"/>
              </a:defRPr>
            </a:lvl1pPr>
          </a:lstStyle>
          <a:p>
            <a:r>
              <a:rPr lang="en-US"/>
              <a:t>Click to edit Master title style</a:t>
            </a:r>
            <a:endParaRPr lang="en-GB" dirty="0"/>
          </a:p>
        </p:txBody>
      </p:sp>
      <p:sp>
        <p:nvSpPr>
          <p:cNvPr id="3" name="Subtitle 2"/>
          <p:cNvSpPr>
            <a:spLocks noGrp="1"/>
          </p:cNvSpPr>
          <p:nvPr>
            <p:ph type="subTitle" idx="1"/>
          </p:nvPr>
        </p:nvSpPr>
        <p:spPr>
          <a:xfrm>
            <a:off x="2707617" y="1916758"/>
            <a:ext cx="5457637" cy="1071741"/>
          </a:xfrm>
        </p:spPr>
        <p:txBody>
          <a:bodyPr/>
          <a:lstStyle>
            <a:lvl1pPr marL="0" indent="0" algn="l">
              <a:buNone/>
              <a:defRPr sz="2000">
                <a:solidFill>
                  <a:schemeClr val="bg2"/>
                </a:solidFill>
                <a:latin typeface="EYInterstate Light" pitchFamily="2" charset="0"/>
              </a:defRPr>
            </a:lvl1pPr>
            <a:lvl2pPr marL="0" indent="0" algn="l">
              <a:buNone/>
              <a:defRPr sz="1600">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grpSp>
        <p:nvGrpSpPr>
          <p:cNvPr id="9" name="Group 8"/>
          <p:cNvGrpSpPr/>
          <p:nvPr userDrawn="1"/>
        </p:nvGrpSpPr>
        <p:grpSpPr>
          <a:xfrm>
            <a:off x="0" y="1802587"/>
            <a:ext cx="10698163" cy="4946592"/>
            <a:chOff x="0" y="1628775"/>
            <a:chExt cx="12198350" cy="4469625"/>
          </a:xfrm>
        </p:grpSpPr>
        <p:sp>
          <p:nvSpPr>
            <p:cNvPr id="1032" name="Freeform 8"/>
            <p:cNvSpPr>
              <a:spLocks/>
            </p:cNvSpPr>
            <p:nvPr userDrawn="1"/>
          </p:nvSpPr>
          <p:spPr bwMode="gray">
            <a:xfrm>
              <a:off x="3072661" y="1628775"/>
              <a:ext cx="9125689" cy="3318440"/>
            </a:xfrm>
            <a:custGeom>
              <a:avLst/>
              <a:gdLst/>
              <a:ahLst/>
              <a:cxnLst>
                <a:cxn ang="0">
                  <a:pos x="0" y="2464"/>
                </a:cxn>
                <a:cxn ang="0">
                  <a:pos x="6761" y="0"/>
                </a:cxn>
                <a:cxn ang="0">
                  <a:pos x="6761" y="1290"/>
                </a:cxn>
                <a:cxn ang="0">
                  <a:pos x="0" y="2464"/>
                </a:cxn>
              </a:cxnLst>
              <a:rect l="0" t="0" r="r" b="b"/>
              <a:pathLst>
                <a:path w="6761" h="2464">
                  <a:moveTo>
                    <a:pt x="0" y="2464"/>
                  </a:moveTo>
                  <a:lnTo>
                    <a:pt x="6761" y="0"/>
                  </a:lnTo>
                  <a:lnTo>
                    <a:pt x="6761" y="1290"/>
                  </a:lnTo>
                  <a:lnTo>
                    <a:pt x="0" y="2464"/>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pic>
          <p:nvPicPr>
            <p:cNvPr id="1026" name="Picture 2"/>
            <p:cNvPicPr>
              <a:picLocks noChangeAspect="1" noChangeArrowheads="1"/>
            </p:cNvPicPr>
            <p:nvPr userDrawn="1"/>
          </p:nvPicPr>
          <p:blipFill>
            <a:blip r:embed="rId2" cstate="print"/>
            <a:srcRect/>
            <a:stretch>
              <a:fillRect/>
            </a:stretch>
          </p:blipFill>
          <p:spPr bwMode="auto">
            <a:xfrm>
              <a:off x="0" y="4291200"/>
              <a:ext cx="3078523" cy="1807200"/>
            </a:xfrm>
            <a:prstGeom prst="rect">
              <a:avLst/>
            </a:prstGeom>
            <a:noFill/>
            <a:ln w="9525">
              <a:noFill/>
              <a:miter lim="800000"/>
              <a:headEnd/>
              <a:tailEnd/>
            </a:ln>
            <a:effectLst/>
          </p:spPr>
        </p:pic>
      </p:grpSp>
      <p:pic>
        <p:nvPicPr>
          <p:cNvPr id="10" name="Picture 2"/>
          <p:cNvPicPr>
            <a:picLocks noChangeAspect="1" noChangeArrowheads="1"/>
          </p:cNvPicPr>
          <p:nvPr userDrawn="1"/>
        </p:nvPicPr>
        <p:blipFill>
          <a:blip r:embed="rId3" cstate="print"/>
          <a:srcRect/>
          <a:stretch>
            <a:fillRect/>
          </a:stretch>
        </p:blipFill>
        <p:spPr bwMode="auto">
          <a:xfrm>
            <a:off x="2700692" y="6490987"/>
            <a:ext cx="983483" cy="74520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4">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34909" y="222635"/>
            <a:ext cx="9628347" cy="890541"/>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a:t>Click to edit Master title style</a:t>
            </a:r>
            <a:endParaRPr lang="en-US" dirty="0"/>
          </a:p>
        </p:txBody>
      </p:sp>
      <p:sp>
        <p:nvSpPr>
          <p:cNvPr id="12" name="Footer Placeholder 11"/>
          <p:cNvSpPr>
            <a:spLocks noGrp="1"/>
          </p:cNvSpPr>
          <p:nvPr>
            <p:ph type="ftr" sz="quarter" idx="10"/>
          </p:nvPr>
        </p:nvSpPr>
        <p:spPr/>
        <p:txBody>
          <a:bodyPr/>
          <a:lstStyle/>
          <a:p>
            <a:r>
              <a:rPr lang="en-US"/>
              <a:t>Presentation title</a:t>
            </a:r>
            <a:endParaRPr lang="en-US" dirty="0"/>
          </a:p>
        </p:txBody>
      </p:sp>
      <p:pic>
        <p:nvPicPr>
          <p:cNvPr id="5123" name="Picture 3"/>
          <p:cNvPicPr>
            <a:picLocks noChangeAspect="1" noChangeArrowheads="1"/>
          </p:cNvPicPr>
          <p:nvPr userDrawn="1"/>
        </p:nvPicPr>
        <p:blipFill>
          <a:blip r:embed="rId2" cstate="print"/>
          <a:srcRect/>
          <a:stretch>
            <a:fillRect/>
          </a:stretch>
        </p:blipFill>
        <p:spPr bwMode="auto">
          <a:xfrm>
            <a:off x="524106" y="1171345"/>
            <a:ext cx="9638313" cy="5749153"/>
          </a:xfrm>
          <a:prstGeom prst="rect">
            <a:avLst/>
          </a:prstGeom>
          <a:noFill/>
          <a:ln w="9525">
            <a:noFill/>
            <a:miter lim="800000"/>
            <a:headEnd/>
            <a:tailEnd/>
          </a:ln>
          <a:effectLst/>
        </p:spPr>
      </p:pic>
    </p:spTree>
    <p:extLst>
      <p:ext uri="{BB962C8B-B14F-4D97-AF65-F5344CB8AC3E}">
        <p14:creationId xmlns:p14="http://schemas.microsoft.com/office/powerpoint/2010/main" val="3195521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12" name="Footer Placeholder 11"/>
          <p:cNvSpPr>
            <a:spLocks noGrp="1"/>
          </p:cNvSpPr>
          <p:nvPr>
            <p:ph type="ftr" sz="quarter" idx="10"/>
          </p:nvPr>
        </p:nvSpPr>
        <p:spPr/>
        <p:txBody>
          <a:bodyPr/>
          <a:lstStyle/>
          <a:p>
            <a:r>
              <a:rPr lang="en-US"/>
              <a:t>Presentation title</a:t>
            </a:r>
            <a:endParaRPr lang="en-US" dirty="0"/>
          </a:p>
        </p:txBody>
      </p:sp>
      <p:sp>
        <p:nvSpPr>
          <p:cNvPr id="7" name="Line 11"/>
          <p:cNvSpPr>
            <a:spLocks noChangeShapeType="1"/>
          </p:cNvSpPr>
          <p:nvPr userDrawn="1"/>
        </p:nvSpPr>
        <p:spPr bwMode="auto">
          <a:xfrm>
            <a:off x="533051" y="6909916"/>
            <a:ext cx="9628347" cy="0"/>
          </a:xfrm>
          <a:prstGeom prst="line">
            <a:avLst/>
          </a:prstGeom>
          <a:noFill/>
          <a:ln w="3175">
            <a:solidFill>
              <a:srgbClr val="808080"/>
            </a:solidFill>
            <a:round/>
            <a:headEnd/>
            <a:tailEnd/>
          </a:ln>
          <a:effectLst/>
        </p:spPr>
        <p:txBody>
          <a:bodyPr wrap="none" anchor="ctr"/>
          <a:lstStyle/>
          <a:p>
            <a:endParaRPr lang="en-US" noProof="0" dirty="0">
              <a:solidFill>
                <a:schemeClr val="bg1"/>
              </a:solidFill>
            </a:endParaRPr>
          </a:p>
        </p:txBody>
      </p:sp>
    </p:spTree>
    <p:extLst>
      <p:ext uri="{BB962C8B-B14F-4D97-AF65-F5344CB8AC3E}">
        <p14:creationId xmlns:p14="http://schemas.microsoft.com/office/powerpoint/2010/main" val="3350680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inal legal text">
    <p:spTree>
      <p:nvGrpSpPr>
        <p:cNvPr id="1" name=""/>
        <p:cNvGrpSpPr/>
        <p:nvPr/>
      </p:nvGrpSpPr>
      <p:grpSpPr>
        <a:xfrm>
          <a:off x="0" y="0"/>
          <a:ext cx="0" cy="0"/>
          <a:chOff x="0" y="0"/>
          <a:chExt cx="0" cy="0"/>
        </a:xfrm>
      </p:grpSpPr>
      <p:sp>
        <p:nvSpPr>
          <p:cNvPr id="7" name="Line 11"/>
          <p:cNvSpPr>
            <a:spLocks noChangeShapeType="1"/>
          </p:cNvSpPr>
          <p:nvPr userDrawn="1"/>
        </p:nvSpPr>
        <p:spPr bwMode="auto">
          <a:xfrm>
            <a:off x="533051" y="6909916"/>
            <a:ext cx="9628347" cy="0"/>
          </a:xfrm>
          <a:prstGeom prst="line">
            <a:avLst/>
          </a:prstGeom>
          <a:noFill/>
          <a:ln w="3175">
            <a:solidFill>
              <a:srgbClr val="808080"/>
            </a:solidFill>
            <a:round/>
            <a:headEnd/>
            <a:tailEnd/>
          </a:ln>
          <a:effectLst/>
        </p:spPr>
        <p:txBody>
          <a:bodyPr wrap="none" anchor="ctr"/>
          <a:lstStyle/>
          <a:p>
            <a:endParaRPr lang="en-US" noProof="0" dirty="0">
              <a:solidFill>
                <a:schemeClr val="bg1"/>
              </a:solidFill>
            </a:endParaRPr>
          </a:p>
        </p:txBody>
      </p:sp>
    </p:spTree>
    <p:extLst>
      <p:ext uri="{BB962C8B-B14F-4D97-AF65-F5344CB8AC3E}">
        <p14:creationId xmlns:p14="http://schemas.microsoft.com/office/powerpoint/2010/main" val="1090007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67189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19677" y="659571"/>
            <a:ext cx="9457220" cy="505034"/>
          </a:xfrm>
        </p:spPr>
        <p:txBody>
          <a:bodyPr/>
          <a:lstStyle/>
          <a:p>
            <a:r>
              <a:rPr lang="en-US"/>
              <a:t>Click to edit Master title style</a:t>
            </a:r>
          </a:p>
        </p:txBody>
      </p:sp>
      <p:sp>
        <p:nvSpPr>
          <p:cNvPr id="3" name="Table Placeholder 2"/>
          <p:cNvSpPr>
            <a:spLocks noGrp="1"/>
          </p:cNvSpPr>
          <p:nvPr>
            <p:ph type="tbl" idx="1"/>
          </p:nvPr>
        </p:nvSpPr>
        <p:spPr>
          <a:xfrm>
            <a:off x="619677" y="1730178"/>
            <a:ext cx="9457220" cy="5158668"/>
          </a:xfrm>
        </p:spPr>
        <p:txBody>
          <a:bodyPr/>
          <a:lstStyle/>
          <a:p>
            <a:r>
              <a:rPr lang="en-US"/>
              <a:t>Click icon to add table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Cover">
    <p:spTree>
      <p:nvGrpSpPr>
        <p:cNvPr id="1" name=""/>
        <p:cNvGrpSpPr/>
        <p:nvPr/>
      </p:nvGrpSpPr>
      <p:grpSpPr>
        <a:xfrm>
          <a:off x="0" y="0"/>
          <a:ext cx="0" cy="0"/>
          <a:chOff x="0" y="0"/>
          <a:chExt cx="0" cy="0"/>
        </a:xfrm>
      </p:grpSpPr>
      <p:sp>
        <p:nvSpPr>
          <p:cNvPr id="2" name="Title 1"/>
          <p:cNvSpPr>
            <a:spLocks noGrp="1"/>
          </p:cNvSpPr>
          <p:nvPr>
            <p:ph type="ctrTitle"/>
          </p:nvPr>
        </p:nvSpPr>
        <p:spPr>
          <a:xfrm>
            <a:off x="2707618" y="847087"/>
            <a:ext cx="7462877" cy="952216"/>
          </a:xfrm>
        </p:spPr>
        <p:txBody>
          <a:bodyPr/>
          <a:lstStyle>
            <a:lvl1pPr>
              <a:defRPr>
                <a:latin typeface="EYInterstate Regular" pitchFamily="2" charset="0"/>
              </a:defRPr>
            </a:lvl1pPr>
          </a:lstStyle>
          <a:p>
            <a:r>
              <a:rPr lang="en-US"/>
              <a:t>Click to edit Master title style</a:t>
            </a:r>
            <a:endParaRPr lang="en-GB" dirty="0"/>
          </a:p>
        </p:txBody>
      </p:sp>
      <p:sp>
        <p:nvSpPr>
          <p:cNvPr id="3" name="Subtitle 2"/>
          <p:cNvSpPr>
            <a:spLocks noGrp="1"/>
          </p:cNvSpPr>
          <p:nvPr>
            <p:ph type="subTitle" idx="1"/>
          </p:nvPr>
        </p:nvSpPr>
        <p:spPr>
          <a:xfrm>
            <a:off x="2707617" y="1916758"/>
            <a:ext cx="5457637" cy="1071741"/>
          </a:xfrm>
        </p:spPr>
        <p:txBody>
          <a:bodyPr/>
          <a:lstStyle>
            <a:lvl1pPr marL="0" indent="0" algn="l">
              <a:buNone/>
              <a:defRPr sz="2000">
                <a:solidFill>
                  <a:schemeClr val="bg2"/>
                </a:solidFill>
                <a:latin typeface="EYInterstate Light" pitchFamily="2" charset="0"/>
              </a:defRPr>
            </a:lvl1pPr>
            <a:lvl2pPr marL="0" indent="0" algn="l">
              <a:buNone/>
              <a:defRPr sz="1600">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8" name="Rectangle 1"/>
          <p:cNvSpPr>
            <a:spLocks noChangeAspect="1"/>
          </p:cNvSpPr>
          <p:nvPr userDrawn="1"/>
        </p:nvSpPr>
        <p:spPr>
          <a:xfrm>
            <a:off x="2497491" y="1062986"/>
            <a:ext cx="7469803" cy="3623313"/>
          </a:xfrm>
          <a:custGeom>
            <a:avLst/>
            <a:gdLst>
              <a:gd name="connsiteX0" fmla="*/ 0 w 6753225"/>
              <a:gd name="connsiteY0" fmla="*/ 0 h 3400425"/>
              <a:gd name="connsiteX1" fmla="*/ 6753225 w 6753225"/>
              <a:gd name="connsiteY1" fmla="*/ 0 h 3400425"/>
              <a:gd name="connsiteX2" fmla="*/ 6753225 w 6753225"/>
              <a:gd name="connsiteY2" fmla="*/ 3400425 h 3400425"/>
              <a:gd name="connsiteX3" fmla="*/ 0 w 6753225"/>
              <a:gd name="connsiteY3" fmla="*/ 3400425 h 3400425"/>
              <a:gd name="connsiteX4" fmla="*/ 0 w 6753225"/>
              <a:gd name="connsiteY4" fmla="*/ 0 h 3400425"/>
              <a:gd name="connsiteX0" fmla="*/ 0 w 6755607"/>
              <a:gd name="connsiteY0" fmla="*/ 1197768 h 3400425"/>
              <a:gd name="connsiteX1" fmla="*/ 6755607 w 6755607"/>
              <a:gd name="connsiteY1" fmla="*/ 0 h 3400425"/>
              <a:gd name="connsiteX2" fmla="*/ 6755607 w 6755607"/>
              <a:gd name="connsiteY2" fmla="*/ 3400425 h 3400425"/>
              <a:gd name="connsiteX3" fmla="*/ 2382 w 6755607"/>
              <a:gd name="connsiteY3" fmla="*/ 3400425 h 3400425"/>
              <a:gd name="connsiteX4" fmla="*/ 0 w 6755607"/>
              <a:gd name="connsiteY4" fmla="*/ 1197768 h 34004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55607" h="3400425">
                <a:moveTo>
                  <a:pt x="0" y="1197768"/>
                </a:moveTo>
                <a:lnTo>
                  <a:pt x="6755607" y="0"/>
                </a:lnTo>
                <a:lnTo>
                  <a:pt x="6755607" y="3400425"/>
                </a:lnTo>
                <a:lnTo>
                  <a:pt x="2382" y="3400425"/>
                </a:lnTo>
                <a:lnTo>
                  <a:pt x="0" y="1197768"/>
                </a:lnTo>
                <a:close/>
              </a:path>
            </a:pathLst>
          </a:cu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861886" y="5798203"/>
            <a:ext cx="1105408" cy="1295042"/>
          </a:xfrm>
          <a:prstGeom prst="rect">
            <a:avLst/>
          </a:prstGeom>
        </p:spPr>
      </p:pic>
    </p:spTree>
    <p:extLst>
      <p:ext uri="{BB962C8B-B14F-4D97-AF65-F5344CB8AC3E}">
        <p14:creationId xmlns:p14="http://schemas.microsoft.com/office/powerpoint/2010/main" val="2028642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190360286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99"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latin typeface="EYInterstate Regular" pitchFamily="2"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lgn="ctr">
              <a:defRPr/>
            </a:lvl1pPr>
          </a:lstStyle>
          <a:p>
            <a:r>
              <a:rPr lang="hu-HU" dirty="0"/>
              <a:t>REKLÁMTORTA 2014</a:t>
            </a:r>
            <a:endParaRPr lang="en-GB" dirty="0"/>
          </a:p>
        </p:txBody>
      </p:sp>
      <p:sp>
        <p:nvSpPr>
          <p:cNvPr id="7" name="Line 10"/>
          <p:cNvSpPr>
            <a:spLocks noChangeShapeType="1"/>
          </p:cNvSpPr>
          <p:nvPr userDrawn="1"/>
        </p:nvSpPr>
        <p:spPr bwMode="auto">
          <a:xfrm>
            <a:off x="534909" y="1155408"/>
            <a:ext cx="9628347"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8" name="Line 11"/>
          <p:cNvSpPr>
            <a:spLocks noChangeShapeType="1"/>
          </p:cNvSpPr>
          <p:nvPr userDrawn="1"/>
        </p:nvSpPr>
        <p:spPr bwMode="auto">
          <a:xfrm>
            <a:off x="534909" y="6908545"/>
            <a:ext cx="9628347"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pic>
        <p:nvPicPr>
          <p:cNvPr id="9" name="Picture 14" descr="C:\Documents and Settings\krisztina.wrana\Local Settings\Temporary Internet Files\Content.Word\Meme_logo.pn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8221083" y="7171232"/>
            <a:ext cx="1267162" cy="185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Footer Placeholder 4"/>
          <p:cNvSpPr>
            <a:spLocks noGrp="1"/>
          </p:cNvSpPr>
          <p:nvPr>
            <p:ph type="ftr" sz="quarter" idx="11"/>
          </p:nvPr>
        </p:nvSpPr>
        <p:spPr/>
        <p:txBody>
          <a:bodyPr/>
          <a:lstStyle/>
          <a:p>
            <a:r>
              <a:rPr lang="en-GB"/>
              <a:t>Presentation title</a:t>
            </a:r>
          </a:p>
        </p:txBody>
      </p:sp>
      <p:sp>
        <p:nvSpPr>
          <p:cNvPr id="7" name="Line 10"/>
          <p:cNvSpPr>
            <a:spLocks noChangeShapeType="1"/>
          </p:cNvSpPr>
          <p:nvPr userDrawn="1"/>
        </p:nvSpPr>
        <p:spPr bwMode="auto">
          <a:xfrm>
            <a:off x="534909" y="1155408"/>
            <a:ext cx="9628347"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8" name="Line 11"/>
          <p:cNvSpPr>
            <a:spLocks noChangeShapeType="1"/>
          </p:cNvSpPr>
          <p:nvPr userDrawn="1"/>
        </p:nvSpPr>
        <p:spPr bwMode="auto">
          <a:xfrm>
            <a:off x="534909" y="6908545"/>
            <a:ext cx="9628347"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lumns, no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34908" y="1770964"/>
            <a:ext cx="4725022" cy="5008942"/>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5438234" y="1770964"/>
            <a:ext cx="4725022" cy="5008942"/>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r>
              <a:rPr lang="en-GB"/>
              <a:t>Presentation title</a:t>
            </a:r>
          </a:p>
        </p:txBody>
      </p:sp>
      <p:sp>
        <p:nvSpPr>
          <p:cNvPr id="8" name="Line 10"/>
          <p:cNvSpPr>
            <a:spLocks noChangeShapeType="1"/>
          </p:cNvSpPr>
          <p:nvPr userDrawn="1"/>
        </p:nvSpPr>
        <p:spPr bwMode="auto">
          <a:xfrm>
            <a:off x="534909" y="1155408"/>
            <a:ext cx="9628347"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12" name="Line 11"/>
          <p:cNvSpPr>
            <a:spLocks noChangeShapeType="1"/>
          </p:cNvSpPr>
          <p:nvPr userDrawn="1"/>
        </p:nvSpPr>
        <p:spPr bwMode="auto">
          <a:xfrm>
            <a:off x="534909" y="6908545"/>
            <a:ext cx="9628347"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s with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34908" y="2430343"/>
            <a:ext cx="4729936" cy="4421278"/>
          </a:xfrm>
        </p:spPr>
        <p:txBody>
          <a:bodyPr/>
          <a:lstStyle>
            <a:lvl1pPr>
              <a:defRPr sz="1200"/>
            </a:lvl1pPr>
            <a:lvl2pPr>
              <a:defRPr sz="1200"/>
            </a:lvl2pPr>
            <a:lvl3pPr marL="512763" indent="-168275">
              <a:defRPr sz="12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5441743" y="2410421"/>
            <a:ext cx="4729936" cy="4421278"/>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r>
              <a:rPr lang="en-GB"/>
              <a:t>Presentation title</a:t>
            </a:r>
          </a:p>
        </p:txBody>
      </p:sp>
      <p:sp>
        <p:nvSpPr>
          <p:cNvPr id="8" name="Line 10"/>
          <p:cNvSpPr>
            <a:spLocks noChangeShapeType="1"/>
          </p:cNvSpPr>
          <p:nvPr userDrawn="1"/>
        </p:nvSpPr>
        <p:spPr bwMode="auto">
          <a:xfrm>
            <a:off x="534909" y="1155408"/>
            <a:ext cx="9628347"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10" name="Text Placeholder 9"/>
          <p:cNvSpPr>
            <a:spLocks noGrp="1"/>
          </p:cNvSpPr>
          <p:nvPr>
            <p:ph type="body" sz="quarter" idx="12"/>
          </p:nvPr>
        </p:nvSpPr>
        <p:spPr>
          <a:xfrm>
            <a:off x="534908" y="1649445"/>
            <a:ext cx="4729936" cy="709182"/>
          </a:xfrm>
        </p:spPr>
        <p:txBody>
          <a:bodyPr anchor="b" anchorCtr="0"/>
          <a:lstStyle>
            <a:lvl1pPr>
              <a:buNone/>
              <a:defRPr b="1"/>
            </a:lvl1pPr>
          </a:lstStyle>
          <a:p>
            <a:pPr lvl="0"/>
            <a:r>
              <a:rPr lang="en-US"/>
              <a:t>Click to edit Master text styles</a:t>
            </a:r>
          </a:p>
        </p:txBody>
      </p:sp>
      <p:sp>
        <p:nvSpPr>
          <p:cNvPr id="11" name="Text Placeholder 9"/>
          <p:cNvSpPr>
            <a:spLocks noGrp="1"/>
          </p:cNvSpPr>
          <p:nvPr>
            <p:ph type="body" sz="quarter" idx="13"/>
          </p:nvPr>
        </p:nvSpPr>
        <p:spPr>
          <a:xfrm>
            <a:off x="5441743" y="1649445"/>
            <a:ext cx="4729936" cy="709182"/>
          </a:xfrm>
        </p:spPr>
        <p:txBody>
          <a:bodyPr anchor="b" anchorCtr="0"/>
          <a:lstStyle>
            <a:lvl1pPr>
              <a:buNone/>
              <a:defRPr b="1"/>
            </a:lvl1pPr>
          </a:lstStyle>
          <a:p>
            <a:pPr lvl="0"/>
            <a:r>
              <a:rPr lang="en-US"/>
              <a:t>Click to edit Master text styles</a:t>
            </a:r>
          </a:p>
        </p:txBody>
      </p:sp>
      <p:sp>
        <p:nvSpPr>
          <p:cNvPr id="9" name="Line 11"/>
          <p:cNvSpPr>
            <a:spLocks noChangeShapeType="1"/>
          </p:cNvSpPr>
          <p:nvPr userDrawn="1"/>
        </p:nvSpPr>
        <p:spPr bwMode="auto">
          <a:xfrm>
            <a:off x="534909" y="6908545"/>
            <a:ext cx="9628347"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12" name="Footer Placeholder 11"/>
          <p:cNvSpPr>
            <a:spLocks noGrp="1"/>
          </p:cNvSpPr>
          <p:nvPr>
            <p:ph type="ftr" sz="quarter" idx="10"/>
          </p:nvPr>
        </p:nvSpPr>
        <p:spPr/>
        <p:txBody>
          <a:bodyPr/>
          <a:lstStyle/>
          <a:p>
            <a:r>
              <a:rPr lang="en-US"/>
              <a:t>Presentation title</a:t>
            </a:r>
            <a:endParaRPr lang="en-US" dirty="0"/>
          </a:p>
        </p:txBody>
      </p:sp>
      <p:sp>
        <p:nvSpPr>
          <p:cNvPr id="3" name="Text Placeholder 2"/>
          <p:cNvSpPr>
            <a:spLocks noGrp="1"/>
          </p:cNvSpPr>
          <p:nvPr>
            <p:ph type="body" sz="quarter" idx="11"/>
          </p:nvPr>
        </p:nvSpPr>
        <p:spPr>
          <a:xfrm>
            <a:off x="533053" y="1134964"/>
            <a:ext cx="9628347" cy="1818399"/>
          </a:xfrm>
        </p:spPr>
        <p:txBody>
          <a:bodyPr/>
          <a:lstStyle>
            <a:lvl1pPr marL="0" indent="0" algn="l">
              <a:lnSpc>
                <a:spcPct val="85000"/>
              </a:lnSpc>
              <a:spcBef>
                <a:spcPts val="0"/>
              </a:spcBef>
              <a:buNone/>
              <a:defRPr sz="5000" b="1">
                <a:solidFill>
                  <a:schemeClr val="bg2"/>
                </a:solidFill>
                <a:latin typeface="EYInterstate Light" pitchFamily="2" charset="0"/>
              </a:defRPr>
            </a:lvl1pPr>
            <a:lvl2pPr marL="0" indent="0">
              <a:buNone/>
              <a:defRPr/>
            </a:lvl2pPr>
            <a:lvl3pPr marL="0" indent="0">
              <a:buNone/>
              <a:defRPr/>
            </a:lvl3pPr>
            <a:lvl4pPr marL="0" indent="0">
              <a:buNone/>
              <a:defRPr/>
            </a:lvl4pPr>
            <a:lvl5pPr marL="0" indent="0">
              <a:buNone/>
              <a:defRPr/>
            </a:lvl5pPr>
          </a:lstStyle>
          <a:p>
            <a:pPr lvl="0"/>
            <a:r>
              <a:rPr lang="en-US"/>
              <a:t>Click to edit Master text styles</a:t>
            </a:r>
          </a:p>
        </p:txBody>
      </p:sp>
      <p:sp>
        <p:nvSpPr>
          <p:cNvPr id="5" name="Line 11"/>
          <p:cNvSpPr>
            <a:spLocks noChangeShapeType="1"/>
          </p:cNvSpPr>
          <p:nvPr userDrawn="1"/>
        </p:nvSpPr>
        <p:spPr bwMode="auto">
          <a:xfrm>
            <a:off x="534909" y="6908545"/>
            <a:ext cx="9628347"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3913011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34909" y="222635"/>
            <a:ext cx="9628347" cy="890541"/>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a:t>Click to edit Master title style</a:t>
            </a:r>
            <a:endParaRPr lang="en-US" dirty="0"/>
          </a:p>
        </p:txBody>
      </p:sp>
      <p:sp>
        <p:nvSpPr>
          <p:cNvPr id="12" name="Footer Placeholder 11"/>
          <p:cNvSpPr>
            <a:spLocks noGrp="1"/>
          </p:cNvSpPr>
          <p:nvPr>
            <p:ph type="ftr" sz="quarter" idx="10"/>
          </p:nvPr>
        </p:nvSpPr>
        <p:spPr/>
        <p:txBody>
          <a:bodyPr/>
          <a:lstStyle/>
          <a:p>
            <a:r>
              <a:rPr lang="en-US"/>
              <a:t>Presentation title</a:t>
            </a:r>
            <a:endParaRPr lang="en-US" dirty="0"/>
          </a:p>
        </p:txBody>
      </p:sp>
      <p:sp>
        <p:nvSpPr>
          <p:cNvPr id="4102" name="Freeform 6"/>
          <p:cNvSpPr>
            <a:spLocks/>
          </p:cNvSpPr>
          <p:nvPr userDrawn="1"/>
        </p:nvSpPr>
        <p:spPr bwMode="gray">
          <a:xfrm>
            <a:off x="524884" y="1170100"/>
            <a:ext cx="9641434" cy="5750357"/>
          </a:xfrm>
          <a:custGeom>
            <a:avLst/>
            <a:gdLst/>
            <a:ahLst/>
            <a:cxnLst>
              <a:cxn ang="0">
                <a:pos x="0" y="0"/>
              </a:cxn>
              <a:cxn ang="0">
                <a:pos x="6925" y="0"/>
              </a:cxn>
              <a:cxn ang="0">
                <a:pos x="6925" y="2053"/>
              </a:cxn>
              <a:cxn ang="0">
                <a:pos x="0" y="3273"/>
              </a:cxn>
              <a:cxn ang="0">
                <a:pos x="0" y="0"/>
              </a:cxn>
            </a:cxnLst>
            <a:rect l="0" t="0" r="r" b="b"/>
            <a:pathLst>
              <a:path w="6925" h="3273">
                <a:moveTo>
                  <a:pt x="0" y="0"/>
                </a:moveTo>
                <a:lnTo>
                  <a:pt x="6925" y="0"/>
                </a:lnTo>
                <a:lnTo>
                  <a:pt x="6925" y="2053"/>
                </a:lnTo>
                <a:lnTo>
                  <a:pt x="0" y="3273"/>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999940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34909" y="222635"/>
            <a:ext cx="9628347" cy="890541"/>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a:t>Click to edit Master title style</a:t>
            </a:r>
            <a:endParaRPr lang="en-US" dirty="0"/>
          </a:p>
        </p:txBody>
      </p:sp>
      <p:sp>
        <p:nvSpPr>
          <p:cNvPr id="12" name="Footer Placeholder 11"/>
          <p:cNvSpPr>
            <a:spLocks noGrp="1"/>
          </p:cNvSpPr>
          <p:nvPr>
            <p:ph type="ftr" sz="quarter" idx="10"/>
          </p:nvPr>
        </p:nvSpPr>
        <p:spPr/>
        <p:txBody>
          <a:bodyPr/>
          <a:lstStyle/>
          <a:p>
            <a:r>
              <a:rPr lang="en-US"/>
              <a:t>Presentation title</a:t>
            </a:r>
            <a:endParaRPr lang="en-US" dirty="0"/>
          </a:p>
        </p:txBody>
      </p:sp>
      <p:sp>
        <p:nvSpPr>
          <p:cNvPr id="7" name="Freeform 6"/>
          <p:cNvSpPr>
            <a:spLocks/>
          </p:cNvSpPr>
          <p:nvPr userDrawn="1"/>
        </p:nvSpPr>
        <p:spPr bwMode="gray">
          <a:xfrm>
            <a:off x="524884" y="1170100"/>
            <a:ext cx="9641434" cy="5750357"/>
          </a:xfrm>
          <a:custGeom>
            <a:avLst/>
            <a:gdLst/>
            <a:ahLst/>
            <a:cxnLst>
              <a:cxn ang="0">
                <a:pos x="0" y="0"/>
              </a:cxn>
              <a:cxn ang="0">
                <a:pos x="6925" y="0"/>
              </a:cxn>
              <a:cxn ang="0">
                <a:pos x="6925" y="2053"/>
              </a:cxn>
              <a:cxn ang="0">
                <a:pos x="0" y="3273"/>
              </a:cxn>
              <a:cxn ang="0">
                <a:pos x="0" y="0"/>
              </a:cxn>
            </a:cxnLst>
            <a:rect l="0" t="0" r="r" b="b"/>
            <a:pathLst>
              <a:path w="6925" h="3273">
                <a:moveTo>
                  <a:pt x="0" y="0"/>
                </a:moveTo>
                <a:lnTo>
                  <a:pt x="6925" y="0"/>
                </a:lnTo>
                <a:lnTo>
                  <a:pt x="6925" y="2053"/>
                </a:lnTo>
                <a:lnTo>
                  <a:pt x="0" y="3273"/>
                </a:lnTo>
                <a:lnTo>
                  <a:pt x="0" y="0"/>
                </a:lnTo>
                <a:close/>
              </a:path>
            </a:pathLst>
          </a:custGeom>
          <a:solidFill>
            <a:srgbClr val="808080"/>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528647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vmlDrawing" Target="../drawings/vmlDrawing1.vml"/><Relationship Id="rId20" Type="http://schemas.openxmlformats.org/officeDocument/2006/relationships/image" Target="../media/image2.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7"/>
            </p:custDataLst>
            <p:extLst>
              <p:ext uri="{D42A27DB-BD31-4B8C-83A1-F6EECF244321}">
                <p14:modId xmlns:p14="http://schemas.microsoft.com/office/powerpoint/2010/main" val="44625262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75" name="think-cell Slide" r:id="rId18" imgW="270" imgH="270" progId="TCLayout.ActiveDocument.1">
                  <p:embed/>
                </p:oleObj>
              </mc:Choice>
              <mc:Fallback>
                <p:oleObj name="think-cell Slide" r:id="rId18" imgW="270" imgH="270" progId="TCLayout.ActiveDocument.1">
                  <p:embed/>
                  <p:pic>
                    <p:nvPicPr>
                      <p:cNvPr id="0" name=""/>
                      <p:cNvPicPr/>
                      <p:nvPr/>
                    </p:nvPicPr>
                    <p:blipFill>
                      <a:blip r:embed="rId19"/>
                      <a:stretch>
                        <a:fillRect/>
                      </a:stretch>
                    </p:blipFill>
                    <p:spPr>
                      <a:xfrm>
                        <a:off x="1588" y="1588"/>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534909" y="303945"/>
            <a:ext cx="9628347" cy="862641"/>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534909" y="1577730"/>
            <a:ext cx="9628347" cy="5199338"/>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3028339" y="7107754"/>
            <a:ext cx="4018129" cy="223113"/>
          </a:xfrm>
          <a:prstGeom prst="rect">
            <a:avLst/>
          </a:prstGeom>
        </p:spPr>
        <p:txBody>
          <a:bodyPr vert="horz" lIns="0" tIns="0" rIns="0" bIns="0" rtlCol="0" anchor="t" anchorCtr="0">
            <a:noAutofit/>
          </a:bodyPr>
          <a:lstStyle>
            <a:lvl1pPr algn="l">
              <a:defRPr sz="1100">
                <a:solidFill>
                  <a:schemeClr val="bg1"/>
                </a:solidFill>
                <a:latin typeface="EYInterstate Light" pitchFamily="2" charset="0"/>
              </a:defRPr>
            </a:lvl1pPr>
          </a:lstStyle>
          <a:p>
            <a:pPr algn="ctr"/>
            <a:r>
              <a:rPr lang="hu-HU" dirty="0"/>
              <a:t>REKLÁMTORTA 2014</a:t>
            </a:r>
            <a:endParaRPr lang="en-GB" dirty="0"/>
          </a:p>
        </p:txBody>
      </p:sp>
      <p:sp>
        <p:nvSpPr>
          <p:cNvPr id="7" name="TextBox 6"/>
          <p:cNvSpPr txBox="1"/>
          <p:nvPr/>
        </p:nvSpPr>
        <p:spPr>
          <a:xfrm>
            <a:off x="534909" y="7107754"/>
            <a:ext cx="776686" cy="219129"/>
          </a:xfrm>
          <a:prstGeom prst="rect">
            <a:avLst/>
          </a:prstGeom>
          <a:noFill/>
        </p:spPr>
        <p:txBody>
          <a:bodyPr wrap="square" lIns="0" tIns="0" rIns="0" bIns="0" rtlCol="0">
            <a:noAutofit/>
          </a:bodyPr>
          <a:lstStyle/>
          <a:p>
            <a:r>
              <a:rPr lang="hu-HU" sz="1100" dirty="0" err="1">
                <a:solidFill>
                  <a:schemeClr val="bg1"/>
                </a:solidFill>
                <a:latin typeface="EYInterstate Light" pitchFamily="2" charset="0"/>
              </a:rPr>
              <a:t>Page</a:t>
            </a:r>
            <a:r>
              <a:rPr lang="hu-HU" sz="1100" dirty="0">
                <a:solidFill>
                  <a:schemeClr val="bg1"/>
                </a:solidFill>
                <a:latin typeface="EYInterstate Light" pitchFamily="2" charset="0"/>
              </a:rPr>
              <a:t> </a:t>
            </a:r>
            <a:fld id="{9AE4D82F-B047-469B-AC52-A46321747EAF}" type="slidenum">
              <a:rPr lang="en-GB" sz="1100" smtClean="0">
                <a:solidFill>
                  <a:schemeClr val="bg1"/>
                </a:solidFill>
                <a:latin typeface="EYInterstate Light" pitchFamily="2" charset="0"/>
              </a:rPr>
              <a:pPr/>
              <a:t>‹#›</a:t>
            </a:fld>
            <a:r>
              <a:rPr lang="hu-HU" sz="1100" dirty="0">
                <a:solidFill>
                  <a:schemeClr val="bg1"/>
                </a:solidFill>
                <a:latin typeface="EYInterstate Light" pitchFamily="2" charset="0"/>
              </a:rPr>
              <a:t>. </a:t>
            </a:r>
            <a:endParaRPr lang="en-GB" sz="1100" dirty="0">
              <a:solidFill>
                <a:schemeClr val="bg1"/>
              </a:solidFill>
              <a:latin typeface="EYInterstate Light" pitchFamily="2" charset="0"/>
            </a:endParaRPr>
          </a:p>
        </p:txBody>
      </p:sp>
      <p:pic>
        <p:nvPicPr>
          <p:cNvPr id="9" name="Picture 8"/>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9763337" y="6960129"/>
            <a:ext cx="399919" cy="408838"/>
          </a:xfrm>
          <a:prstGeom prst="rect">
            <a:avLst/>
          </a:prstGeom>
        </p:spPr>
      </p:pic>
    </p:spTree>
  </p:cSld>
  <p:clrMap bg1="lt1" tx1="dk1" bg2="lt2" tx2="dk2" accent1="accent1" accent2="accent2" accent3="accent3" accent4="accent4" accent5="accent5" accent6="accent6" hlink="hlink" folHlink="folHlink"/>
  <p:sldLayoutIdLst>
    <p:sldLayoutId id="2147483667" r:id="rId1"/>
    <p:sldLayoutId id="2147483681" r:id="rId2"/>
    <p:sldLayoutId id="2147483668" r:id="rId3"/>
    <p:sldLayoutId id="2147483669" r:id="rId4"/>
    <p:sldLayoutId id="2147483670" r:id="rId5"/>
    <p:sldLayoutId id="2147483671" r:id="rId6"/>
    <p:sldLayoutId id="2147483672" r:id="rId7"/>
    <p:sldLayoutId id="2147483673" r:id="rId8"/>
    <p:sldLayoutId id="2147483674" r:id="rId9"/>
    <p:sldLayoutId id="2147483676" r:id="rId10"/>
    <p:sldLayoutId id="2147483677" r:id="rId11"/>
    <p:sldLayoutId id="2147483678" r:id="rId12"/>
    <p:sldLayoutId id="2147483679" r:id="rId13"/>
    <p:sldLayoutId id="2147483680" r:id="rId14"/>
  </p:sldLayoutIdLst>
  <p:hf sldNum="0" hdr="0" dt="0"/>
  <p:txStyles>
    <p:titleStyle>
      <a:lvl1pPr algn="l" defTabSz="914400" rtl="0" eaLnBrk="1" latinLnBrk="0" hangingPunct="1">
        <a:lnSpc>
          <a:spcPct val="85000"/>
        </a:lnSpc>
        <a:spcBef>
          <a:spcPct val="0"/>
        </a:spcBef>
        <a:buNone/>
        <a:defRPr sz="3000" b="1" kern="1200">
          <a:solidFill>
            <a:schemeClr val="bg2"/>
          </a:solidFill>
          <a:latin typeface="EYInterstate Light" pitchFamily="2" charset="0"/>
          <a:ea typeface="+mj-ea"/>
          <a:cs typeface="Arial" pitchFamily="34" charset="0"/>
        </a:defRPr>
      </a:lvl1pPr>
    </p:titleStyle>
    <p:bodyStyle>
      <a:lvl1pPr marL="171450" indent="-171450"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pitchFamily="2" charset="0"/>
          <a:ea typeface="+mn-ea"/>
          <a:cs typeface="+mn-cs"/>
        </a:defRPr>
      </a:lvl1pPr>
      <a:lvl2pPr marL="342900" indent="-16827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2pPr>
      <a:lvl3pPr marL="517525" indent="-184150"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3pPr>
      <a:lvl4pPr marL="685800" indent="-16827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4pPr>
      <a:lvl5pPr marL="860425" indent="-17462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5.xml"/><Relationship Id="rId7" Type="http://schemas.openxmlformats.org/officeDocument/2006/relationships/image" Target="../media/image6.png"/><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chart" Target="../charts/chart5.xml"/><Relationship Id="rId2" Type="http://schemas.openxmlformats.org/officeDocument/2006/relationships/tags" Target="../tags/tag21.xml"/><Relationship Id="rId1" Type="http://schemas.openxmlformats.org/officeDocument/2006/relationships/vmlDrawing" Target="../drawings/vmlDrawing12.vml"/><Relationship Id="rId6" Type="http://schemas.openxmlformats.org/officeDocument/2006/relationships/image" Target="../media/image1.emf"/><Relationship Id="rId5" Type="http://schemas.openxmlformats.org/officeDocument/2006/relationships/oleObject" Target="../embeddings/oleObject12.bin"/><Relationship Id="rId4"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3.xml"/><Relationship Id="rId1" Type="http://schemas.openxmlformats.org/officeDocument/2006/relationships/vmlDrawing" Target="../drawings/vmlDrawing13.vml"/><Relationship Id="rId6" Type="http://schemas.openxmlformats.org/officeDocument/2006/relationships/chart" Target="../charts/chart6.xml"/><Relationship Id="rId5" Type="http://schemas.openxmlformats.org/officeDocument/2006/relationships/image" Target="../media/image1.emf"/><Relationship Id="rId4" Type="http://schemas.openxmlformats.org/officeDocument/2006/relationships/oleObject" Target="../embeddings/oleObject13.bin"/></Relationships>
</file>

<file path=ppt/slides/_rels/slide1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tags" Target="../tags/tag25.xml"/><Relationship Id="rId7" Type="http://schemas.openxmlformats.org/officeDocument/2006/relationships/image" Target="../media/image1.emf"/><Relationship Id="rId2" Type="http://schemas.openxmlformats.org/officeDocument/2006/relationships/tags" Target="../tags/tag24.xml"/><Relationship Id="rId1" Type="http://schemas.openxmlformats.org/officeDocument/2006/relationships/vmlDrawing" Target="../drawings/vmlDrawing14.vml"/><Relationship Id="rId6" Type="http://schemas.openxmlformats.org/officeDocument/2006/relationships/oleObject" Target="../embeddings/oleObject14.bin"/><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6.xml"/><Relationship Id="rId1" Type="http://schemas.openxmlformats.org/officeDocument/2006/relationships/vmlDrawing" Target="../drawings/vmlDrawing15.vml"/><Relationship Id="rId5" Type="http://schemas.openxmlformats.org/officeDocument/2006/relationships/image" Target="../media/image1.emf"/><Relationship Id="rId4" Type="http://schemas.openxmlformats.org/officeDocument/2006/relationships/oleObject" Target="../embeddings/oleObject15.bin"/></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1.emf"/><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notesSlide" Target="../notesSlides/notesSlide1.xml"/><Relationship Id="rId4"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1.emf"/><Relationship Id="rId2" Type="http://schemas.openxmlformats.org/officeDocument/2006/relationships/tags" Target="../tags/tag8.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0.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tags" Target="../tags/tag14.xml"/><Relationship Id="rId7" Type="http://schemas.openxmlformats.org/officeDocument/2006/relationships/chart" Target="../charts/chart1.xml"/><Relationship Id="rId2" Type="http://schemas.openxmlformats.org/officeDocument/2006/relationships/tags" Target="../tags/tag13.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tags" Target="../tags/tag16.xml"/><Relationship Id="rId7" Type="http://schemas.openxmlformats.org/officeDocument/2006/relationships/chart" Target="../charts/chart2.xml"/><Relationship Id="rId2" Type="http://schemas.openxmlformats.org/officeDocument/2006/relationships/tags" Target="../tags/tag15.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chart" Target="../charts/chart3.xml"/><Relationship Id="rId2" Type="http://schemas.openxmlformats.org/officeDocument/2006/relationships/tags" Target="../tags/tag17.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10.bin"/><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tags" Target="../tags/tag20.xml"/><Relationship Id="rId7" Type="http://schemas.openxmlformats.org/officeDocument/2006/relationships/chart" Target="../charts/chart4.xml"/><Relationship Id="rId2" Type="http://schemas.openxmlformats.org/officeDocument/2006/relationships/tags" Target="../tags/tag19.xml"/><Relationship Id="rId1" Type="http://schemas.openxmlformats.org/officeDocument/2006/relationships/vmlDrawing" Target="../drawings/vmlDrawing11.vml"/><Relationship Id="rId6" Type="http://schemas.openxmlformats.org/officeDocument/2006/relationships/image" Target="../media/image1.emf"/><Relationship Id="rId5" Type="http://schemas.openxmlformats.org/officeDocument/2006/relationships/oleObject" Target="../embeddings/oleObject11.bin"/><Relationship Id="rId4"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14189288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404"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lstStyle/>
          <a:p>
            <a:pPr algn="ctr">
              <a:lnSpc>
                <a:spcPct val="85000"/>
              </a:lnSpc>
              <a:spcBef>
                <a:spcPct val="0"/>
              </a:spcBef>
              <a:spcAft>
                <a:spcPct val="0"/>
              </a:spcAft>
            </a:pPr>
            <a:endParaRPr lang="en-US" sz="3000" b="1" dirty="0">
              <a:solidFill>
                <a:schemeClr val="tx1"/>
              </a:solidFill>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ctrTitle"/>
          </p:nvPr>
        </p:nvSpPr>
        <p:spPr>
          <a:xfrm>
            <a:off x="2707618" y="2385927"/>
            <a:ext cx="7462877" cy="952216"/>
          </a:xfrm>
        </p:spPr>
        <p:txBody>
          <a:bodyPr/>
          <a:lstStyle/>
          <a:p>
            <a:r>
              <a:rPr lang="en-US" dirty="0" smtClean="0">
                <a:solidFill>
                  <a:schemeClr val="bg1">
                    <a:lumMod val="75000"/>
                  </a:schemeClr>
                </a:solidFill>
                <a:latin typeface="+mn-lt"/>
              </a:rPr>
              <a:t>TELEVISION ADVERTISEMENT CAKE  2018</a:t>
            </a:r>
            <a:endParaRPr lang="en-US" dirty="0">
              <a:solidFill>
                <a:schemeClr val="bg1">
                  <a:lumMod val="75000"/>
                </a:schemeClr>
              </a:solidFill>
              <a:latin typeface="+mn-lt"/>
            </a:endParaRPr>
          </a:p>
        </p:txBody>
      </p:sp>
      <p:sp>
        <p:nvSpPr>
          <p:cNvPr id="3" name="Subtitle 2"/>
          <p:cNvSpPr>
            <a:spLocks noGrp="1"/>
          </p:cNvSpPr>
          <p:nvPr>
            <p:ph type="subTitle" idx="1"/>
          </p:nvPr>
        </p:nvSpPr>
        <p:spPr>
          <a:xfrm>
            <a:off x="2707618" y="3252799"/>
            <a:ext cx="7990545" cy="721793"/>
          </a:xfrm>
        </p:spPr>
        <p:txBody>
          <a:bodyPr/>
          <a:lstStyle/>
          <a:p>
            <a:pPr lvl="1"/>
            <a:r>
              <a:rPr lang="en-US" sz="2000" b="1" dirty="0" smtClean="0">
                <a:latin typeface="+mn-lt"/>
              </a:rPr>
              <a:t>Advertising Revenue Survey of the</a:t>
            </a:r>
            <a:br>
              <a:rPr lang="en-US" sz="2000" b="1" dirty="0" smtClean="0">
                <a:latin typeface="+mn-lt"/>
              </a:rPr>
            </a:br>
            <a:r>
              <a:rPr lang="en-US" sz="2000" b="1" dirty="0" smtClean="0">
                <a:latin typeface="+mn-lt"/>
              </a:rPr>
              <a:t>Hungarian Television Market 2018</a:t>
            </a:r>
            <a:br>
              <a:rPr lang="en-US" sz="2000" b="1" dirty="0" smtClean="0">
                <a:latin typeface="+mn-lt"/>
              </a:rPr>
            </a:br>
            <a:endParaRPr lang="en-US" sz="2000" b="1" dirty="0" smtClean="0">
              <a:latin typeface="+mn-lt"/>
            </a:endParaRPr>
          </a:p>
          <a:p>
            <a:pPr lvl="1"/>
            <a:r>
              <a:rPr lang="hu-HU" sz="2000" dirty="0" smtClean="0">
                <a:solidFill>
                  <a:schemeClr val="bg1"/>
                </a:solidFill>
                <a:latin typeface="+mn-lt"/>
              </a:rPr>
              <a:t>27</a:t>
            </a:r>
            <a:r>
              <a:rPr lang="en-US" sz="2000" dirty="0" smtClean="0">
                <a:latin typeface="+mn-lt"/>
              </a:rPr>
              <a:t> February 2019</a:t>
            </a:r>
          </a:p>
          <a:p>
            <a:pPr lvl="1"/>
            <a:endParaRPr lang="en-US" sz="2000" b="1" dirty="0">
              <a:solidFill>
                <a:schemeClr val="bg1"/>
              </a:solidFill>
            </a:endParaRPr>
          </a:p>
        </p:txBody>
      </p:sp>
      <p:pic>
        <p:nvPicPr>
          <p:cNvPr id="4" name="Picture 14" descr="C:\Documents and Settings\krisztina.wrana\Local Settings\Temporary Internet Files\Content.Word\Meme_logo.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23634" y="6465346"/>
            <a:ext cx="2837778" cy="41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4354064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319"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 name="Rectangle 3" hidden="1"/>
          <p:cNvSpPr/>
          <p:nvPr>
            <p:custDataLst>
              <p:tags r:id="rId3"/>
            </p:custDataLst>
          </p:nvPr>
        </p:nvSpPr>
        <p:spPr>
          <a:xfrm>
            <a:off x="0" y="0"/>
            <a:ext cx="158750" cy="158750"/>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lstStyle/>
          <a:p>
            <a:pPr algn="ctr">
              <a:lnSpc>
                <a:spcPct val="85000"/>
              </a:lnSpc>
              <a:spcBef>
                <a:spcPct val="0"/>
              </a:spcBef>
              <a:spcAft>
                <a:spcPct val="0"/>
              </a:spcAft>
            </a:pPr>
            <a:endParaRPr lang="en-US" sz="2800" b="1" dirty="0">
              <a:solidFill>
                <a:schemeClr val="tx1"/>
              </a:solidFill>
              <a:latin typeface="Arial" panose="020B0604020202020204" pitchFamily="34" charset="0"/>
              <a:ea typeface="+mj-ea"/>
              <a:cs typeface="Arial" panose="020B0604020202020204" pitchFamily="34" charset="0"/>
              <a:sym typeface="Arial" panose="020B0604020202020204" pitchFamily="34" charset="0"/>
            </a:endParaRPr>
          </a:p>
        </p:txBody>
      </p:sp>
      <p:graphicFrame>
        <p:nvGraphicFramePr>
          <p:cNvPr id="5" name="Chart 4"/>
          <p:cNvGraphicFramePr/>
          <p:nvPr>
            <p:extLst>
              <p:ext uri="{D42A27DB-BD31-4B8C-83A1-F6EECF244321}">
                <p14:modId xmlns:p14="http://schemas.microsoft.com/office/powerpoint/2010/main" val="1139835401"/>
              </p:ext>
            </p:extLst>
          </p:nvPr>
        </p:nvGraphicFramePr>
        <p:xfrm>
          <a:off x="941697" y="1322578"/>
          <a:ext cx="8948604" cy="5338093"/>
        </p:xfrm>
        <a:graphic>
          <a:graphicData uri="http://schemas.openxmlformats.org/drawingml/2006/chart">
            <c:chart xmlns:c="http://schemas.openxmlformats.org/drawingml/2006/chart" xmlns:r="http://schemas.openxmlformats.org/officeDocument/2006/relationships" r:id="rId7"/>
          </a:graphicData>
        </a:graphic>
      </p:graphicFrame>
      <p:sp>
        <p:nvSpPr>
          <p:cNvPr id="2" name="Title 1"/>
          <p:cNvSpPr>
            <a:spLocks noGrp="1"/>
          </p:cNvSpPr>
          <p:nvPr>
            <p:ph type="title"/>
          </p:nvPr>
        </p:nvSpPr>
        <p:spPr/>
        <p:txBody>
          <a:bodyPr/>
          <a:lstStyle/>
          <a:p>
            <a:r>
              <a:rPr lang="en-US" sz="2800" dirty="0" smtClean="0">
                <a:latin typeface="Arial" panose="020B0604020202020204" pitchFamily="34" charset="0"/>
              </a:rPr>
              <a:t>Distribution of the television </a:t>
            </a:r>
            <a:r>
              <a:rPr lang="en-US" sz="2800" dirty="0" err="1" smtClean="0">
                <a:latin typeface="Arial" panose="020B0604020202020204" pitchFamily="34" charset="0"/>
              </a:rPr>
              <a:t>adcake</a:t>
            </a:r>
            <a:r>
              <a:rPr lang="en-US" sz="2800" dirty="0" smtClean="0">
                <a:latin typeface="Arial" panose="020B0604020202020204" pitchFamily="34" charset="0"/>
              </a:rPr>
              <a:t> 2018 </a:t>
            </a:r>
            <a:br>
              <a:rPr lang="en-US" sz="2800" dirty="0" smtClean="0">
                <a:latin typeface="Arial" panose="020B0604020202020204" pitchFamily="34" charset="0"/>
              </a:rPr>
            </a:br>
            <a:r>
              <a:rPr lang="en-US" sz="2800" dirty="0" smtClean="0">
                <a:latin typeface="Arial" panose="020B0604020202020204" pitchFamily="34" charset="0"/>
              </a:rPr>
              <a:t>(in million HUF and percentage)</a:t>
            </a:r>
            <a:endParaRPr lang="en-US" sz="2800" dirty="0">
              <a:solidFill>
                <a:srgbClr val="2C973E"/>
              </a:solidFill>
              <a:latin typeface="Arial" panose="020B0604020202020204" pitchFamily="34" charset="0"/>
            </a:endParaRPr>
          </a:p>
        </p:txBody>
      </p:sp>
      <p:sp>
        <p:nvSpPr>
          <p:cNvPr id="6" name="Footer Placeholder 3"/>
          <p:cNvSpPr>
            <a:spLocks noGrp="1"/>
          </p:cNvSpPr>
          <p:nvPr>
            <p:ph type="ftr" sz="quarter" idx="11"/>
          </p:nvPr>
        </p:nvSpPr>
        <p:spPr>
          <a:xfrm>
            <a:off x="3028339" y="7107754"/>
            <a:ext cx="4018129" cy="223113"/>
          </a:xfrm>
        </p:spPr>
        <p:txBody>
          <a:bodyPr/>
          <a:lstStyle/>
          <a:p>
            <a:r>
              <a:rPr lang="en-US" dirty="0" smtClean="0"/>
              <a:t>TELEVISION ADVERTISEMENT CAKE 2018</a:t>
            </a:r>
            <a:endParaRPr lang="en-US" dirty="0"/>
          </a:p>
        </p:txBody>
      </p:sp>
    </p:spTree>
    <p:extLst>
      <p:ext uri="{BB962C8B-B14F-4D97-AF65-F5344CB8AC3E}">
        <p14:creationId xmlns:p14="http://schemas.microsoft.com/office/powerpoint/2010/main" val="1907833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364052183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439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sz="2400" dirty="0">
                <a:latin typeface="Arial" panose="020B0604020202020204" pitchFamily="34" charset="0"/>
              </a:rPr>
              <a:t>The development of advertising revenue from public and non-public spending</a:t>
            </a:r>
            <a:endParaRPr lang="en-GB" sz="2400" dirty="0">
              <a:latin typeface="Arial" panose="020B0604020202020204" pitchFamily="34" charset="0"/>
            </a:endParaRPr>
          </a:p>
        </p:txBody>
      </p:sp>
      <p:graphicFrame>
        <p:nvGraphicFramePr>
          <p:cNvPr id="6" name="Content Placeholder 3"/>
          <p:cNvGraphicFramePr>
            <a:graphicFrameLocks/>
          </p:cNvGraphicFramePr>
          <p:nvPr>
            <p:extLst>
              <p:ext uri="{D42A27DB-BD31-4B8C-83A1-F6EECF244321}">
                <p14:modId xmlns:p14="http://schemas.microsoft.com/office/powerpoint/2010/main" val="230322945"/>
              </p:ext>
            </p:extLst>
          </p:nvPr>
        </p:nvGraphicFramePr>
        <p:xfrm>
          <a:off x="879813" y="1320041"/>
          <a:ext cx="8941600" cy="5448894"/>
        </p:xfrm>
        <a:graphic>
          <a:graphicData uri="http://schemas.openxmlformats.org/drawingml/2006/chart">
            <c:chart xmlns:c="http://schemas.openxmlformats.org/drawingml/2006/chart" xmlns:r="http://schemas.openxmlformats.org/officeDocument/2006/relationships" r:id="rId6"/>
          </a:graphicData>
        </a:graphic>
      </p:graphicFrame>
      <p:sp>
        <p:nvSpPr>
          <p:cNvPr id="8" name="Footer Placeholder 3"/>
          <p:cNvSpPr>
            <a:spLocks noGrp="1"/>
          </p:cNvSpPr>
          <p:nvPr>
            <p:ph type="ftr" sz="quarter" idx="11"/>
          </p:nvPr>
        </p:nvSpPr>
        <p:spPr>
          <a:xfrm>
            <a:off x="3028339" y="7107754"/>
            <a:ext cx="4018129" cy="223113"/>
          </a:xfrm>
        </p:spPr>
        <p:txBody>
          <a:bodyPr/>
          <a:lstStyle/>
          <a:p>
            <a:r>
              <a:rPr lang="hu-HU" dirty="0"/>
              <a:t>TELEVISION ADVERTISEMENT CAKE 2018</a:t>
            </a:r>
          </a:p>
        </p:txBody>
      </p:sp>
    </p:spTree>
    <p:extLst>
      <p:ext uri="{BB962C8B-B14F-4D97-AF65-F5344CB8AC3E}">
        <p14:creationId xmlns:p14="http://schemas.microsoft.com/office/powerpoint/2010/main" val="3523846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104159391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374"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4" name="Rectangle 3" hidden="1"/>
          <p:cNvSpPr/>
          <p:nvPr>
            <p:custDataLst>
              <p:tags r:id="rId3"/>
            </p:custDataLst>
          </p:nvPr>
        </p:nvSpPr>
        <p:spPr>
          <a:xfrm>
            <a:off x="0" y="0"/>
            <a:ext cx="158750" cy="158750"/>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t" anchorCtr="0">
            <a:noAutofit/>
          </a:bodyPr>
          <a:lstStyle/>
          <a:p>
            <a:pPr algn="ctr">
              <a:lnSpc>
                <a:spcPct val="85000"/>
              </a:lnSpc>
              <a:spcBef>
                <a:spcPct val="0"/>
              </a:spcBef>
              <a:spcAft>
                <a:spcPct val="0"/>
              </a:spcAft>
            </a:pPr>
            <a:endParaRPr lang="en-US" sz="2400" b="1" dirty="0">
              <a:solidFill>
                <a:schemeClr val="tx1"/>
              </a:solidFill>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sz="2400" dirty="0" smtClean="0">
                <a:solidFill>
                  <a:schemeClr val="bg1"/>
                </a:solidFill>
                <a:latin typeface="+mj-lt"/>
              </a:rPr>
              <a:t>The share of advertising revenue from public sector decreased by 1% across the entire television </a:t>
            </a:r>
            <a:r>
              <a:rPr lang="en-US" sz="2400" dirty="0" err="1" smtClean="0">
                <a:solidFill>
                  <a:schemeClr val="bg1"/>
                </a:solidFill>
                <a:latin typeface="+mj-lt"/>
              </a:rPr>
              <a:t>adcake</a:t>
            </a:r>
            <a:r>
              <a:rPr lang="en-US" sz="2400" dirty="0" smtClean="0">
                <a:solidFill>
                  <a:schemeClr val="bg1"/>
                </a:solidFill>
                <a:latin typeface="+mj-lt"/>
              </a:rPr>
              <a:t> in 2018</a:t>
            </a:r>
            <a:endParaRPr lang="en-US" sz="2400" dirty="0">
              <a:solidFill>
                <a:schemeClr val="bg1"/>
              </a:solidFill>
              <a:latin typeface="+mj-lt"/>
            </a:endParaRPr>
          </a:p>
        </p:txBody>
      </p:sp>
      <p:graphicFrame>
        <p:nvGraphicFramePr>
          <p:cNvPr id="6" name="Content Placeholder 3"/>
          <p:cNvGraphicFramePr>
            <a:graphicFrameLocks/>
          </p:cNvGraphicFramePr>
          <p:nvPr>
            <p:extLst>
              <p:ext uri="{D42A27DB-BD31-4B8C-83A1-F6EECF244321}">
                <p14:modId xmlns:p14="http://schemas.microsoft.com/office/powerpoint/2010/main" val="2830916888"/>
              </p:ext>
            </p:extLst>
          </p:nvPr>
        </p:nvGraphicFramePr>
        <p:xfrm>
          <a:off x="740676" y="1311191"/>
          <a:ext cx="9103968" cy="5481495"/>
        </p:xfrm>
        <a:graphic>
          <a:graphicData uri="http://schemas.openxmlformats.org/drawingml/2006/chart">
            <c:chart xmlns:c="http://schemas.openxmlformats.org/drawingml/2006/chart" xmlns:r="http://schemas.openxmlformats.org/officeDocument/2006/relationships" r:id="rId8"/>
          </a:graphicData>
        </a:graphic>
      </p:graphicFrame>
      <p:sp>
        <p:nvSpPr>
          <p:cNvPr id="8" name="Footer Placeholder 3"/>
          <p:cNvSpPr>
            <a:spLocks noGrp="1"/>
          </p:cNvSpPr>
          <p:nvPr>
            <p:ph type="ftr" sz="quarter" idx="11"/>
          </p:nvPr>
        </p:nvSpPr>
        <p:spPr>
          <a:xfrm>
            <a:off x="3028339" y="7107754"/>
            <a:ext cx="4018129" cy="223113"/>
          </a:xfrm>
        </p:spPr>
        <p:txBody>
          <a:bodyPr/>
          <a:lstStyle/>
          <a:p>
            <a:r>
              <a:rPr lang="en-US" dirty="0" smtClean="0"/>
              <a:t>TELEVISION ADVERTISEMENT CAKE 2018</a:t>
            </a:r>
            <a:endParaRPr lang="en-US" dirty="0"/>
          </a:p>
        </p:txBody>
      </p:sp>
    </p:spTree>
    <p:extLst>
      <p:ext uri="{BB962C8B-B14F-4D97-AF65-F5344CB8AC3E}">
        <p14:creationId xmlns:p14="http://schemas.microsoft.com/office/powerpoint/2010/main" val="372377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272778843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5417"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Content Placeholder 2"/>
          <p:cNvSpPr>
            <a:spLocks noGrp="1"/>
          </p:cNvSpPr>
          <p:nvPr>
            <p:ph idx="1"/>
          </p:nvPr>
        </p:nvSpPr>
        <p:spPr>
          <a:xfrm>
            <a:off x="534908" y="1181329"/>
            <a:ext cx="9628347" cy="5673104"/>
          </a:xfrm>
        </p:spPr>
        <p:txBody>
          <a:bodyPr/>
          <a:lstStyle/>
          <a:p>
            <a:pPr marL="355600" indent="-355600" algn="just">
              <a:lnSpc>
                <a:spcPct val="150000"/>
              </a:lnSpc>
            </a:pPr>
            <a:r>
              <a:rPr lang="en-US" sz="2000" dirty="0" smtClean="0">
                <a:latin typeface="Arial" panose="020B0604020202020204" pitchFamily="34" charset="0"/>
                <a:cs typeface="Arial" panose="020B0604020202020204" pitchFamily="34" charset="0"/>
              </a:rPr>
              <a:t>In 2018 the television advertising revenue exceeded 60 billion HUF, of which 6.9 billion HUF was public sector advertising revenue.</a:t>
            </a:r>
          </a:p>
          <a:p>
            <a:pPr marL="0" indent="0" algn="just">
              <a:lnSpc>
                <a:spcPct val="150000"/>
              </a:lnSpc>
              <a:buNone/>
            </a:pPr>
            <a:endParaRPr lang="en-US" sz="2000" dirty="0" smtClean="0">
              <a:latin typeface="Arial" panose="020B0604020202020204" pitchFamily="34" charset="0"/>
              <a:cs typeface="Arial" panose="020B0604020202020204" pitchFamily="34" charset="0"/>
            </a:endParaRPr>
          </a:p>
          <a:p>
            <a:pPr marL="355600" indent="-355600" algn="just">
              <a:lnSpc>
                <a:spcPct val="150000"/>
              </a:lnSpc>
            </a:pPr>
            <a:r>
              <a:rPr lang="en-US" sz="2000" dirty="0" smtClean="0">
                <a:latin typeface="Arial" panose="020B0604020202020204" pitchFamily="34" charset="0"/>
                <a:cs typeface="Arial" panose="020B0604020202020204" pitchFamily="34" charset="0"/>
              </a:rPr>
              <a:t>On the whole, the advertising revenues have increased compared to last year. The growth was 510 million HUF in 2018, which is equivalent to a 1 percent growth rate. The private sector revenues have increased by 2 percent, while the public sector revenues fell by 7 percent.</a:t>
            </a:r>
          </a:p>
          <a:p>
            <a:pPr marL="0" indent="0" algn="just">
              <a:lnSpc>
                <a:spcPct val="150000"/>
              </a:lnSpc>
              <a:buNone/>
            </a:pPr>
            <a:endParaRPr lang="en-US" sz="2000" dirty="0" smtClean="0">
              <a:latin typeface="Arial" panose="020B0604020202020204" pitchFamily="34" charset="0"/>
              <a:cs typeface="Arial" panose="020B0604020202020204" pitchFamily="34" charset="0"/>
            </a:endParaRPr>
          </a:p>
          <a:p>
            <a:pPr marL="355600" indent="-355600" algn="just">
              <a:lnSpc>
                <a:spcPct val="150000"/>
              </a:lnSpc>
            </a:pPr>
            <a:r>
              <a:rPr lang="en-US" sz="2000" dirty="0" smtClean="0">
                <a:latin typeface="Arial" panose="020B0604020202020204" pitchFamily="34" charset="0"/>
                <a:cs typeface="Arial" panose="020B0604020202020204" pitchFamily="34" charset="0"/>
              </a:rPr>
              <a:t>Last year’s 40 percent increase of the non-spot advertising revenue further increased by 9 percent in 2018. The amount of spot advertising revenues grew by less than 1 percent this year after a 6 percent increase last year.</a:t>
            </a:r>
            <a:endParaRPr lang="en-US" sz="20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lstStyle/>
          <a:p>
            <a:r>
              <a:rPr lang="en-US" dirty="0" smtClean="0"/>
              <a:t>Summary</a:t>
            </a:r>
            <a:endParaRPr lang="en-US" dirty="0">
              <a:solidFill>
                <a:srgbClr val="2C973E"/>
              </a:solidFill>
            </a:endParaRPr>
          </a:p>
        </p:txBody>
      </p:sp>
      <p:sp>
        <p:nvSpPr>
          <p:cNvPr id="7" name="Footer Placeholder 3"/>
          <p:cNvSpPr>
            <a:spLocks noGrp="1"/>
          </p:cNvSpPr>
          <p:nvPr>
            <p:ph type="ftr" sz="quarter" idx="11"/>
          </p:nvPr>
        </p:nvSpPr>
        <p:spPr>
          <a:xfrm>
            <a:off x="3028339" y="7107754"/>
            <a:ext cx="4018129" cy="223113"/>
          </a:xfrm>
        </p:spPr>
        <p:txBody>
          <a:bodyPr/>
          <a:lstStyle/>
          <a:p>
            <a:r>
              <a:rPr lang="en-US" dirty="0" smtClean="0"/>
              <a:t>TELEVISION ADVERTISEMENT CAKE 2018</a:t>
            </a:r>
            <a:endParaRPr lang="en-US" dirty="0"/>
          </a:p>
        </p:txBody>
      </p:sp>
    </p:spTree>
    <p:extLst>
      <p:ext uri="{BB962C8B-B14F-4D97-AF65-F5344CB8AC3E}">
        <p14:creationId xmlns:p14="http://schemas.microsoft.com/office/powerpoint/2010/main" val="1004681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rot="19887377">
            <a:off x="800099" y="2634816"/>
            <a:ext cx="8791575" cy="184204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hu-HU" sz="13800" b="1" dirty="0">
                <a:solidFill>
                  <a:schemeClr val="bg1">
                    <a:lumMod val="20000"/>
                    <a:lumOff val="80000"/>
                  </a:schemeClr>
                </a:solidFill>
                <a:latin typeface="EYInterstate Light" panose="02000506000000020004" pitchFamily="2" charset="0"/>
              </a:rPr>
              <a:t>DRAFT</a:t>
            </a:r>
          </a:p>
        </p:txBody>
      </p:sp>
      <p:sp>
        <p:nvSpPr>
          <p:cNvPr id="3645442" name="Rectangle 2"/>
          <p:cNvSpPr>
            <a:spLocks noGrp="1" noChangeArrowheads="1"/>
          </p:cNvSpPr>
          <p:nvPr>
            <p:ph type="title"/>
          </p:nvPr>
        </p:nvSpPr>
        <p:spPr/>
        <p:txBody>
          <a:bodyPr/>
          <a:lstStyle/>
          <a:p>
            <a:r>
              <a:rPr lang="en-US" dirty="0"/>
              <a:t>Slide title here</a:t>
            </a:r>
            <a:endParaRPr lang="en-US" sz="9600" dirty="0"/>
          </a:p>
        </p:txBody>
      </p:sp>
      <p:sp>
        <p:nvSpPr>
          <p:cNvPr id="5" name="Rectangle 4"/>
          <p:cNvSpPr/>
          <p:nvPr/>
        </p:nvSpPr>
        <p:spPr>
          <a:xfrm>
            <a:off x="542259" y="489098"/>
            <a:ext cx="9622464" cy="6332349"/>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6" name="TextBox 5"/>
          <p:cNvSpPr txBox="1"/>
          <p:nvPr/>
        </p:nvSpPr>
        <p:spPr>
          <a:xfrm>
            <a:off x="1397213" y="1601341"/>
            <a:ext cx="9601206" cy="2252924"/>
          </a:xfrm>
          <a:prstGeom prst="rect">
            <a:avLst/>
          </a:prstGeom>
          <a:noFill/>
        </p:spPr>
        <p:txBody>
          <a:bodyPr wrap="square" lIns="0" tIns="36576" rIns="0" bIns="0" rtlCol="0">
            <a:spAutoFit/>
          </a:bodyPr>
          <a:lstStyle/>
          <a:p>
            <a:r>
              <a:rPr lang="en-US" sz="7200" b="1" dirty="0">
                <a:solidFill>
                  <a:srgbClr val="FFFFFF"/>
                </a:solidFill>
                <a:latin typeface="Arial" panose="020B0604020202020204" pitchFamily="34" charset="0"/>
                <a:cs typeface="Arial" panose="020B0604020202020204" pitchFamily="34" charset="0"/>
              </a:rPr>
              <a:t>Thank you for your attention!</a:t>
            </a:r>
          </a:p>
        </p:txBody>
      </p:sp>
      <p:pic>
        <p:nvPicPr>
          <p:cNvPr id="7" name="Picture 14" descr="C:\Documents and Settings\krisztina.wrana\Local Settings\Temporary Internet Files\Content.Word\Meme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1083" y="7145832"/>
            <a:ext cx="1267162" cy="185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3">
            <a:extLst>
              <a:ext uri="{FF2B5EF4-FFF2-40B4-BE49-F238E27FC236}">
                <a16:creationId xmlns:a16="http://schemas.microsoft.com/office/drawing/2014/main" xmlns="" id="{BCD6A444-2894-4419-88F6-9C13F3DEECC5}"/>
              </a:ext>
            </a:extLst>
          </p:cNvPr>
          <p:cNvSpPr txBox="1">
            <a:spLocks/>
          </p:cNvSpPr>
          <p:nvPr/>
        </p:nvSpPr>
        <p:spPr>
          <a:xfrm>
            <a:off x="3028339" y="7107754"/>
            <a:ext cx="4018129" cy="223113"/>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hu-HU" sz="1100" dirty="0">
                <a:solidFill>
                  <a:schemeClr val="bg1"/>
                </a:solidFill>
                <a:latin typeface="EYInterstate Light" pitchFamily="2" charset="0"/>
              </a:rPr>
              <a:t>TELEVISION ADVERTISEMENT CAKE 2018</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534909" y="457200"/>
            <a:ext cx="5030319" cy="6319868"/>
          </a:xfrm>
          <a:prstGeom prst="rect">
            <a:avLst/>
          </a:prstGeom>
        </p:spPr>
        <p:txBody>
          <a:bodyPr/>
          <a:lstStyle>
            <a:lvl1pPr marL="171450" indent="-171450"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pitchFamily="2" charset="0"/>
                <a:ea typeface="+mn-ea"/>
                <a:cs typeface="+mn-cs"/>
              </a:defRPr>
            </a:lvl1pPr>
            <a:lvl2pPr marL="342900" indent="-16827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2pPr>
            <a:lvl3pPr marL="517525" indent="-184150"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3pPr>
            <a:lvl4pPr marL="685800" indent="-16827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4pPr>
            <a:lvl5pPr marL="860425" indent="-17462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hu-HU" dirty="0"/>
              <a:t>EY | Assurance | Tax | Transactions | Advisory</a:t>
            </a:r>
          </a:p>
          <a:p>
            <a:pPr marL="0" indent="0" algn="just">
              <a:buFont typeface="Arial" pitchFamily="34" charset="0"/>
              <a:buNone/>
            </a:pPr>
            <a:endParaRPr lang="hu-HU" dirty="0"/>
          </a:p>
          <a:p>
            <a:pPr marL="0" indent="0" algn="just">
              <a:buNone/>
            </a:pPr>
            <a:r>
              <a:rPr lang="en-US" dirty="0"/>
              <a:t>About EY</a:t>
            </a:r>
          </a:p>
          <a:p>
            <a:pPr marL="0" indent="0" algn="just">
              <a:buNone/>
            </a:pPr>
            <a:r>
              <a:rPr lang="en-US" dirty="0"/>
              <a:t>EY is a global leader in assurance, tax, transaction and advisory services. The insights and quality services we deliver help build trust and confidence in the capital markets and in economies the world over. We develop outstanding leaders who team to deliver on our promises to all of our stakeholders. In so doing, we play a critical role in building a better working world for our people, for our clients and for our communities.</a:t>
            </a:r>
          </a:p>
          <a:p>
            <a:pPr marL="0" indent="0" algn="just">
              <a:buNone/>
            </a:pPr>
            <a:r>
              <a:rPr lang="en-US" dirty="0"/>
              <a:t> </a:t>
            </a:r>
          </a:p>
          <a:p>
            <a:pPr marL="0" indent="0" algn="just">
              <a:buNone/>
            </a:pPr>
            <a:r>
              <a:rPr lang="en-US" dirty="0"/>
              <a:t>EY refers to the global organization, and may refer to one or more, of the member firms of </a:t>
            </a:r>
            <a:br>
              <a:rPr lang="en-US" dirty="0"/>
            </a:br>
            <a:r>
              <a:rPr lang="en-US" dirty="0"/>
              <a:t>Ernst &amp; Young Global Limited, each of which is a separate legal entity. Ernst &amp; Young Global Limited, a UK company limited by guarantee, does not provide services to clients. For more information about our organization, please visit ey.com.</a:t>
            </a:r>
            <a:br>
              <a:rPr lang="en-US" dirty="0"/>
            </a:br>
            <a:endParaRPr lang="en-US" dirty="0"/>
          </a:p>
          <a:p>
            <a:pPr marL="0" indent="0" algn="just">
              <a:buNone/>
            </a:pPr>
            <a:endParaRPr lang="en-US" dirty="0"/>
          </a:p>
          <a:p>
            <a:pPr marL="0" indent="0" algn="just">
              <a:buNone/>
            </a:pPr>
            <a:r>
              <a:rPr lang="en-US" dirty="0"/>
              <a:t>© 201</a:t>
            </a:r>
            <a:r>
              <a:rPr lang="hu-HU" dirty="0"/>
              <a:t>9</a:t>
            </a:r>
            <a:r>
              <a:rPr lang="en-US" dirty="0"/>
              <a:t> Ernst &amp; Young Advisory Ltd.</a:t>
            </a:r>
          </a:p>
          <a:p>
            <a:pPr marL="0" indent="0" algn="just">
              <a:buNone/>
            </a:pPr>
            <a:r>
              <a:rPr lang="en-US" dirty="0"/>
              <a:t>All Rights Reserved.</a:t>
            </a:r>
          </a:p>
          <a:p>
            <a:pPr marL="0" indent="0" algn="just">
              <a:buNone/>
            </a:pPr>
            <a:r>
              <a:rPr lang="en-US" dirty="0"/>
              <a:t> </a:t>
            </a:r>
          </a:p>
          <a:p>
            <a:pPr marL="0" indent="0" algn="just">
              <a:buNone/>
            </a:pPr>
            <a:r>
              <a:rPr lang="en-US" dirty="0"/>
              <a:t>This material has been prepared for general informational purposes only and is not intended to</a:t>
            </a:r>
          </a:p>
          <a:p>
            <a:pPr marL="0" indent="0" algn="just">
              <a:buNone/>
            </a:pPr>
            <a:r>
              <a:rPr lang="en-US" dirty="0"/>
              <a:t>be relied upon as accounting, tax, or other professional advice. Please refer to your advisors for</a:t>
            </a:r>
          </a:p>
          <a:p>
            <a:pPr marL="0" indent="0" algn="just">
              <a:buNone/>
            </a:pPr>
            <a:r>
              <a:rPr lang="en-US" dirty="0"/>
              <a:t>specific advice.</a:t>
            </a:r>
          </a:p>
          <a:p>
            <a:pPr marL="0" indent="0" algn="just">
              <a:buNone/>
            </a:pPr>
            <a:endParaRPr lang="en-US" dirty="0"/>
          </a:p>
          <a:p>
            <a:pPr marL="0" indent="0" algn="just">
              <a:buNone/>
            </a:pPr>
            <a:r>
              <a:rPr lang="en-US" dirty="0"/>
              <a:t>ey.com/hu</a:t>
            </a:r>
          </a:p>
        </p:txBody>
      </p:sp>
      <p:sp>
        <p:nvSpPr>
          <p:cNvPr id="4" name="Footer Placeholder 3">
            <a:extLst>
              <a:ext uri="{FF2B5EF4-FFF2-40B4-BE49-F238E27FC236}">
                <a16:creationId xmlns:a16="http://schemas.microsoft.com/office/drawing/2014/main" xmlns="" id="{726A53CF-409B-4463-BC70-4733794E2180}"/>
              </a:ext>
            </a:extLst>
          </p:cNvPr>
          <p:cNvSpPr txBox="1">
            <a:spLocks/>
          </p:cNvSpPr>
          <p:nvPr/>
        </p:nvSpPr>
        <p:spPr>
          <a:xfrm>
            <a:off x="3028339" y="7107754"/>
            <a:ext cx="4018129" cy="223113"/>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hu-HU" sz="1100" dirty="0">
                <a:solidFill>
                  <a:schemeClr val="bg1"/>
                </a:solidFill>
                <a:latin typeface="EYInterstate Light" pitchFamily="2" charset="0"/>
              </a:rPr>
              <a:t>TELEVISION ADVERTISEMENT CAKE 2018</a:t>
            </a:r>
          </a:p>
        </p:txBody>
      </p:sp>
    </p:spTree>
    <p:extLst>
      <p:ext uri="{BB962C8B-B14F-4D97-AF65-F5344CB8AC3E}">
        <p14:creationId xmlns:p14="http://schemas.microsoft.com/office/powerpoint/2010/main" val="2284880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69321929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26"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t" anchorCtr="0">
            <a:noAutofit/>
          </a:bodyPr>
          <a:lstStyle/>
          <a:p>
            <a:pPr algn="ctr">
              <a:lnSpc>
                <a:spcPct val="85000"/>
              </a:lnSpc>
              <a:spcBef>
                <a:spcPct val="0"/>
              </a:spcBef>
              <a:spcAft>
                <a:spcPct val="0"/>
              </a:spcAft>
            </a:pPr>
            <a:endParaRPr lang="en-US" sz="2800" b="1" dirty="0">
              <a:solidFill>
                <a:schemeClr val="tx1"/>
              </a:solidFill>
              <a:latin typeface="EYInterstate Regular" panose="02000503020000020004" pitchFamily="2" charset="0"/>
              <a:ea typeface="+mj-ea"/>
              <a:cs typeface="Arial" panose="020B0604020202020204" pitchFamily="34" charset="0"/>
              <a:sym typeface="EYInterstate Regular" panose="02000503020000020004" pitchFamily="2" charset="0"/>
            </a:endParaRPr>
          </a:p>
        </p:txBody>
      </p:sp>
      <p:sp>
        <p:nvSpPr>
          <p:cNvPr id="3" name="Content Placeholder 2"/>
          <p:cNvSpPr>
            <a:spLocks noGrp="1"/>
          </p:cNvSpPr>
          <p:nvPr>
            <p:ph idx="1"/>
          </p:nvPr>
        </p:nvSpPr>
        <p:spPr>
          <a:xfrm>
            <a:off x="546916" y="822202"/>
            <a:ext cx="9628347" cy="6143374"/>
          </a:xfrm>
        </p:spPr>
        <p:txBody>
          <a:bodyPr/>
          <a:lstStyle/>
          <a:p>
            <a:pPr marL="0" indent="0">
              <a:spcBef>
                <a:spcPct val="70000"/>
              </a:spcBef>
              <a:buNone/>
            </a:pPr>
            <a:endParaRPr lang="en-US" sz="2200" dirty="0" smtClean="0"/>
          </a:p>
          <a:p>
            <a:pPr marL="355600" indent="-355600">
              <a:spcBef>
                <a:spcPct val="70000"/>
              </a:spcBef>
            </a:pPr>
            <a:r>
              <a:rPr lang="en-US" sz="2400" dirty="0" smtClean="0">
                <a:latin typeface="Arial" panose="020B0604020202020204" pitchFamily="34" charset="0"/>
                <a:cs typeface="Arial" panose="020B0604020202020204" pitchFamily="34" charset="0"/>
              </a:rPr>
              <a:t>Methodology follows the practice of recent years. As in the previous year, EY examined the value of the public sector spending,* as well.</a:t>
            </a:r>
          </a:p>
          <a:p>
            <a:pPr marL="355600" indent="-355600">
              <a:spcBef>
                <a:spcPct val="70000"/>
              </a:spcBef>
            </a:pPr>
            <a:r>
              <a:rPr lang="en-US" sz="2400" dirty="0" smtClean="0">
                <a:latin typeface="Arial" panose="020B0604020202020204" pitchFamily="34" charset="0"/>
                <a:cs typeface="Arial" panose="020B0604020202020204" pitchFamily="34" charset="0"/>
              </a:rPr>
              <a:t>The actual data used to determine the size of the television advertising market was provided directly by television companies, members of the Association of the Hungarian Electronic Broadcasters (hereinafter referred to as MEME) and the relevant sales houses. (The aggregated data does not contain an estimate)</a:t>
            </a:r>
          </a:p>
          <a:p>
            <a:pPr marL="355600" indent="-355600">
              <a:spcBef>
                <a:spcPct val="70000"/>
              </a:spcBef>
            </a:pPr>
            <a:r>
              <a:rPr lang="en-US" sz="2400" dirty="0" smtClean="0">
                <a:latin typeface="Arial" panose="020B0604020202020204" pitchFamily="34" charset="0"/>
                <a:cs typeface="Arial" panose="020B0604020202020204" pitchFamily="34" charset="0"/>
              </a:rPr>
              <a:t>We were provided with data for 69 television channels altogether.</a:t>
            </a:r>
          </a:p>
          <a:p>
            <a:pPr marL="355600" indent="-355600">
              <a:spcBef>
                <a:spcPct val="70000"/>
              </a:spcBef>
            </a:pPr>
            <a:r>
              <a:rPr lang="en-US" sz="2400" dirty="0" smtClean="0">
                <a:latin typeface="Arial" panose="020B0604020202020204" pitchFamily="34" charset="0"/>
                <a:cs typeface="Arial" panose="020B0604020202020204" pitchFamily="34" charset="0"/>
              </a:rPr>
              <a:t>Data collection and analysis was performed by EY.</a:t>
            </a:r>
          </a:p>
          <a:p>
            <a:pPr marL="355600" indent="-355600">
              <a:spcBef>
                <a:spcPct val="70000"/>
              </a:spcBef>
            </a:pPr>
            <a:r>
              <a:rPr lang="en-US" sz="2400" dirty="0" smtClean="0">
                <a:latin typeface="Arial" panose="020B0604020202020204" pitchFamily="34" charset="0"/>
                <a:cs typeface="Arial" panose="020B0604020202020204" pitchFamily="34" charset="0"/>
              </a:rPr>
              <a:t>All collected data have been destroyed after the analysis.</a:t>
            </a:r>
          </a:p>
          <a:p>
            <a:pPr marL="0" indent="0">
              <a:buNone/>
            </a:pPr>
            <a:endParaRPr lang="en-US" sz="2200" dirty="0" smtClean="0"/>
          </a:p>
          <a:p>
            <a:pPr marL="0" indent="0" algn="just">
              <a:buNone/>
            </a:pPr>
            <a:endParaRPr lang="en-US" sz="1200" dirty="0" smtClean="0">
              <a:latin typeface="+mn-lt"/>
            </a:endParaRPr>
          </a:p>
          <a:p>
            <a:pPr marL="0" indent="0" algn="just">
              <a:buNone/>
            </a:pPr>
            <a:r>
              <a:rPr lang="en-US" sz="1050" dirty="0" smtClean="0">
                <a:latin typeface="EYInterstate Light" panose="02000506000000020004" pitchFamily="2" charset="0"/>
              </a:rPr>
              <a:t>* Based on the 5/2017 decision (6 April) of the MEME general meeting: Public sector advertising revenue refers to all advertising revenue from the central budget and any advertising income derived from a business or market participant in which the state ownership - either directly or indirectly - holds at least 50% ownership or voting rights.</a:t>
            </a:r>
            <a:endParaRPr lang="en-US" dirty="0">
              <a:latin typeface="EYInterstate Light" panose="02000506000000020004" pitchFamily="2" charset="0"/>
            </a:endParaRPr>
          </a:p>
        </p:txBody>
      </p:sp>
      <p:sp>
        <p:nvSpPr>
          <p:cNvPr id="2" name="Title 1"/>
          <p:cNvSpPr>
            <a:spLocks noGrp="1"/>
          </p:cNvSpPr>
          <p:nvPr>
            <p:ph type="title"/>
          </p:nvPr>
        </p:nvSpPr>
        <p:spPr/>
        <p:txBody>
          <a:bodyPr/>
          <a:lstStyle/>
          <a:p>
            <a:r>
              <a:rPr lang="en-US" sz="2800" dirty="0" smtClean="0"/>
              <a:t>Television Advertisement Cake </a:t>
            </a:r>
            <a:r>
              <a:rPr lang="en-US" sz="2800" dirty="0" smtClean="0">
                <a:latin typeface="+mj-lt"/>
              </a:rPr>
              <a:t>2018</a:t>
            </a:r>
            <a:endParaRPr lang="en-US" sz="2800" dirty="0">
              <a:latin typeface="+mj-lt"/>
            </a:endParaRPr>
          </a:p>
        </p:txBody>
      </p:sp>
      <p:sp>
        <p:nvSpPr>
          <p:cNvPr id="4" name="Footer Placeholder 3"/>
          <p:cNvSpPr>
            <a:spLocks noGrp="1"/>
          </p:cNvSpPr>
          <p:nvPr>
            <p:ph type="ftr" sz="quarter" idx="11"/>
          </p:nvPr>
        </p:nvSpPr>
        <p:spPr/>
        <p:txBody>
          <a:bodyPr/>
          <a:lstStyle/>
          <a:p>
            <a:r>
              <a:rPr lang="en-US" dirty="0" smtClean="0"/>
              <a:t>TELEVISION ADVERTISEMENT CAKE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23826286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426"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 name="Rectangle 2" hidden="1"/>
          <p:cNvSpPr/>
          <p:nvPr>
            <p:custDataLst>
              <p:tags r:id="rId3"/>
            </p:custDataLst>
          </p:nvPr>
        </p:nvSpPr>
        <p:spPr>
          <a:xfrm>
            <a:off x="0" y="0"/>
            <a:ext cx="158750" cy="158750"/>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lstStyle/>
          <a:p>
            <a:pPr algn="ctr">
              <a:lnSpc>
                <a:spcPct val="85000"/>
              </a:lnSpc>
              <a:spcBef>
                <a:spcPct val="0"/>
              </a:spcBef>
              <a:spcAft>
                <a:spcPct val="0"/>
              </a:spcAft>
            </a:pPr>
            <a:endParaRPr lang="en-US" sz="2800" b="1" dirty="0">
              <a:solidFill>
                <a:schemeClr val="tx1"/>
              </a:solidFill>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sz="2800" dirty="0">
                <a:solidFill>
                  <a:schemeClr val="bg1"/>
                </a:solidFill>
                <a:latin typeface="+mj-lt"/>
              </a:rPr>
              <a:t>List of data providers: </a:t>
            </a:r>
            <a:r>
              <a:rPr lang="hu-HU" sz="2800" dirty="0">
                <a:solidFill>
                  <a:schemeClr val="bg1"/>
                </a:solidFill>
                <a:latin typeface="+mj-lt"/>
              </a:rPr>
              <a:t>69</a:t>
            </a:r>
            <a:r>
              <a:rPr lang="en-US" sz="2800" dirty="0">
                <a:solidFill>
                  <a:schemeClr val="bg1"/>
                </a:solidFill>
                <a:latin typeface="+mj-lt"/>
              </a:rPr>
              <a:t> channels</a:t>
            </a:r>
          </a:p>
        </p:txBody>
      </p:sp>
      <p:sp>
        <p:nvSpPr>
          <p:cNvPr id="9" name="Rectangle 3"/>
          <p:cNvSpPr>
            <a:spLocks noGrp="1" noChangeArrowheads="1"/>
          </p:cNvSpPr>
          <p:nvPr>
            <p:ph sz="half" idx="1"/>
          </p:nvPr>
        </p:nvSpPr>
        <p:spPr>
          <a:xfrm>
            <a:off x="686364" y="1360562"/>
            <a:ext cx="2386421" cy="5032893"/>
          </a:xfrm>
        </p:spPr>
        <p:txBody>
          <a:bodyPr>
            <a:noAutofit/>
          </a:bodyPr>
          <a:lstStyle/>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RTL Klub</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RTL II</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Cool</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Film+</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RTL Gold</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Muzsika</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Sorozat+</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RTL+</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Paramount Channel</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Comedy Central</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Comedy Central Family</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Nickelodeon</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Nick Jr.</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MTV</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RTL Spike</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AMC</a:t>
            </a:r>
          </a:p>
          <a:p>
            <a:pPr marL="360363" indent="-360363" eaLnBrk="0" hangingPunct="0">
              <a:buClr>
                <a:srgbClr val="FFD200"/>
              </a:buClr>
              <a:buSzPct val="75000"/>
              <a:buFont typeface="Arial" charset="0"/>
              <a:buChar char="►"/>
              <a:defRPr/>
            </a:pPr>
            <a:r>
              <a:rPr lang="en-US" sz="1500" kern="0" dirty="0">
                <a:latin typeface="Arial" panose="020B0604020202020204" pitchFamily="34" charset="0"/>
                <a:cs typeface="Arial" panose="020B0604020202020204" pitchFamily="34" charset="0"/>
              </a:rPr>
              <a:t>Film Café</a:t>
            </a:r>
          </a:p>
          <a:p>
            <a:pPr marL="360363" indent="-360363" eaLnBrk="0" hangingPunct="0">
              <a:buClr>
                <a:srgbClr val="FFD200"/>
              </a:buClr>
              <a:buSzPct val="75000"/>
              <a:buFont typeface="Arial" charset="0"/>
              <a:buChar char="►"/>
              <a:defRPr/>
            </a:pPr>
            <a:endParaRPr lang="en-US" sz="1500" kern="0" dirty="0">
              <a:latin typeface="Arial" panose="020B0604020202020204" pitchFamily="34" charset="0"/>
              <a:cs typeface="Arial" panose="020B0604020202020204" pitchFamily="34" charset="0"/>
            </a:endParaRPr>
          </a:p>
        </p:txBody>
      </p:sp>
      <p:sp>
        <p:nvSpPr>
          <p:cNvPr id="10" name="Rectangle 3"/>
          <p:cNvSpPr txBox="1">
            <a:spLocks noChangeArrowheads="1"/>
          </p:cNvSpPr>
          <p:nvPr/>
        </p:nvSpPr>
        <p:spPr>
          <a:xfrm>
            <a:off x="3095437" y="1358653"/>
            <a:ext cx="2386421" cy="5032893"/>
          </a:xfrm>
          <a:prstGeom prst="rect">
            <a:avLst/>
          </a:prstGeom>
        </p:spPr>
        <p:txBody>
          <a:bodyPr vert="horz" lIns="0" tIns="0" rIns="0" bIns="0" rtlCol="0" anchor="t" anchorCtr="0">
            <a:noAutofit/>
          </a:bodyPr>
          <a:lstStyle>
            <a:lvl1pPr marL="171450" indent="-171450"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EYInterstate" pitchFamily="2" charset="0"/>
                <a:ea typeface="+mn-ea"/>
                <a:cs typeface="+mn-cs"/>
              </a:defRPr>
            </a:lvl1pPr>
            <a:lvl2pPr marL="342900" indent="-16827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2pPr>
            <a:lvl3pPr marL="517525" indent="-184150"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3pPr>
            <a:lvl4pPr marL="685800" indent="-16827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4pPr>
            <a:lvl5pPr marL="860425" indent="-17462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Film Mania</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Minimax</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Spektrum</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Spektrum Home</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TV Paprika</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Sport1</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Sport2</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Sláger tv</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DOQ</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AXN</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Viasat3</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Viasat6</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Sony Max</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Sony Movie Channel</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Disney channel</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Music Channel</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Cartoon Network</a:t>
            </a:r>
          </a:p>
          <a:p>
            <a:pPr marL="360363" indent="-360363" eaLnBrk="0" hangingPunct="0">
              <a:buClr>
                <a:srgbClr val="FFD200"/>
              </a:buClr>
              <a:buSzPct val="75000"/>
              <a:buFont typeface="Arial" charset="0"/>
              <a:buChar char="►"/>
              <a:defRPr/>
            </a:pPr>
            <a:endParaRPr lang="en-US" sz="1500" kern="0" dirty="0">
              <a:latin typeface="Arial" panose="020B0604020202020204" pitchFamily="34" charset="0"/>
              <a:cs typeface="Arial" panose="020B0604020202020204" pitchFamily="34" charset="0"/>
            </a:endParaRPr>
          </a:p>
        </p:txBody>
      </p:sp>
      <p:sp>
        <p:nvSpPr>
          <p:cNvPr id="12" name="Rectangle 3"/>
          <p:cNvSpPr txBox="1">
            <a:spLocks noChangeArrowheads="1"/>
          </p:cNvSpPr>
          <p:nvPr/>
        </p:nvSpPr>
        <p:spPr>
          <a:xfrm>
            <a:off x="5500369" y="1358666"/>
            <a:ext cx="2386421" cy="5032893"/>
          </a:xfrm>
          <a:prstGeom prst="rect">
            <a:avLst/>
          </a:prstGeom>
        </p:spPr>
        <p:txBody>
          <a:bodyPr vert="horz" lIns="0" tIns="0" rIns="0" bIns="0" rtlCol="0" anchor="t" anchorCtr="0">
            <a:noAutofit/>
          </a:bodyPr>
          <a:lstStyle>
            <a:lvl1pPr marL="171450" indent="-171450"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EYInterstate" pitchFamily="2" charset="0"/>
                <a:ea typeface="+mn-ea"/>
                <a:cs typeface="+mn-cs"/>
              </a:defRPr>
            </a:lvl1pPr>
            <a:lvl2pPr marL="342900" indent="-16827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2pPr>
            <a:lvl3pPr marL="517525" indent="-184150"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3pPr>
            <a:lvl4pPr marL="685800" indent="-16827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4pPr>
            <a:lvl5pPr marL="860425" indent="-17462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Boomerang</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Nat Geo Wild</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National Geographic</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FOX</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Duna TV</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Duna World</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M1</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M2</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M3</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M4 Sport</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M5</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TV2</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Spíler1</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Spíler2</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Super TV2</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Prime</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Mozi+</a:t>
            </a:r>
          </a:p>
          <a:p>
            <a:pPr marL="360363" indent="-360363" eaLnBrk="0" hangingPunct="0">
              <a:buClr>
                <a:srgbClr val="FFD200"/>
              </a:buClr>
              <a:buSzPct val="75000"/>
              <a:buFont typeface="Arial" charset="0"/>
              <a:buChar char="►"/>
              <a:defRPr/>
            </a:pPr>
            <a:endParaRPr lang="hu-HU" sz="1500" kern="0" dirty="0">
              <a:latin typeface="Arial" panose="020B0604020202020204" pitchFamily="34" charset="0"/>
              <a:cs typeface="Arial" panose="020B0604020202020204" pitchFamily="34" charset="0"/>
            </a:endParaRPr>
          </a:p>
        </p:txBody>
      </p:sp>
      <p:sp>
        <p:nvSpPr>
          <p:cNvPr id="16" name="Rectangle 3"/>
          <p:cNvSpPr txBox="1">
            <a:spLocks noChangeArrowheads="1"/>
          </p:cNvSpPr>
          <p:nvPr/>
        </p:nvSpPr>
        <p:spPr>
          <a:xfrm>
            <a:off x="7941403" y="1358647"/>
            <a:ext cx="2386421" cy="5032893"/>
          </a:xfrm>
          <a:prstGeom prst="rect">
            <a:avLst/>
          </a:prstGeom>
        </p:spPr>
        <p:txBody>
          <a:bodyPr vert="horz" lIns="0" tIns="0" rIns="0" bIns="0" rtlCol="0" anchor="t" anchorCtr="0">
            <a:noAutofit/>
          </a:bodyPr>
          <a:lstStyle>
            <a:lvl1pPr marL="171450" indent="-171450"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EYInterstate" pitchFamily="2" charset="0"/>
                <a:ea typeface="+mn-ea"/>
                <a:cs typeface="+mn-cs"/>
              </a:defRPr>
            </a:lvl1pPr>
            <a:lvl2pPr marL="342900" indent="-16827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2pPr>
            <a:lvl3pPr marL="517525" indent="-184150"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3pPr>
            <a:lvl4pPr marL="685800" indent="-16827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4pPr>
            <a:lvl5pPr marL="860425" indent="-174625" algn="l" defTabSz="914400" rtl="0" eaLnBrk="1" latinLnBrk="0" hangingPunct="1">
              <a:spcBef>
                <a:spcPct val="20000"/>
              </a:spcBef>
              <a:buClr>
                <a:schemeClr val="accent2"/>
              </a:buClr>
              <a:buSzPct val="70000"/>
              <a:buFont typeface="Arial" pitchFamily="34" charset="0"/>
              <a:buChar char="►"/>
              <a:defRPr sz="1200" kern="1200">
                <a:solidFill>
                  <a:schemeClr val="bg1"/>
                </a:solidFill>
                <a:latin typeface="EYInterstate Light"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Izaura TV</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Zenebutik</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FEM3</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Kiwi TV</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Chili</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Humor +</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Story4</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TV4</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Film4</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Galaxy4</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Discovery Channel</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Investigation Discovery</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TLC</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History</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Travel Channel</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ATV</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Life TV</a:t>
            </a:r>
          </a:p>
          <a:p>
            <a:pPr marL="360363" indent="-360363" eaLnBrk="0" hangingPunct="0">
              <a:buClr>
                <a:srgbClr val="FFD200"/>
              </a:buClr>
              <a:buSzPct val="75000"/>
              <a:buFont typeface="Arial" charset="0"/>
              <a:buChar char="►"/>
              <a:defRPr/>
            </a:pPr>
            <a:r>
              <a:rPr lang="hu-HU" sz="1500" kern="0" dirty="0">
                <a:latin typeface="Arial" panose="020B0604020202020204" pitchFamily="34" charset="0"/>
                <a:cs typeface="Arial" panose="020B0604020202020204" pitchFamily="34" charset="0"/>
              </a:rPr>
              <a:t>Ozone TV</a:t>
            </a:r>
          </a:p>
          <a:p>
            <a:pPr marL="360363" indent="-360363" eaLnBrk="0" hangingPunct="0">
              <a:buClr>
                <a:srgbClr val="FFD200"/>
              </a:buClr>
              <a:buSzPct val="75000"/>
              <a:buFont typeface="Arial" charset="0"/>
              <a:buChar char="►"/>
              <a:defRPr/>
            </a:pPr>
            <a:endParaRPr lang="en-US" sz="1500" kern="0" dirty="0">
              <a:latin typeface="Arial" panose="020B0604020202020204" pitchFamily="34" charset="0"/>
              <a:cs typeface="Arial" panose="020B0604020202020204" pitchFamily="34" charset="0"/>
            </a:endParaRPr>
          </a:p>
        </p:txBody>
      </p:sp>
      <p:sp>
        <p:nvSpPr>
          <p:cNvPr id="17" name="Footer Placeholder 3"/>
          <p:cNvSpPr>
            <a:spLocks noGrp="1"/>
          </p:cNvSpPr>
          <p:nvPr>
            <p:ph type="ftr" sz="quarter" idx="11"/>
          </p:nvPr>
        </p:nvSpPr>
        <p:spPr>
          <a:xfrm>
            <a:off x="3028339" y="7107754"/>
            <a:ext cx="4018129" cy="223113"/>
          </a:xfrm>
        </p:spPr>
        <p:txBody>
          <a:bodyPr/>
          <a:lstStyle/>
          <a:p>
            <a:r>
              <a:rPr lang="hu-HU" dirty="0"/>
              <a:t>TELEVISION ADVERTISEMENT CAKE 2018</a:t>
            </a:r>
          </a:p>
        </p:txBody>
      </p:sp>
      <p:sp>
        <p:nvSpPr>
          <p:cNvPr id="11" name="Rectangle 10"/>
          <p:cNvSpPr/>
          <p:nvPr/>
        </p:nvSpPr>
        <p:spPr>
          <a:xfrm>
            <a:off x="597400" y="6383576"/>
            <a:ext cx="8880006" cy="292388"/>
          </a:xfrm>
          <a:prstGeom prst="rect">
            <a:avLst/>
          </a:prstGeom>
        </p:spPr>
        <p:txBody>
          <a:bodyPr wrap="square">
            <a:spAutoFit/>
          </a:bodyPr>
          <a:lstStyle/>
          <a:p>
            <a:pPr marL="360363" indent="-360363" eaLnBrk="0" hangingPunct="0">
              <a:buClr>
                <a:srgbClr val="FFD200"/>
              </a:buClr>
              <a:buSzPct val="75000"/>
              <a:buFont typeface="Arial" charset="0"/>
              <a:buChar char="►"/>
              <a:defRPr/>
            </a:pPr>
            <a:r>
              <a:rPr lang="en-US" sz="1300" dirty="0">
                <a:solidFill>
                  <a:schemeClr val="bg1"/>
                </a:solidFill>
                <a:latin typeface="Arial" panose="020B0604020202020204" pitchFamily="34" charset="0"/>
                <a:cs typeface="Arial" panose="020B0604020202020204" pitchFamily="34" charset="0"/>
              </a:rPr>
              <a:t>The market share of the participating television channels based on </a:t>
            </a:r>
            <a:r>
              <a:rPr lang="hu-HU" sz="1300" dirty="0" err="1" smtClean="0">
                <a:solidFill>
                  <a:schemeClr val="bg1"/>
                </a:solidFill>
                <a:latin typeface="Arial" panose="020B0604020202020204" pitchFamily="34" charset="0"/>
                <a:cs typeface="Arial" panose="020B0604020202020204" pitchFamily="34" charset="0"/>
              </a:rPr>
              <a:t>Nielsen’s</a:t>
            </a:r>
            <a:r>
              <a:rPr lang="en-US" sz="1300" dirty="0" smtClean="0">
                <a:solidFill>
                  <a:schemeClr val="bg1"/>
                </a:solidFill>
                <a:latin typeface="Arial" panose="020B0604020202020204" pitchFamily="34" charset="0"/>
                <a:cs typeface="Arial" panose="020B0604020202020204" pitchFamily="34" charset="0"/>
              </a:rPr>
              <a:t> </a:t>
            </a:r>
            <a:r>
              <a:rPr lang="en-US" sz="1300" dirty="0">
                <a:solidFill>
                  <a:schemeClr val="bg1"/>
                </a:solidFill>
                <a:latin typeface="Arial" panose="020B0604020202020204" pitchFamily="34" charset="0"/>
                <a:cs typeface="Arial" panose="020B0604020202020204" pitchFamily="34" charset="0"/>
              </a:rPr>
              <a:t>data is </a:t>
            </a:r>
            <a:r>
              <a:rPr lang="en-US" sz="1300" dirty="0" smtClean="0">
                <a:solidFill>
                  <a:schemeClr val="bg1"/>
                </a:solidFill>
                <a:latin typeface="Arial" panose="020B0604020202020204" pitchFamily="34" charset="0"/>
                <a:cs typeface="Arial" panose="020B0604020202020204" pitchFamily="34" charset="0"/>
              </a:rPr>
              <a:t>99%.</a:t>
            </a:r>
            <a:endParaRPr lang="en-US" sz="13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93153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214526396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48"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Content Placeholder 2"/>
          <p:cNvSpPr>
            <a:spLocks noGrp="1"/>
          </p:cNvSpPr>
          <p:nvPr>
            <p:ph idx="1"/>
          </p:nvPr>
        </p:nvSpPr>
        <p:spPr>
          <a:xfrm>
            <a:off x="534909" y="1561277"/>
            <a:ext cx="9628347" cy="4887231"/>
          </a:xfrm>
        </p:spPr>
        <p:txBody>
          <a:bodyPr/>
          <a:lstStyle/>
          <a:p>
            <a:pPr marL="355600" indent="-355600">
              <a:spcBef>
                <a:spcPct val="70000"/>
              </a:spcBef>
            </a:pPr>
            <a:r>
              <a:rPr lang="en-US" sz="2400" dirty="0">
                <a:latin typeface="Arial" panose="020B0604020202020204" pitchFamily="34" charset="0"/>
                <a:cs typeface="Arial" panose="020B0604020202020204" pitchFamily="34" charset="0"/>
              </a:rPr>
              <a:t>Net-net revenue</a:t>
            </a:r>
            <a:r>
              <a:rPr lang="hu-HU" sz="2400" dirty="0">
                <a:latin typeface="Arial" panose="020B0604020202020204" pitchFamily="34" charset="0"/>
                <a:cs typeface="Arial" panose="020B0604020202020204" pitchFamily="34" charset="0"/>
              </a:rPr>
              <a:t> was used</a:t>
            </a:r>
            <a:r>
              <a:rPr lang="en-US" sz="2400" dirty="0">
                <a:latin typeface="Arial" panose="020B0604020202020204" pitchFamily="34" charset="0"/>
                <a:cs typeface="Arial" panose="020B0604020202020204" pitchFamily="34" charset="0"/>
              </a:rPr>
              <a:t>, i.e. revenue after deducting discounts and agency commissions.</a:t>
            </a:r>
          </a:p>
          <a:p>
            <a:pPr marL="355600" indent="-355600">
              <a:spcBef>
                <a:spcPct val="70000"/>
              </a:spcBef>
            </a:pPr>
            <a:r>
              <a:rPr lang="en-US" sz="2400" dirty="0">
                <a:latin typeface="Arial" panose="020B0604020202020204" pitchFamily="34" charset="0"/>
                <a:cs typeface="Arial" panose="020B0604020202020204" pitchFamily="34" charset="0"/>
              </a:rPr>
              <a:t>No barter revenue was included.</a:t>
            </a:r>
          </a:p>
          <a:p>
            <a:pPr marL="355600" indent="-355600">
              <a:spcBef>
                <a:spcPct val="70000"/>
              </a:spcBef>
            </a:pPr>
            <a:r>
              <a:rPr lang="en-US" sz="2400" dirty="0">
                <a:latin typeface="Arial" panose="020B0604020202020204" pitchFamily="34" charset="0"/>
                <a:cs typeface="Arial" panose="020B0604020202020204" pitchFamily="34" charset="0"/>
              </a:rPr>
              <a:t>No other revenue data were included (e.g. premium rate calls or text message charges, revenues from events or merchandise).</a:t>
            </a:r>
          </a:p>
          <a:p>
            <a:pPr marL="355600" indent="-355600">
              <a:spcBef>
                <a:spcPct val="70000"/>
              </a:spcBef>
            </a:pPr>
            <a:r>
              <a:rPr lang="en-US" sz="2400" dirty="0">
                <a:latin typeface="Arial" panose="020B0604020202020204" pitchFamily="34" charset="0"/>
                <a:cs typeface="Arial" panose="020B0604020202020204" pitchFamily="34" charset="0"/>
              </a:rPr>
              <a:t>Sponsorship contained revenue from product placement but in the case of sponsored programs it did not contain production costs.</a:t>
            </a:r>
          </a:p>
          <a:p>
            <a:pPr marL="355600" indent="-355600">
              <a:spcBef>
                <a:spcPct val="70000"/>
              </a:spcBef>
            </a:pPr>
            <a:r>
              <a:rPr lang="en-US" sz="2400" dirty="0">
                <a:latin typeface="Arial" panose="020B0604020202020204" pitchFamily="34" charset="0"/>
                <a:cs typeface="Arial" panose="020B0604020202020204" pitchFamily="34" charset="0"/>
              </a:rPr>
              <a:t>All data are presented in million HUF.</a:t>
            </a:r>
          </a:p>
        </p:txBody>
      </p:sp>
      <p:sp>
        <p:nvSpPr>
          <p:cNvPr id="2" name="Title 1"/>
          <p:cNvSpPr>
            <a:spLocks noGrp="1"/>
          </p:cNvSpPr>
          <p:nvPr>
            <p:ph type="title"/>
          </p:nvPr>
        </p:nvSpPr>
        <p:spPr/>
        <p:txBody>
          <a:bodyPr/>
          <a:lstStyle/>
          <a:p>
            <a:r>
              <a:rPr lang="en-US" sz="2800" dirty="0">
                <a:latin typeface="Arial" panose="020B0604020202020204" pitchFamily="34" charset="0"/>
              </a:rPr>
              <a:t>Net-net revenue was used for our analysis</a:t>
            </a:r>
            <a:endParaRPr lang="en-GB" sz="2800" dirty="0">
              <a:latin typeface="Arial" panose="020B0604020202020204" pitchFamily="34" charset="0"/>
            </a:endParaRPr>
          </a:p>
        </p:txBody>
      </p:sp>
      <p:sp>
        <p:nvSpPr>
          <p:cNvPr id="7" name="Footer Placeholder 3"/>
          <p:cNvSpPr>
            <a:spLocks noGrp="1"/>
          </p:cNvSpPr>
          <p:nvPr>
            <p:ph type="ftr" sz="quarter" idx="11"/>
          </p:nvPr>
        </p:nvSpPr>
        <p:spPr>
          <a:xfrm>
            <a:off x="3028339" y="7107754"/>
            <a:ext cx="4018129" cy="223113"/>
          </a:xfrm>
        </p:spPr>
        <p:txBody>
          <a:bodyPr/>
          <a:lstStyle/>
          <a:p>
            <a:r>
              <a:rPr lang="hu-HU" dirty="0"/>
              <a:t>TELEVISION ADVERTISEMENT CAKE 2018</a:t>
            </a:r>
          </a:p>
        </p:txBody>
      </p:sp>
    </p:spTree>
    <p:extLst>
      <p:ext uri="{BB962C8B-B14F-4D97-AF65-F5344CB8AC3E}">
        <p14:creationId xmlns:p14="http://schemas.microsoft.com/office/powerpoint/2010/main" val="10046810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35158527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78"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 name="Rectangle 3" hidden="1"/>
          <p:cNvSpPr/>
          <p:nvPr>
            <p:custDataLst>
              <p:tags r:id="rId3"/>
            </p:custDataLst>
          </p:nvPr>
        </p:nvSpPr>
        <p:spPr>
          <a:xfrm>
            <a:off x="0" y="0"/>
            <a:ext cx="158750" cy="158750"/>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lstStyle/>
          <a:p>
            <a:pPr algn="ctr">
              <a:lnSpc>
                <a:spcPct val="85000"/>
              </a:lnSpc>
              <a:spcBef>
                <a:spcPct val="0"/>
              </a:spcBef>
              <a:spcAft>
                <a:spcPct val="0"/>
              </a:spcAft>
            </a:pPr>
            <a:endParaRPr lang="en-US" sz="3000" b="1" dirty="0">
              <a:solidFill>
                <a:schemeClr val="tx1"/>
              </a:solidFill>
              <a:latin typeface="Arial" panose="020B0604020202020204" pitchFamily="34" charset="0"/>
              <a:ea typeface="+mj-ea"/>
              <a:cs typeface="Arial" panose="020B0604020202020204" pitchFamily="34" charset="0"/>
              <a:sym typeface="Arial" panose="020B0604020202020204" pitchFamily="34" charset="0"/>
            </a:endParaRPr>
          </a:p>
        </p:txBody>
      </p:sp>
      <p:sp>
        <p:nvSpPr>
          <p:cNvPr id="3" name="Content Placeholder 2"/>
          <p:cNvSpPr>
            <a:spLocks noGrp="1"/>
          </p:cNvSpPr>
          <p:nvPr>
            <p:ph idx="1"/>
          </p:nvPr>
        </p:nvSpPr>
        <p:spPr>
          <a:xfrm>
            <a:off x="546916" y="1717964"/>
            <a:ext cx="9628347" cy="5149975"/>
          </a:xfrm>
        </p:spPr>
        <p:txBody>
          <a:bodyPr/>
          <a:lstStyle/>
          <a:p>
            <a:pPr marL="357188" indent="-357188">
              <a:spcBef>
                <a:spcPts val="1200"/>
              </a:spcBef>
            </a:pPr>
            <a:r>
              <a:rPr lang="en-US" sz="2400" dirty="0" smtClean="0">
                <a:latin typeface="Arial" panose="020B0604020202020204" pitchFamily="34" charset="0"/>
                <a:cs typeface="Arial" panose="020B0604020202020204" pitchFamily="34" charset="0"/>
              </a:rPr>
              <a:t>Based on the calculation of EY, the total revenue of the television advertising market in 2018 is:</a:t>
            </a:r>
          </a:p>
          <a:p>
            <a:pPr marL="357188" indent="-357188" algn="ctr">
              <a:spcBef>
                <a:spcPts val="600"/>
              </a:spcBef>
              <a:buNone/>
            </a:pPr>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endParaRPr lang="hu-HU" sz="2400" b="1" dirty="0" smtClean="0">
              <a:latin typeface="Arial" panose="020B0604020202020204" pitchFamily="34" charset="0"/>
              <a:cs typeface="Arial" panose="020B0604020202020204" pitchFamily="34" charset="0"/>
            </a:endParaRPr>
          </a:p>
          <a:p>
            <a:pPr marL="357188" indent="-357188" algn="ctr">
              <a:spcBef>
                <a:spcPts val="600"/>
              </a:spcBef>
              <a:buNone/>
            </a:pPr>
            <a:r>
              <a:rPr lang="en-US" sz="8000" b="1" dirty="0" smtClean="0">
                <a:latin typeface="Arial" panose="020B0604020202020204" pitchFamily="34" charset="0"/>
                <a:cs typeface="Arial" panose="020B0604020202020204" pitchFamily="34" charset="0"/>
              </a:rPr>
              <a:t>60 742 </a:t>
            </a:r>
            <a:endParaRPr lang="hu-HU" sz="2800" b="1" dirty="0">
              <a:latin typeface="Arial" panose="020B0604020202020204" pitchFamily="34" charset="0"/>
              <a:cs typeface="Arial" panose="020B0604020202020204" pitchFamily="34" charset="0"/>
            </a:endParaRPr>
          </a:p>
          <a:p>
            <a:pPr marL="357188" indent="-357188" algn="ctr">
              <a:spcBef>
                <a:spcPts val="600"/>
              </a:spcBef>
              <a:buNone/>
            </a:pPr>
            <a:r>
              <a:rPr lang="en-US" sz="3600" b="1" dirty="0" smtClean="0">
                <a:latin typeface="Arial" panose="020B0604020202020204" pitchFamily="34" charset="0"/>
                <a:cs typeface="Arial" panose="020B0604020202020204" pitchFamily="34" charset="0"/>
              </a:rPr>
              <a:t>MILLION HUF</a:t>
            </a:r>
            <a:r>
              <a:rPr lang="en-US" sz="1600" b="1" dirty="0" smtClean="0">
                <a:latin typeface="Arial" panose="020B0604020202020204" pitchFamily="34" charset="0"/>
                <a:cs typeface="Arial" panose="020B0604020202020204" pitchFamily="34" charset="0"/>
              </a:rPr>
              <a:t/>
            </a:r>
            <a:br>
              <a:rPr lang="en-US" sz="1600" b="1" dirty="0" smtClean="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r>
              <a:rPr lang="en-US" sz="1000" dirty="0" smtClean="0"/>
              <a:t/>
            </a:r>
            <a:br>
              <a:rPr lang="en-US" sz="1000" dirty="0" smtClean="0"/>
            </a:br>
            <a:r>
              <a:rPr lang="en-US" sz="1000" dirty="0" smtClean="0"/>
              <a:t/>
            </a:r>
            <a:br>
              <a:rPr lang="en-US" sz="1000" dirty="0" smtClean="0"/>
            </a:br>
            <a:r>
              <a:rPr lang="en-US" sz="1000" dirty="0" smtClean="0"/>
              <a:t/>
            </a:r>
            <a:br>
              <a:rPr lang="en-US" sz="1000" dirty="0" smtClean="0"/>
            </a:br>
            <a:endParaRPr lang="en-US" sz="1000" dirty="0"/>
          </a:p>
        </p:txBody>
      </p:sp>
      <p:sp>
        <p:nvSpPr>
          <p:cNvPr id="2" name="Title 1"/>
          <p:cNvSpPr>
            <a:spLocks noGrp="1"/>
          </p:cNvSpPr>
          <p:nvPr>
            <p:ph type="title"/>
          </p:nvPr>
        </p:nvSpPr>
        <p:spPr/>
        <p:txBody>
          <a:bodyPr/>
          <a:lstStyle/>
          <a:p>
            <a:r>
              <a:rPr lang="en-US" dirty="0" smtClean="0">
                <a:solidFill>
                  <a:schemeClr val="bg1"/>
                </a:solidFill>
                <a:latin typeface="Arial" panose="020B0604020202020204" pitchFamily="34" charset="0"/>
              </a:rPr>
              <a:t>The television </a:t>
            </a:r>
            <a:r>
              <a:rPr lang="en-US" dirty="0" err="1" smtClean="0">
                <a:solidFill>
                  <a:schemeClr val="bg1"/>
                </a:solidFill>
                <a:latin typeface="Arial" panose="020B0604020202020204" pitchFamily="34" charset="0"/>
              </a:rPr>
              <a:t>adcake</a:t>
            </a:r>
            <a:r>
              <a:rPr lang="en-US" dirty="0" smtClean="0">
                <a:solidFill>
                  <a:schemeClr val="bg1"/>
                </a:solidFill>
                <a:latin typeface="Arial" panose="020B0604020202020204" pitchFamily="34" charset="0"/>
              </a:rPr>
              <a:t> revenue exceeded 60 billion HUF in 2018</a:t>
            </a:r>
            <a:endParaRPr lang="en-US" dirty="0">
              <a:solidFill>
                <a:schemeClr val="bg1"/>
              </a:solidFill>
              <a:latin typeface="Arial" panose="020B0604020202020204" pitchFamily="34" charset="0"/>
            </a:endParaRPr>
          </a:p>
        </p:txBody>
      </p:sp>
      <p:sp>
        <p:nvSpPr>
          <p:cNvPr id="7" name="Footer Placeholder 3"/>
          <p:cNvSpPr>
            <a:spLocks noGrp="1"/>
          </p:cNvSpPr>
          <p:nvPr>
            <p:ph type="ftr" sz="quarter" idx="11"/>
          </p:nvPr>
        </p:nvSpPr>
        <p:spPr>
          <a:xfrm>
            <a:off x="3028339" y="7107754"/>
            <a:ext cx="4018129" cy="223113"/>
          </a:xfrm>
        </p:spPr>
        <p:txBody>
          <a:bodyPr/>
          <a:lstStyle/>
          <a:p>
            <a:r>
              <a:rPr lang="en-US" dirty="0" smtClean="0"/>
              <a:t>TELEVISION ADVERTISEMENT CAKE 2018</a:t>
            </a:r>
            <a:endParaRPr lang="en-US" dirty="0"/>
          </a:p>
        </p:txBody>
      </p:sp>
    </p:spTree>
    <p:extLst>
      <p:ext uri="{BB962C8B-B14F-4D97-AF65-F5344CB8AC3E}">
        <p14:creationId xmlns:p14="http://schemas.microsoft.com/office/powerpoint/2010/main" val="1004681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373519856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223"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 name="Rectangle 3" hidden="1"/>
          <p:cNvSpPr/>
          <p:nvPr>
            <p:custDataLst>
              <p:tags r:id="rId3"/>
            </p:custDataLst>
          </p:nvPr>
        </p:nvSpPr>
        <p:spPr>
          <a:xfrm>
            <a:off x="0" y="0"/>
            <a:ext cx="158750" cy="158750"/>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t" anchorCtr="0">
            <a:noAutofit/>
          </a:bodyPr>
          <a:lstStyle/>
          <a:p>
            <a:pPr algn="ctr">
              <a:lnSpc>
                <a:spcPct val="85000"/>
              </a:lnSpc>
              <a:spcBef>
                <a:spcPct val="0"/>
              </a:spcBef>
              <a:spcAft>
                <a:spcPct val="0"/>
              </a:spcAft>
            </a:pPr>
            <a:endParaRPr lang="en-US" sz="2800" b="1" dirty="0">
              <a:solidFill>
                <a:schemeClr val="tx1"/>
              </a:solidFill>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583342" y="303945"/>
            <a:ext cx="9628347" cy="862641"/>
          </a:xfrm>
        </p:spPr>
        <p:txBody>
          <a:bodyPr/>
          <a:lstStyle/>
          <a:p>
            <a:r>
              <a:rPr lang="en-US" sz="2800" dirty="0" smtClean="0">
                <a:solidFill>
                  <a:schemeClr val="bg1"/>
                </a:solidFill>
                <a:latin typeface="Arial" panose="020B0604020202020204" pitchFamily="34" charset="0"/>
              </a:rPr>
              <a:t>Television advertising revenue increased by 1%</a:t>
            </a:r>
            <a:endParaRPr lang="en-US" sz="2800" dirty="0">
              <a:solidFill>
                <a:schemeClr val="bg1"/>
              </a:solidFill>
              <a:latin typeface="Arial" panose="020B0604020202020204" pitchFamily="34" charset="0"/>
            </a:endParaRPr>
          </a:p>
        </p:txBody>
      </p:sp>
      <p:graphicFrame>
        <p:nvGraphicFramePr>
          <p:cNvPr id="7" name="Content Placeholder 3"/>
          <p:cNvGraphicFramePr>
            <a:graphicFrameLocks noGrp="1"/>
          </p:cNvGraphicFramePr>
          <p:nvPr>
            <p:ph idx="1"/>
            <p:extLst>
              <p:ext uri="{D42A27DB-BD31-4B8C-83A1-F6EECF244321}">
                <p14:modId xmlns:p14="http://schemas.microsoft.com/office/powerpoint/2010/main" val="1240890456"/>
              </p:ext>
            </p:extLst>
          </p:nvPr>
        </p:nvGraphicFramePr>
        <p:xfrm>
          <a:off x="738654" y="1448789"/>
          <a:ext cx="9317724" cy="5118266"/>
        </p:xfrm>
        <a:graphic>
          <a:graphicData uri="http://schemas.openxmlformats.org/drawingml/2006/chart">
            <c:chart xmlns:c="http://schemas.openxmlformats.org/drawingml/2006/chart" xmlns:r="http://schemas.openxmlformats.org/officeDocument/2006/relationships" r:id="rId7"/>
          </a:graphicData>
        </a:graphic>
      </p:graphicFrame>
      <p:sp>
        <p:nvSpPr>
          <p:cNvPr id="8" name="Footer Placeholder 3"/>
          <p:cNvSpPr>
            <a:spLocks noGrp="1"/>
          </p:cNvSpPr>
          <p:nvPr>
            <p:ph type="ftr" sz="quarter" idx="11"/>
          </p:nvPr>
        </p:nvSpPr>
        <p:spPr>
          <a:xfrm>
            <a:off x="3028339" y="7107754"/>
            <a:ext cx="4018129" cy="223113"/>
          </a:xfrm>
        </p:spPr>
        <p:txBody>
          <a:bodyPr/>
          <a:lstStyle/>
          <a:p>
            <a:r>
              <a:rPr lang="en-US" dirty="0" smtClean="0"/>
              <a:t>TELEVISION ADVERTISEMENT CAKE 2018</a:t>
            </a:r>
            <a:endParaRPr lang="en-US" dirty="0"/>
          </a:p>
        </p:txBody>
      </p:sp>
    </p:spTree>
    <p:extLst>
      <p:ext uri="{BB962C8B-B14F-4D97-AF65-F5344CB8AC3E}">
        <p14:creationId xmlns:p14="http://schemas.microsoft.com/office/powerpoint/2010/main" val="1004681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268427173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99"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 name="Rectangle 3" hidden="1"/>
          <p:cNvSpPr/>
          <p:nvPr>
            <p:custDataLst>
              <p:tags r:id="rId3"/>
            </p:custDataLst>
          </p:nvPr>
        </p:nvSpPr>
        <p:spPr>
          <a:xfrm>
            <a:off x="0" y="0"/>
            <a:ext cx="158750" cy="158750"/>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lstStyle/>
          <a:p>
            <a:pPr algn="ctr">
              <a:lnSpc>
                <a:spcPct val="85000"/>
              </a:lnSpc>
              <a:spcBef>
                <a:spcPct val="0"/>
              </a:spcBef>
              <a:spcAft>
                <a:spcPct val="0"/>
              </a:spcAft>
            </a:pPr>
            <a:endParaRPr lang="en-US" sz="2800" b="1" dirty="0">
              <a:solidFill>
                <a:schemeClr val="tx1"/>
              </a:solidFill>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sz="2800" dirty="0" smtClean="0">
                <a:latin typeface="Arial" panose="020B0604020202020204" pitchFamily="34" charset="0"/>
              </a:rPr>
              <a:t>Distribution of the television </a:t>
            </a:r>
            <a:r>
              <a:rPr lang="en-US" sz="2800" dirty="0" err="1" smtClean="0">
                <a:latin typeface="Arial" panose="020B0604020202020204" pitchFamily="34" charset="0"/>
              </a:rPr>
              <a:t>adcake</a:t>
            </a:r>
            <a:r>
              <a:rPr lang="en-US" sz="2800" dirty="0" smtClean="0">
                <a:latin typeface="Arial" panose="020B0604020202020204" pitchFamily="34" charset="0"/>
              </a:rPr>
              <a:t> 2018 </a:t>
            </a:r>
            <a:br>
              <a:rPr lang="en-US" sz="2800" dirty="0" smtClean="0">
                <a:latin typeface="Arial" panose="020B0604020202020204" pitchFamily="34" charset="0"/>
              </a:rPr>
            </a:br>
            <a:r>
              <a:rPr lang="en-US" sz="2800" dirty="0" smtClean="0">
                <a:latin typeface="Arial" panose="020B0604020202020204" pitchFamily="34" charset="0"/>
              </a:rPr>
              <a:t>(in million HUF and percentage)</a:t>
            </a:r>
            <a:endParaRPr lang="en-US" sz="2800" dirty="0">
              <a:solidFill>
                <a:srgbClr val="2C973E"/>
              </a:solidFill>
              <a:latin typeface="Arial" panose="020B0604020202020204" pitchFamily="34" charset="0"/>
            </a:endParaRPr>
          </a:p>
        </p:txBody>
      </p:sp>
      <p:graphicFrame>
        <p:nvGraphicFramePr>
          <p:cNvPr id="7" name="Chart 6"/>
          <p:cNvGraphicFramePr/>
          <p:nvPr>
            <p:extLst>
              <p:ext uri="{D42A27DB-BD31-4B8C-83A1-F6EECF244321}">
                <p14:modId xmlns:p14="http://schemas.microsoft.com/office/powerpoint/2010/main" val="1466261777"/>
              </p:ext>
            </p:extLst>
          </p:nvPr>
        </p:nvGraphicFramePr>
        <p:xfrm>
          <a:off x="941697" y="1305953"/>
          <a:ext cx="8948604" cy="5338093"/>
        </p:xfrm>
        <a:graphic>
          <a:graphicData uri="http://schemas.openxmlformats.org/drawingml/2006/chart">
            <c:chart xmlns:c="http://schemas.openxmlformats.org/drawingml/2006/chart" xmlns:r="http://schemas.openxmlformats.org/officeDocument/2006/relationships" r:id="rId7"/>
          </a:graphicData>
        </a:graphic>
      </p:graphicFrame>
      <p:sp>
        <p:nvSpPr>
          <p:cNvPr id="8" name="Footer Placeholder 3"/>
          <p:cNvSpPr>
            <a:spLocks noGrp="1"/>
          </p:cNvSpPr>
          <p:nvPr>
            <p:ph type="ftr" sz="quarter" idx="11"/>
          </p:nvPr>
        </p:nvSpPr>
        <p:spPr>
          <a:xfrm>
            <a:off x="3028339" y="7107754"/>
            <a:ext cx="4018129" cy="223113"/>
          </a:xfrm>
        </p:spPr>
        <p:txBody>
          <a:bodyPr/>
          <a:lstStyle/>
          <a:p>
            <a:r>
              <a:rPr lang="en-US" dirty="0" smtClean="0"/>
              <a:t>TELEVISION ADVERTISEMENT CAKE 2018</a:t>
            </a:r>
            <a:endParaRPr lang="en-US" dirty="0"/>
          </a:p>
        </p:txBody>
      </p:sp>
    </p:spTree>
    <p:extLst>
      <p:ext uri="{BB962C8B-B14F-4D97-AF65-F5344CB8AC3E}">
        <p14:creationId xmlns:p14="http://schemas.microsoft.com/office/powerpoint/2010/main" val="10252998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92200211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248"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 name="Rectangle 3" hidden="1"/>
          <p:cNvSpPr/>
          <p:nvPr>
            <p:custDataLst>
              <p:tags r:id="rId3"/>
            </p:custDataLst>
          </p:nvPr>
        </p:nvSpPr>
        <p:spPr>
          <a:xfrm>
            <a:off x="0" y="0"/>
            <a:ext cx="158750" cy="158750"/>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lstStyle/>
          <a:p>
            <a:pPr algn="ctr">
              <a:lnSpc>
                <a:spcPct val="85000"/>
              </a:lnSpc>
              <a:spcBef>
                <a:spcPct val="0"/>
              </a:spcBef>
              <a:spcAft>
                <a:spcPct val="0"/>
              </a:spcAft>
            </a:pPr>
            <a:endParaRPr lang="en-US" sz="2800" b="1" dirty="0">
              <a:solidFill>
                <a:schemeClr val="tx1"/>
              </a:solidFill>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sz="2800" dirty="0" smtClean="0">
                <a:latin typeface="Arial" panose="020B0604020202020204" pitchFamily="34" charset="0"/>
              </a:rPr>
              <a:t>Distribution of advertising revenue from spot and non-spot spending</a:t>
            </a:r>
            <a:endParaRPr lang="en-US" dirty="0">
              <a:solidFill>
                <a:srgbClr val="2C973E"/>
              </a:solidFill>
              <a:latin typeface="Arial" panose="020B0604020202020204" pitchFamily="34" charset="0"/>
            </a:endParaRPr>
          </a:p>
        </p:txBody>
      </p:sp>
      <p:graphicFrame>
        <p:nvGraphicFramePr>
          <p:cNvPr id="7" name="Content Placeholder 3"/>
          <p:cNvGraphicFramePr>
            <a:graphicFrameLocks noGrp="1"/>
          </p:cNvGraphicFramePr>
          <p:nvPr>
            <p:ph idx="1"/>
            <p:extLst>
              <p:ext uri="{D42A27DB-BD31-4B8C-83A1-F6EECF244321}">
                <p14:modId xmlns:p14="http://schemas.microsoft.com/office/powerpoint/2010/main" val="954932932"/>
              </p:ext>
            </p:extLst>
          </p:nvPr>
        </p:nvGraphicFramePr>
        <p:xfrm>
          <a:off x="879813" y="1320041"/>
          <a:ext cx="8941600" cy="5448894"/>
        </p:xfrm>
        <a:graphic>
          <a:graphicData uri="http://schemas.openxmlformats.org/drawingml/2006/chart">
            <c:chart xmlns:c="http://schemas.openxmlformats.org/drawingml/2006/chart" xmlns:r="http://schemas.openxmlformats.org/officeDocument/2006/relationships" r:id="rId7"/>
          </a:graphicData>
        </a:graphic>
      </p:graphicFrame>
      <p:sp>
        <p:nvSpPr>
          <p:cNvPr id="8" name="Footer Placeholder 3"/>
          <p:cNvSpPr>
            <a:spLocks noGrp="1"/>
          </p:cNvSpPr>
          <p:nvPr>
            <p:ph type="ftr" sz="quarter" idx="11"/>
          </p:nvPr>
        </p:nvSpPr>
        <p:spPr>
          <a:xfrm>
            <a:off x="3028339" y="7107754"/>
            <a:ext cx="4018129" cy="223113"/>
          </a:xfrm>
        </p:spPr>
        <p:txBody>
          <a:bodyPr/>
          <a:lstStyle/>
          <a:p>
            <a:r>
              <a:rPr lang="en-US" dirty="0" smtClean="0"/>
              <a:t>TELEVISION ADVERTISEMENT CAKE 2018</a:t>
            </a:r>
            <a:endParaRPr lang="en-US" dirty="0"/>
          </a:p>
        </p:txBody>
      </p:sp>
    </p:spTree>
    <p:extLst>
      <p:ext uri="{BB962C8B-B14F-4D97-AF65-F5344CB8AC3E}">
        <p14:creationId xmlns:p14="http://schemas.microsoft.com/office/powerpoint/2010/main" val="1004681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201063986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273"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 name="Rectangle 3" hidden="1"/>
          <p:cNvSpPr/>
          <p:nvPr>
            <p:custDataLst>
              <p:tags r:id="rId3"/>
            </p:custDataLst>
          </p:nvPr>
        </p:nvSpPr>
        <p:spPr>
          <a:xfrm>
            <a:off x="0" y="0"/>
            <a:ext cx="158750" cy="158750"/>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t" anchorCtr="0">
            <a:noAutofit/>
          </a:bodyPr>
          <a:lstStyle/>
          <a:p>
            <a:pPr algn="ctr">
              <a:lnSpc>
                <a:spcPct val="85000"/>
              </a:lnSpc>
              <a:spcBef>
                <a:spcPct val="0"/>
              </a:spcBef>
              <a:spcAft>
                <a:spcPct val="0"/>
              </a:spcAft>
            </a:pPr>
            <a:endParaRPr lang="en-US" sz="2800" b="1" dirty="0">
              <a:solidFill>
                <a:schemeClr val="tx1"/>
              </a:solidFill>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sz="2800" dirty="0" smtClean="0">
                <a:solidFill>
                  <a:schemeClr val="bg1"/>
                </a:solidFill>
                <a:latin typeface="+mj-lt"/>
              </a:rPr>
              <a:t>Share of advertising revenue generated by spots has stayed almost the same compared to 2017</a:t>
            </a:r>
            <a:endParaRPr lang="en-US" sz="3200" dirty="0">
              <a:solidFill>
                <a:schemeClr val="bg1"/>
              </a:solidFill>
              <a:latin typeface="+mj-lt"/>
            </a:endParaRPr>
          </a:p>
        </p:txBody>
      </p:sp>
      <p:graphicFrame>
        <p:nvGraphicFramePr>
          <p:cNvPr id="7" name="Content Placeholder 3"/>
          <p:cNvGraphicFramePr>
            <a:graphicFrameLocks/>
          </p:cNvGraphicFramePr>
          <p:nvPr>
            <p:extLst>
              <p:ext uri="{D42A27DB-BD31-4B8C-83A1-F6EECF244321}">
                <p14:modId xmlns:p14="http://schemas.microsoft.com/office/powerpoint/2010/main" val="3582629290"/>
              </p:ext>
            </p:extLst>
          </p:nvPr>
        </p:nvGraphicFramePr>
        <p:xfrm>
          <a:off x="740676" y="1311191"/>
          <a:ext cx="9103968" cy="5481495"/>
        </p:xfrm>
        <a:graphic>
          <a:graphicData uri="http://schemas.openxmlformats.org/drawingml/2006/chart">
            <c:chart xmlns:c="http://schemas.openxmlformats.org/drawingml/2006/chart" xmlns:r="http://schemas.openxmlformats.org/officeDocument/2006/relationships" r:id="rId7"/>
          </a:graphicData>
        </a:graphic>
      </p:graphicFrame>
      <p:sp>
        <p:nvSpPr>
          <p:cNvPr id="8" name="Footer Placeholder 3"/>
          <p:cNvSpPr>
            <a:spLocks noGrp="1"/>
          </p:cNvSpPr>
          <p:nvPr>
            <p:ph type="ftr" sz="quarter" idx="11"/>
          </p:nvPr>
        </p:nvSpPr>
        <p:spPr>
          <a:xfrm>
            <a:off x="3028339" y="7107754"/>
            <a:ext cx="4018129" cy="223113"/>
          </a:xfrm>
        </p:spPr>
        <p:txBody>
          <a:bodyPr/>
          <a:lstStyle/>
          <a:p>
            <a:r>
              <a:rPr lang="en-US" dirty="0" smtClean="0"/>
              <a:t>TELEVISION ADVERTISEMENT CAKE 2018</a:t>
            </a:r>
            <a:endParaRPr lang="en-US" dirty="0"/>
          </a:p>
        </p:txBody>
      </p:sp>
    </p:spTree>
    <p:extLst>
      <p:ext uri="{BB962C8B-B14F-4D97-AF65-F5344CB8AC3E}">
        <p14:creationId xmlns:p14="http://schemas.microsoft.com/office/powerpoint/2010/main" val="100468105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_Pe3zAu8RWmJl5yko7xqA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1OCuYm_iQ5yKO4Rvk_DhM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9TlcCLPrTcGMX.GOuO6sJ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6S6xz5fKSs6npbRcXNTzA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bMzcjPDOTaWs0Py89pbw5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IY4pTU5wTrqVIob3Tyr_y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vzfHAU9QQV.lMFlAYOJXF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coVdeSESGC6SX1r4UK7P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NZf0js1TS32PD_vo488oi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ZyjJL6zDQTezogKo.iUrOQ"/>
</p:tagLst>
</file>

<file path=ppt/theme/theme1.xml><?xml version="1.0" encoding="utf-8"?>
<a:theme xmlns:a="http://schemas.openxmlformats.org/drawingml/2006/main" name="EY_Presentation_Regular_Print">
  <a:themeElements>
    <a:clrScheme name="Custom 2">
      <a:dk1>
        <a:srgbClr val="000000"/>
      </a:dk1>
      <a:lt1>
        <a:srgbClr val="808080"/>
      </a:lt1>
      <a:dk2>
        <a:srgbClr val="FFFFFF"/>
      </a:dk2>
      <a:lt2>
        <a:srgbClr val="808080"/>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2747</TotalTime>
  <Words>1128</Words>
  <Application>Microsoft Office PowerPoint</Application>
  <PresentationFormat>Egyéni</PresentationFormat>
  <Paragraphs>234</Paragraphs>
  <Slides>15</Slides>
  <Notes>4</Notes>
  <HiddenSlides>0</HiddenSlides>
  <MMClips>0</MMClips>
  <ScaleCrop>false</ScaleCrop>
  <HeadingPairs>
    <vt:vector size="8" baseType="variant">
      <vt:variant>
        <vt:lpstr>Használt betűtípusok</vt:lpstr>
      </vt:variant>
      <vt:variant>
        <vt:i4>5</vt:i4>
      </vt:variant>
      <vt:variant>
        <vt:lpstr>Téma</vt:lpstr>
      </vt:variant>
      <vt:variant>
        <vt:i4>1</vt:i4>
      </vt:variant>
      <vt:variant>
        <vt:lpstr>Beágyazott OLE kiszolgálók</vt:lpstr>
      </vt:variant>
      <vt:variant>
        <vt:i4>1</vt:i4>
      </vt:variant>
      <vt:variant>
        <vt:lpstr>Diacímek</vt:lpstr>
      </vt:variant>
      <vt:variant>
        <vt:i4>15</vt:i4>
      </vt:variant>
    </vt:vector>
  </HeadingPairs>
  <TitlesOfParts>
    <vt:vector size="22" baseType="lpstr">
      <vt:lpstr>Arial</vt:lpstr>
      <vt:lpstr>Calibri</vt:lpstr>
      <vt:lpstr>EYInterstate</vt:lpstr>
      <vt:lpstr>EYInterstate Light</vt:lpstr>
      <vt:lpstr>EYInterstate Regular</vt:lpstr>
      <vt:lpstr>EY_Presentation_Regular_Print</vt:lpstr>
      <vt:lpstr>think-cell Slide</vt:lpstr>
      <vt:lpstr>TELEVISION ADVERTISEMENT CAKE  2018</vt:lpstr>
      <vt:lpstr>Television Advertisement Cake 2018</vt:lpstr>
      <vt:lpstr>List of data providers: 69 channels</vt:lpstr>
      <vt:lpstr>Net-net revenue was used for our analysis</vt:lpstr>
      <vt:lpstr>The television adcake revenue exceeded 60 billion HUF in 2018</vt:lpstr>
      <vt:lpstr>Television advertising revenue increased by 1%</vt:lpstr>
      <vt:lpstr>Distribution of the television adcake 2018  (in million HUF and percentage)</vt:lpstr>
      <vt:lpstr>Distribution of advertising revenue from spot and non-spot spending</vt:lpstr>
      <vt:lpstr>Share of advertising revenue generated by spots has stayed almost the same compared to 2017</vt:lpstr>
      <vt:lpstr>Distribution of the television adcake 2018  (in million HUF and percentage)</vt:lpstr>
      <vt:lpstr>The development of advertising revenue from public and non-public spending</vt:lpstr>
      <vt:lpstr>The share of advertising revenue from public sector decreased by 1% across the entire television adcake in 2018</vt:lpstr>
      <vt:lpstr>Summary</vt:lpstr>
      <vt:lpstr>Slide title here</vt:lpstr>
      <vt:lpstr>PowerPoint bemutató</vt:lpstr>
    </vt:vector>
  </TitlesOfParts>
  <Company>Ernst &amp; Young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Mihaly Kovacs</dc:creator>
  <cp:lastModifiedBy>Nati</cp:lastModifiedBy>
  <cp:revision>220</cp:revision>
  <cp:lastPrinted>2019-02-26T10:20:26Z</cp:lastPrinted>
  <dcterms:created xsi:type="dcterms:W3CDTF">2013-03-29T21:33:05Z</dcterms:created>
  <dcterms:modified xsi:type="dcterms:W3CDTF">2019-02-26T10:20:36Z</dcterms:modified>
</cp:coreProperties>
</file>