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18.xml" ContentType="application/vnd.openxmlformats-officedocument.drawingml.chart+xml"/>
  <Override PartName="/ppt/notesSlides/notesSlide5.xml" ContentType="application/vnd.openxmlformats-officedocument.presentationml.notesSlide+xml"/>
  <Override PartName="/ppt/charts/chart19.xml" ContentType="application/vnd.openxmlformats-officedocument.drawingml.chart+xml"/>
  <Override PartName="/ppt/notesSlides/notesSlide6.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4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ppt/charts/chart4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9.xml" ContentType="application/vnd.openxmlformats-officedocument.presentationml.notesSlide+xml"/>
  <Override PartName="/ppt/charts/chart4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0.xml" ContentType="application/vnd.openxmlformats-officedocument.presentationml.notesSlide+xml"/>
  <Override PartName="/ppt/charts/chart4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1.xml" ContentType="application/vnd.openxmlformats-officedocument.presentationml.notesSlide+xml"/>
  <Override PartName="/ppt/charts/chart5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7.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8.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20.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7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5.xml" ContentType="application/vnd.openxmlformats-officedocument.presentationml.notesSlide+xml"/>
  <Override PartName="/ppt/charts/chart7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7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80.xml" ContentType="application/vnd.openxmlformats-officedocument.drawingml.chart+xml"/>
  <Override PartName="/ppt/charts/chart81.xml" ContentType="application/vnd.openxmlformats-officedocument.drawingml.chart+xml"/>
  <Override PartName="/ppt/theme/themeOverride7.xml" ContentType="application/vnd.openxmlformats-officedocument.themeOverride+xml"/>
  <Override PartName="/ppt/charts/chart82.xml" ContentType="application/vnd.openxmlformats-officedocument.drawingml.chart+xml"/>
  <Override PartName="/ppt/theme/themeOverride8.xml" ContentType="application/vnd.openxmlformats-officedocument.themeOverride+xml"/>
  <Override PartName="/ppt/charts/chart83.xml" ContentType="application/vnd.openxmlformats-officedocument.drawingml.chart+xml"/>
  <Override PartName="/ppt/theme/themeOverride9.xml" ContentType="application/vnd.openxmlformats-officedocument.themeOverride+xml"/>
  <Override PartName="/ppt/charts/chart84.xml" ContentType="application/vnd.openxmlformats-officedocument.drawingml.chart+xml"/>
  <Override PartName="/ppt/theme/themeOverride10.xml" ContentType="application/vnd.openxmlformats-officedocument.themeOverride+xml"/>
  <Override PartName="/ppt/charts/chart85.xml" ContentType="application/vnd.openxmlformats-officedocument.drawingml.chart+xml"/>
  <Override PartName="/ppt/theme/themeOverride11.xml" ContentType="application/vnd.openxmlformats-officedocument.themeOverride+xml"/>
  <Override PartName="/ppt/charts/chart86.xml" ContentType="application/vnd.openxmlformats-officedocument.drawingml.chart+xml"/>
  <Override PartName="/ppt/theme/themeOverride12.xml" ContentType="application/vnd.openxmlformats-officedocument.themeOverride+xml"/>
  <Override PartName="/ppt/charts/chart87.xml" ContentType="application/vnd.openxmlformats-officedocument.drawingml.chart+xml"/>
  <Override PartName="/ppt/theme/themeOverride13.xml" ContentType="application/vnd.openxmlformats-officedocument.themeOverride+xml"/>
  <Override PartName="/ppt/charts/chart88.xml" ContentType="application/vnd.openxmlformats-officedocument.drawingml.chart+xml"/>
  <Override PartName="/ppt/theme/themeOverride14.xml" ContentType="application/vnd.openxmlformats-officedocument.themeOverride+xml"/>
  <Override PartName="/ppt/drawings/drawing7.xml" ContentType="application/vnd.openxmlformats-officedocument.drawingml.chartshapes+xml"/>
  <Override PartName="/ppt/charts/chart89.xml" ContentType="application/vnd.openxmlformats-officedocument.drawingml.chart+xml"/>
  <Override PartName="/ppt/theme/themeOverride15.xml" ContentType="application/vnd.openxmlformats-officedocument.themeOverride+xml"/>
  <Override PartName="/ppt/drawings/drawing8.xml" ContentType="application/vnd.openxmlformats-officedocument.drawingml.chartshapes+xml"/>
  <Override PartName="/ppt/charts/chart90.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charts/chart91.xml" ContentType="application/vnd.openxmlformats-officedocument.drawingml.chart+xml"/>
  <Override PartName="/ppt/theme/themeOverride17.xml" ContentType="application/vnd.openxmlformats-officedocument.themeOverride+xml"/>
  <Override PartName="/ppt/drawings/drawing10.xml" ContentType="application/vnd.openxmlformats-officedocument.drawingml.chartshapes+xml"/>
  <Override PartName="/ppt/charts/chart92.xml" ContentType="application/vnd.openxmlformats-officedocument.drawingml.chart+xml"/>
  <Override PartName="/ppt/theme/themeOverride18.xml" ContentType="application/vnd.openxmlformats-officedocument.themeOverride+xml"/>
  <Override PartName="/ppt/drawings/drawing11.xml" ContentType="application/vnd.openxmlformats-officedocument.drawingml.chartshapes+xml"/>
  <Override PartName="/ppt/charts/chart93.xml" ContentType="application/vnd.openxmlformats-officedocument.drawingml.chart+xml"/>
  <Override PartName="/ppt/theme/themeOverride19.xml" ContentType="application/vnd.openxmlformats-officedocument.themeOverride+xml"/>
  <Override PartName="/ppt/drawings/drawing12.xml" ContentType="application/vnd.openxmlformats-officedocument.drawingml.chartshapes+xml"/>
  <Override PartName="/ppt/charts/chart94.xml" ContentType="application/vnd.openxmlformats-officedocument.drawingml.chart+xml"/>
  <Override PartName="/ppt/theme/themeOverride20.xml" ContentType="application/vnd.openxmlformats-officedocument.themeOverride+xml"/>
  <Override PartName="/ppt/drawings/drawing13.xml" ContentType="application/vnd.openxmlformats-officedocument.drawingml.chartshapes+xml"/>
  <Override PartName="/ppt/charts/chart95.xml" ContentType="application/vnd.openxmlformats-officedocument.drawingml.chart+xml"/>
  <Override PartName="/ppt/theme/themeOverride21.xml" ContentType="application/vnd.openxmlformats-officedocument.themeOverride+xml"/>
  <Override PartName="/ppt/drawings/drawing14.xml" ContentType="application/vnd.openxmlformats-officedocument.drawingml.chartshapes+xml"/>
  <Override PartName="/ppt/charts/chart96.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6.xml" ContentType="application/vnd.openxmlformats-officedocument.presentationml.notesSlide+xml"/>
  <Override PartName="/ppt/charts/chart97.xml" ContentType="application/vnd.openxmlformats-officedocument.drawingml.chart+xml"/>
  <Override PartName="/ppt/theme/themeOverride22.xml" ContentType="application/vnd.openxmlformats-officedocument.themeOverride+xml"/>
  <Override PartName="/ppt/charts/chart98.xml" ContentType="application/vnd.openxmlformats-officedocument.drawingml.chart+xml"/>
  <Override PartName="/ppt/theme/themeOverride23.xml" ContentType="application/vnd.openxmlformats-officedocument.themeOverride+xml"/>
  <Override PartName="/ppt/charts/chart99.xml" ContentType="application/vnd.openxmlformats-officedocument.drawingml.chart+xml"/>
  <Override PartName="/ppt/theme/themeOverride24.xml" ContentType="application/vnd.openxmlformats-officedocument.themeOverride+xml"/>
  <Override PartName="/ppt/charts/chart100.xml" ContentType="application/vnd.openxmlformats-officedocument.drawingml.chart+xml"/>
  <Override PartName="/ppt/theme/themeOverride25.xml" ContentType="application/vnd.openxmlformats-officedocument.themeOverride+xml"/>
  <Override PartName="/ppt/charts/chart101.xml" ContentType="application/vnd.openxmlformats-officedocument.drawingml.chart+xml"/>
  <Override PartName="/ppt/theme/themeOverride26.xml" ContentType="application/vnd.openxmlformats-officedocument.themeOverride+xml"/>
  <Override PartName="/ppt/charts/chart10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10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6.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27.xml" ContentType="application/vnd.openxmlformats-officedocument.presentationml.notesSlide+xml"/>
  <Override PartName="/ppt/charts/chart10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0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1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4.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1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1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1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1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20.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8.xml" ContentType="application/vnd.openxmlformats-officedocument.presentationml.notesSlide+xml"/>
  <Override PartName="/ppt/charts/chart121.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29.xml" ContentType="application/vnd.openxmlformats-officedocument.presentationml.notesSlide+xml"/>
  <Override PartName="/ppt/charts/chart122.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0.xml" ContentType="application/vnd.openxmlformats-officedocument.presentationml.notesSlide+xml"/>
  <Override PartName="/ppt/charts/chart12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24.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31.xml" ContentType="application/vnd.openxmlformats-officedocument.presentationml.notesSlide+xml"/>
  <Override PartName="/ppt/charts/chart12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2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27.xml" ContentType="application/vnd.openxmlformats-officedocument.drawingml.chart+xml"/>
  <Override PartName="/ppt/theme/themeOverride27.xml" ContentType="application/vnd.openxmlformats-officedocument.themeOverride+xml"/>
  <Override PartName="/ppt/drawings/drawing15.xml" ContentType="application/vnd.openxmlformats-officedocument.drawingml.chartshapes+xml"/>
  <Override PartName="/ppt/charts/chart128.xml" ContentType="application/vnd.openxmlformats-officedocument.drawingml.chart+xml"/>
  <Override PartName="/ppt/theme/themeOverride28.xml" ContentType="application/vnd.openxmlformats-officedocument.themeOverride+xml"/>
  <Override PartName="/ppt/drawings/drawing16.xml" ContentType="application/vnd.openxmlformats-officedocument.drawingml.chartshapes+xml"/>
  <Override PartName="/ppt/charts/chart129.xml" ContentType="application/vnd.openxmlformats-officedocument.drawingml.chart+xml"/>
  <Override PartName="/ppt/theme/themeOverride29.xml" ContentType="application/vnd.openxmlformats-officedocument.themeOverride+xml"/>
  <Override PartName="/ppt/drawings/drawing17.xml" ContentType="application/vnd.openxmlformats-officedocument.drawingml.chartshapes+xml"/>
  <Override PartName="/ppt/charts/chart130.xml" ContentType="application/vnd.openxmlformats-officedocument.drawingml.chart+xml"/>
  <Override PartName="/ppt/theme/themeOverride30.xml" ContentType="application/vnd.openxmlformats-officedocument.themeOverride+xml"/>
  <Override PartName="/ppt/drawings/drawing18.xml" ContentType="application/vnd.openxmlformats-officedocument.drawingml.chartshapes+xml"/>
  <Override PartName="/ppt/charts/chart131.xml" ContentType="application/vnd.openxmlformats-officedocument.drawingml.chart+xml"/>
  <Override PartName="/ppt/theme/themeOverride31.xml" ContentType="application/vnd.openxmlformats-officedocument.themeOverride+xml"/>
  <Override PartName="/ppt/drawings/drawing19.xml" ContentType="application/vnd.openxmlformats-officedocument.drawingml.chartshapes+xml"/>
  <Override PartName="/ppt/charts/chart132.xml" ContentType="application/vnd.openxmlformats-officedocument.drawingml.chart+xml"/>
  <Override PartName="/ppt/theme/themeOverride32.xml" ContentType="application/vnd.openxmlformats-officedocument.themeOverride+xml"/>
  <Override PartName="/ppt/drawings/drawing20.xml" ContentType="application/vnd.openxmlformats-officedocument.drawingml.chartshapes+xml"/>
  <Override PartName="/ppt/charts/chart133.xml" ContentType="application/vnd.openxmlformats-officedocument.drawingml.chart+xml"/>
  <Override PartName="/ppt/theme/themeOverride33.xml" ContentType="application/vnd.openxmlformats-officedocument.themeOverride+xml"/>
  <Override PartName="/ppt/drawings/drawing21.xml" ContentType="application/vnd.openxmlformats-officedocument.drawingml.chartshapes+xml"/>
  <Override PartName="/ppt/charts/chart134.xml" ContentType="application/vnd.openxmlformats-officedocument.drawingml.chart+xml"/>
  <Override PartName="/ppt/theme/themeOverride34.xml" ContentType="application/vnd.openxmlformats-officedocument.themeOverride+xml"/>
  <Override PartName="/ppt/drawings/drawing22.xml" ContentType="application/vnd.openxmlformats-officedocument.drawingml.chartshapes+xml"/>
  <Override PartName="/ppt/charts/chart135.xml" ContentType="application/vnd.openxmlformats-officedocument.drawingml.chart+xml"/>
  <Override PartName="/ppt/theme/themeOverride35.xml" ContentType="application/vnd.openxmlformats-officedocument.themeOverride+xml"/>
  <Override PartName="/ppt/drawings/drawing23.xml" ContentType="application/vnd.openxmlformats-officedocument.drawingml.chartshapes+xml"/>
  <Override PartName="/ppt/charts/chart136.xml" ContentType="application/vnd.openxmlformats-officedocument.drawingml.chart+xml"/>
  <Override PartName="/ppt/theme/themeOverride36.xml" ContentType="application/vnd.openxmlformats-officedocument.themeOverride+xml"/>
  <Override PartName="/ppt/drawings/drawing24.xml" ContentType="application/vnd.openxmlformats-officedocument.drawingml.chartshapes+xml"/>
  <Override PartName="/ppt/charts/chart137.xml" ContentType="application/vnd.openxmlformats-officedocument.drawingml.chart+xml"/>
  <Override PartName="/ppt/theme/themeOverride37.xml" ContentType="application/vnd.openxmlformats-officedocument.themeOverride+xml"/>
  <Override PartName="/ppt/drawings/drawing25.xml" ContentType="application/vnd.openxmlformats-officedocument.drawingml.chartshapes+xml"/>
  <Override PartName="/ppt/charts/chart138.xml" ContentType="application/vnd.openxmlformats-officedocument.drawingml.chart+xml"/>
  <Override PartName="/ppt/theme/themeOverride38.xml" ContentType="application/vnd.openxmlformats-officedocument.themeOverride+xml"/>
  <Override PartName="/ppt/drawings/drawing26.xml" ContentType="application/vnd.openxmlformats-officedocument.drawingml.chartshapes+xml"/>
  <Override PartName="/ppt/charts/chart13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0.xml" ContentType="application/vnd.openxmlformats-officedocument.drawingml.chart+xml"/>
  <Override PartName="/ppt/charts/chart141.xml" ContentType="application/vnd.openxmlformats-officedocument.drawingml.chart+xml"/>
  <Override PartName="/ppt/theme/themeOverride39.xml" ContentType="application/vnd.openxmlformats-officedocument.themeOverride+xml"/>
  <Override PartName="/ppt/charts/chart142.xml" ContentType="application/vnd.openxmlformats-officedocument.drawingml.chart+xml"/>
  <Override PartName="/ppt/theme/themeOverride40.xml" ContentType="application/vnd.openxmlformats-officedocument.themeOverride+xml"/>
  <Override PartName="/ppt/charts/chart143.xml" ContentType="application/vnd.openxmlformats-officedocument.drawingml.chart+xml"/>
  <Override PartName="/ppt/theme/themeOverride41.xml" ContentType="application/vnd.openxmlformats-officedocument.themeOverride+xml"/>
  <Override PartName="/ppt/charts/chart144.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2.xml" ContentType="application/vnd.openxmlformats-officedocument.presentationml.notesSlide+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50" r:id="rId2"/>
    <p:sldMasterId id="2147483854" r:id="rId3"/>
    <p:sldMasterId id="2147483694" r:id="rId4"/>
    <p:sldMasterId id="2147483858" r:id="rId5"/>
    <p:sldMasterId id="2147483842" r:id="rId6"/>
    <p:sldMasterId id="2147483929" r:id="rId7"/>
    <p:sldMasterId id="2147483942" r:id="rId8"/>
    <p:sldMasterId id="2147483953" r:id="rId9"/>
    <p:sldMasterId id="2147483967" r:id="rId10"/>
    <p:sldMasterId id="2147483972" r:id="rId11"/>
    <p:sldMasterId id="2147483985" r:id="rId12"/>
    <p:sldMasterId id="2147483991" r:id="rId13"/>
    <p:sldMasterId id="2147484008" r:id="rId14"/>
    <p:sldMasterId id="2147484019" r:id="rId15"/>
  </p:sldMasterIdLst>
  <p:notesMasterIdLst>
    <p:notesMasterId r:id="rId101"/>
  </p:notesMasterIdLst>
  <p:handoutMasterIdLst>
    <p:handoutMasterId r:id="rId102"/>
  </p:handoutMasterIdLst>
  <p:sldIdLst>
    <p:sldId id="291" r:id="rId16"/>
    <p:sldId id="307" r:id="rId17"/>
    <p:sldId id="970" r:id="rId18"/>
    <p:sldId id="868" r:id="rId19"/>
    <p:sldId id="971" r:id="rId20"/>
    <p:sldId id="1041" r:id="rId21"/>
    <p:sldId id="1112" r:id="rId22"/>
    <p:sldId id="1048" r:id="rId23"/>
    <p:sldId id="1148" r:id="rId24"/>
    <p:sldId id="1203" r:id="rId25"/>
    <p:sldId id="1201" r:id="rId26"/>
    <p:sldId id="1171" r:id="rId27"/>
    <p:sldId id="1152" r:id="rId28"/>
    <p:sldId id="1194" r:id="rId29"/>
    <p:sldId id="1153" r:id="rId30"/>
    <p:sldId id="1116" r:id="rId31"/>
    <p:sldId id="1114" r:id="rId32"/>
    <p:sldId id="1154" r:id="rId33"/>
    <p:sldId id="1155" r:id="rId34"/>
    <p:sldId id="1195" r:id="rId35"/>
    <p:sldId id="1159" r:id="rId36"/>
    <p:sldId id="1156" r:id="rId37"/>
    <p:sldId id="1157" r:id="rId38"/>
    <p:sldId id="1158" r:id="rId39"/>
    <p:sldId id="1160" r:id="rId40"/>
    <p:sldId id="1173" r:id="rId41"/>
    <p:sldId id="1172" r:id="rId42"/>
    <p:sldId id="1196" r:id="rId43"/>
    <p:sldId id="1161" r:id="rId44"/>
    <p:sldId id="1162" r:id="rId45"/>
    <p:sldId id="1163" r:id="rId46"/>
    <p:sldId id="1175" r:id="rId47"/>
    <p:sldId id="1164" r:id="rId48"/>
    <p:sldId id="1165" r:id="rId49"/>
    <p:sldId id="1166" r:id="rId50"/>
    <p:sldId id="1167" r:id="rId51"/>
    <p:sldId id="1168" r:id="rId52"/>
    <p:sldId id="1169" r:id="rId53"/>
    <p:sldId id="1170" r:id="rId54"/>
    <p:sldId id="1197" r:id="rId55"/>
    <p:sldId id="1198" r:id="rId56"/>
    <p:sldId id="1111" r:id="rId57"/>
    <p:sldId id="1150" r:id="rId58"/>
    <p:sldId id="1117" r:id="rId59"/>
    <p:sldId id="1119" r:id="rId60"/>
    <p:sldId id="1120" r:id="rId61"/>
    <p:sldId id="1121" r:id="rId62"/>
    <p:sldId id="1123" r:id="rId63"/>
    <p:sldId id="1124" r:id="rId64"/>
    <p:sldId id="1151" r:id="rId65"/>
    <p:sldId id="1125" r:id="rId66"/>
    <p:sldId id="1176" r:id="rId67"/>
    <p:sldId id="1126" r:id="rId68"/>
    <p:sldId id="1127" r:id="rId69"/>
    <p:sldId id="1177" r:id="rId70"/>
    <p:sldId id="1128" r:id="rId71"/>
    <p:sldId id="1180" r:id="rId72"/>
    <p:sldId id="1185" r:id="rId73"/>
    <p:sldId id="1186" r:id="rId74"/>
    <p:sldId id="1187" r:id="rId75"/>
    <p:sldId id="1129" r:id="rId76"/>
    <p:sldId id="1130" r:id="rId77"/>
    <p:sldId id="1131" r:id="rId78"/>
    <p:sldId id="1132" r:id="rId79"/>
    <p:sldId id="1133" r:id="rId80"/>
    <p:sldId id="1134" r:id="rId81"/>
    <p:sldId id="1137" r:id="rId82"/>
    <p:sldId id="1135" r:id="rId83"/>
    <p:sldId id="1136" r:id="rId84"/>
    <p:sldId id="1138" r:id="rId85"/>
    <p:sldId id="1139" r:id="rId86"/>
    <p:sldId id="1149" r:id="rId87"/>
    <p:sldId id="1140" r:id="rId88"/>
    <p:sldId id="1141" r:id="rId89"/>
    <p:sldId id="1143" r:id="rId90"/>
    <p:sldId id="1144" r:id="rId91"/>
    <p:sldId id="1146" r:id="rId92"/>
    <p:sldId id="1191" r:id="rId93"/>
    <p:sldId id="1192" r:id="rId94"/>
    <p:sldId id="1193" r:id="rId95"/>
    <p:sldId id="1199" r:id="rId96"/>
    <p:sldId id="976" r:id="rId97"/>
    <p:sldId id="1102" r:id="rId98"/>
    <p:sldId id="1103" r:id="rId99"/>
    <p:sldId id="1104" r:id="rId100"/>
  </p:sldIdLst>
  <p:sldSz cx="9144000" cy="5143500" type="screen16x9"/>
  <p:notesSz cx="6797675" cy="9926638"/>
  <p:defaultTex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p15:clr>
            <a:srgbClr val="A4A3A4"/>
          </p15:clr>
        </p15:guide>
        <p15:guide id="2" orient="horz" pos="3117">
          <p15:clr>
            <a:srgbClr val="A4A3A4"/>
          </p15:clr>
        </p15:guide>
        <p15:guide id="3" pos="249">
          <p15:clr>
            <a:srgbClr val="A4A3A4"/>
          </p15:clr>
        </p15:guide>
        <p15:guide id="4" pos="5420">
          <p15:clr>
            <a:srgbClr val="A4A3A4"/>
          </p15:clr>
        </p15:guide>
        <p15:guide id="5" orient="horz" pos="2527">
          <p15:clr>
            <a:srgbClr val="A4A3A4"/>
          </p15:clr>
        </p15:guide>
        <p15:guide id="6" pos="1066">
          <p15:clr>
            <a:srgbClr val="A4A3A4"/>
          </p15:clr>
        </p15:guide>
        <p15:guide id="7" pos="46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se" initials="E" lastIdx="20" clrIdx="0"/>
  <p:cmAuthor id="1" name="Nikolett Papp" initials="NP" lastIdx="1" clrIdx="1">
    <p:extLst>
      <p:ext uri="{19B8F6BF-5375-455C-9EA6-DF929625EA0E}">
        <p15:presenceInfo xmlns:p15="http://schemas.microsoft.com/office/powerpoint/2012/main" userId="S-1-5-21-3343930222-3471731563-1258133589-508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E5854"/>
    <a:srgbClr val="FF4343"/>
    <a:srgbClr val="00B7C0"/>
    <a:srgbClr val="999999"/>
    <a:srgbClr val="B9B9B9"/>
    <a:srgbClr val="E3E3E3"/>
    <a:srgbClr val="ED6737"/>
    <a:srgbClr val="F4A48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6834" autoAdjust="0"/>
  </p:normalViewPr>
  <p:slideViewPr>
    <p:cSldViewPr showGuides="1">
      <p:cViewPr varScale="1">
        <p:scale>
          <a:sx n="93" d="100"/>
          <a:sy n="93" d="100"/>
        </p:scale>
        <p:origin x="702" y="90"/>
      </p:cViewPr>
      <p:guideLst>
        <p:guide orient="horz" pos="169"/>
        <p:guide orient="horz" pos="3117"/>
        <p:guide pos="249"/>
        <p:guide pos="5420"/>
        <p:guide orient="horz" pos="2527"/>
        <p:guide pos="1066"/>
        <p:guide pos="460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00" d="100"/>
        <a:sy n="200" d="100"/>
      </p:scale>
      <p:origin x="0" y="-111216"/>
    </p:cViewPr>
  </p:sorterViewPr>
  <p:notesViewPr>
    <p:cSldViewPr showGuides="1">
      <p:cViewPr varScale="1">
        <p:scale>
          <a:sx n="50" d="100"/>
          <a:sy n="50" d="100"/>
        </p:scale>
        <p:origin x="2898"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munkalap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munkalap10.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munkalap100.xlsx"/><Relationship Id="rId1" Type="http://schemas.openxmlformats.org/officeDocument/2006/relationships/themeOverride" Target="../theme/themeOverride25.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munkalap101.xlsx"/><Relationship Id="rId1" Type="http://schemas.openxmlformats.org/officeDocument/2006/relationships/themeOverride" Target="../theme/themeOverride26.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munkalap102.xlsx"/><Relationship Id="rId2" Type="http://schemas.microsoft.com/office/2011/relationships/chartColorStyle" Target="colors40.xml"/><Relationship Id="rId1" Type="http://schemas.microsoft.com/office/2011/relationships/chartStyle" Target="style40.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munkalap103.xlsx"/><Relationship Id="rId2" Type="http://schemas.microsoft.com/office/2011/relationships/chartColorStyle" Target="colors41.xml"/><Relationship Id="rId1" Type="http://schemas.microsoft.com/office/2011/relationships/chartStyle" Target="style41.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munkalap104.xlsx"/><Relationship Id="rId2" Type="http://schemas.microsoft.com/office/2011/relationships/chartColorStyle" Target="colors42.xml"/><Relationship Id="rId1" Type="http://schemas.microsoft.com/office/2011/relationships/chartStyle" Target="style42.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munkalap105.xlsx"/><Relationship Id="rId2" Type="http://schemas.microsoft.com/office/2011/relationships/chartColorStyle" Target="colors43.xml"/><Relationship Id="rId1" Type="http://schemas.microsoft.com/office/2011/relationships/chartStyle" Target="style43.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munkalap106.xlsx"/><Relationship Id="rId2" Type="http://schemas.microsoft.com/office/2011/relationships/chartColorStyle" Target="colors44.xml"/><Relationship Id="rId1" Type="http://schemas.microsoft.com/office/2011/relationships/chartStyle" Target="style44.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munkalap107.xlsx"/><Relationship Id="rId2" Type="http://schemas.microsoft.com/office/2011/relationships/chartColorStyle" Target="colors45.xml"/><Relationship Id="rId1" Type="http://schemas.microsoft.com/office/2011/relationships/chartStyle" Target="style45.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munkalap108.xlsx"/><Relationship Id="rId2" Type="http://schemas.microsoft.com/office/2011/relationships/chartColorStyle" Target="colors46.xml"/><Relationship Id="rId1" Type="http://schemas.microsoft.com/office/2011/relationships/chartStyle" Target="style46.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munkalap109.xlsx"/><Relationship Id="rId2" Type="http://schemas.microsoft.com/office/2011/relationships/chartColorStyle" Target="colors47.xml"/><Relationship Id="rId1" Type="http://schemas.microsoft.com/office/2011/relationships/chartStyle" Target="style4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munkalap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munkalap110.xlsx"/><Relationship Id="rId2" Type="http://schemas.microsoft.com/office/2011/relationships/chartColorStyle" Target="colors48.xml"/><Relationship Id="rId1" Type="http://schemas.microsoft.com/office/2011/relationships/chartStyle" Target="style48.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munkalap111.xlsx"/><Relationship Id="rId2" Type="http://schemas.microsoft.com/office/2011/relationships/chartColorStyle" Target="colors49.xml"/><Relationship Id="rId1" Type="http://schemas.microsoft.com/office/2011/relationships/chartStyle" Target="style49.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munkalap112.xlsx"/><Relationship Id="rId2" Type="http://schemas.microsoft.com/office/2011/relationships/chartColorStyle" Target="colors50.xml"/><Relationship Id="rId1" Type="http://schemas.microsoft.com/office/2011/relationships/chartStyle" Target="style50.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munkalap113.xlsx"/><Relationship Id="rId2" Type="http://schemas.microsoft.com/office/2011/relationships/chartColorStyle" Target="colors51.xml"/><Relationship Id="rId1" Type="http://schemas.microsoft.com/office/2011/relationships/chartStyle" Target="style51.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munkalap114.xlsx"/><Relationship Id="rId2" Type="http://schemas.microsoft.com/office/2011/relationships/chartColorStyle" Target="colors52.xml"/><Relationship Id="rId1" Type="http://schemas.microsoft.com/office/2011/relationships/chartStyle" Target="style52.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munkalap115.xlsx"/><Relationship Id="rId2" Type="http://schemas.microsoft.com/office/2011/relationships/chartColorStyle" Target="colors53.xml"/><Relationship Id="rId1" Type="http://schemas.microsoft.com/office/2011/relationships/chartStyle" Target="style53.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munkalap116.xlsx"/><Relationship Id="rId2" Type="http://schemas.microsoft.com/office/2011/relationships/chartColorStyle" Target="colors54.xml"/><Relationship Id="rId1" Type="http://schemas.microsoft.com/office/2011/relationships/chartStyle" Target="style54.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munkalap117.xlsx"/><Relationship Id="rId2" Type="http://schemas.microsoft.com/office/2011/relationships/chartColorStyle" Target="colors55.xml"/><Relationship Id="rId1" Type="http://schemas.microsoft.com/office/2011/relationships/chartStyle" Target="style55.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munkalap118.xlsx"/><Relationship Id="rId2" Type="http://schemas.microsoft.com/office/2011/relationships/chartColorStyle" Target="colors56.xml"/><Relationship Id="rId1" Type="http://schemas.microsoft.com/office/2011/relationships/chartStyle" Target="style56.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munkalap119.xlsx"/><Relationship Id="rId2" Type="http://schemas.microsoft.com/office/2011/relationships/chartColorStyle" Target="colors57.xml"/><Relationship Id="rId1" Type="http://schemas.microsoft.com/office/2011/relationships/chartStyle" Target="style5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munkalap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munkalap120.xlsx"/><Relationship Id="rId2" Type="http://schemas.microsoft.com/office/2011/relationships/chartColorStyle" Target="colors58.xml"/><Relationship Id="rId1" Type="http://schemas.microsoft.com/office/2011/relationships/chartStyle" Target="style58.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munkalap121.xlsx"/><Relationship Id="rId2" Type="http://schemas.microsoft.com/office/2011/relationships/chartColorStyle" Target="colors59.xml"/><Relationship Id="rId1" Type="http://schemas.microsoft.com/office/2011/relationships/chartStyle" Target="style59.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munkalap122.xlsx"/><Relationship Id="rId2" Type="http://schemas.microsoft.com/office/2011/relationships/chartColorStyle" Target="colors60.xml"/><Relationship Id="rId1" Type="http://schemas.microsoft.com/office/2011/relationships/chartStyle" Target="style60.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munkalap123.xlsx"/><Relationship Id="rId2" Type="http://schemas.microsoft.com/office/2011/relationships/chartColorStyle" Target="colors61.xml"/><Relationship Id="rId1" Type="http://schemas.microsoft.com/office/2011/relationships/chartStyle" Target="style61.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munkalap124.xlsx"/><Relationship Id="rId2" Type="http://schemas.microsoft.com/office/2011/relationships/chartColorStyle" Target="colors62.xml"/><Relationship Id="rId1" Type="http://schemas.microsoft.com/office/2011/relationships/chartStyle" Target="style62.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munkalap125.xlsx"/><Relationship Id="rId2" Type="http://schemas.microsoft.com/office/2011/relationships/chartColorStyle" Target="colors63.xml"/><Relationship Id="rId1" Type="http://schemas.microsoft.com/office/2011/relationships/chartStyle" Target="style63.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munkalap126.xlsx"/><Relationship Id="rId2" Type="http://schemas.microsoft.com/office/2011/relationships/chartColorStyle" Target="colors64.xml"/><Relationship Id="rId1" Type="http://schemas.microsoft.com/office/2011/relationships/chartStyle" Target="style64.xml"/></Relationships>
</file>

<file path=ppt/charts/_rels/chart127.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munkalap127.xlsx"/><Relationship Id="rId1" Type="http://schemas.openxmlformats.org/officeDocument/2006/relationships/themeOverride" Target="../theme/themeOverride27.xml"/></Relationships>
</file>

<file path=ppt/charts/_rels/chart128.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munkalap128.xlsx"/><Relationship Id="rId1" Type="http://schemas.openxmlformats.org/officeDocument/2006/relationships/themeOverride" Target="../theme/themeOverride28.xml"/></Relationships>
</file>

<file path=ppt/charts/_rels/chart129.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munkalap129.xlsx"/><Relationship Id="rId1" Type="http://schemas.openxmlformats.org/officeDocument/2006/relationships/themeOverride" Target="../theme/themeOverride2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munkalap13.xlsx"/></Relationships>
</file>

<file path=ppt/charts/_rels/chart13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munkalap130.xlsx"/><Relationship Id="rId1" Type="http://schemas.openxmlformats.org/officeDocument/2006/relationships/themeOverride" Target="../theme/themeOverride30.xml"/></Relationships>
</file>

<file path=ppt/charts/_rels/chart13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munkalap131.xlsx"/><Relationship Id="rId1" Type="http://schemas.openxmlformats.org/officeDocument/2006/relationships/themeOverride" Target="../theme/themeOverride31.xml"/></Relationships>
</file>

<file path=ppt/charts/_rels/chart13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munkalap132.xlsx"/><Relationship Id="rId1" Type="http://schemas.openxmlformats.org/officeDocument/2006/relationships/themeOverride" Target="../theme/themeOverride32.xml"/></Relationships>
</file>

<file path=ppt/charts/_rels/chart13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munkalap133.xlsx"/><Relationship Id="rId1" Type="http://schemas.openxmlformats.org/officeDocument/2006/relationships/themeOverride" Target="../theme/themeOverride33.xml"/></Relationships>
</file>

<file path=ppt/charts/_rels/chart13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munkalap134.xlsx"/><Relationship Id="rId1" Type="http://schemas.openxmlformats.org/officeDocument/2006/relationships/themeOverride" Target="../theme/themeOverride34.xml"/></Relationships>
</file>

<file path=ppt/charts/_rels/chart135.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munkalap135.xlsx"/><Relationship Id="rId1" Type="http://schemas.openxmlformats.org/officeDocument/2006/relationships/themeOverride" Target="../theme/themeOverride35.xml"/></Relationships>
</file>

<file path=ppt/charts/_rels/chart136.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munkalap136.xlsx"/><Relationship Id="rId1" Type="http://schemas.openxmlformats.org/officeDocument/2006/relationships/themeOverride" Target="../theme/themeOverride36.xml"/></Relationships>
</file>

<file path=ppt/charts/_rels/chart137.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munkalap137.xlsx"/><Relationship Id="rId1" Type="http://schemas.openxmlformats.org/officeDocument/2006/relationships/themeOverride" Target="../theme/themeOverride37.xml"/></Relationships>
</file>

<file path=ppt/charts/_rels/chart138.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munkalap138.xlsx"/><Relationship Id="rId1" Type="http://schemas.openxmlformats.org/officeDocument/2006/relationships/themeOverride" Target="../theme/themeOverride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munkalap139.xlsx"/><Relationship Id="rId2" Type="http://schemas.microsoft.com/office/2011/relationships/chartColorStyle" Target="colors65.xml"/><Relationship Id="rId1" Type="http://schemas.microsoft.com/office/2011/relationships/chartStyle" Target="style6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munkalap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munkalap140.xlsx"/></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munkalap141.xlsx"/><Relationship Id="rId1" Type="http://schemas.openxmlformats.org/officeDocument/2006/relationships/themeOverride" Target="../theme/themeOverride39.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munkalap142.xlsx"/><Relationship Id="rId1" Type="http://schemas.openxmlformats.org/officeDocument/2006/relationships/themeOverride" Target="../theme/themeOverride40.xml"/></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munkalap143.xlsx"/><Relationship Id="rId1" Type="http://schemas.openxmlformats.org/officeDocument/2006/relationships/themeOverride" Target="../theme/themeOverride41.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munkalap144.xlsx"/><Relationship Id="rId2" Type="http://schemas.microsoft.com/office/2011/relationships/chartColorStyle" Target="colors66.xml"/><Relationship Id="rId1" Type="http://schemas.microsoft.com/office/2011/relationships/chartStyle" Target="style66.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munkalap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munkalap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munkalap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munkalap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munkalap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munkalap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munkalap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munkalap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munkalap15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munkalap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munkalap17.xlsx"/><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munkalap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munkalap19.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munkalap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munkalap20.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munkalap21.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munkalap22.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munkalap23.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munkalap24.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munkalap25.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munkalap26.xlsx"/><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munkalap27.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munkalap28.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munkalap29.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munkalap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munkalap30.xlsx"/><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munkalap31.xlsx"/><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munkalap32.xlsx"/><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munkalap33.xlsx"/><Relationship Id="rId2" Type="http://schemas.microsoft.com/office/2011/relationships/chartColorStyle" Target="colors16.xml"/><Relationship Id="rId1" Type="http://schemas.microsoft.com/office/2011/relationships/chartStyle" Target="style16.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munkalap34.xlsx"/><Relationship Id="rId2" Type="http://schemas.microsoft.com/office/2011/relationships/chartColorStyle" Target="colors17.xml"/><Relationship Id="rId1" Type="http://schemas.microsoft.com/office/2011/relationships/chartStyle" Target="style1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munkalap35.xlsx"/><Relationship Id="rId2" Type="http://schemas.microsoft.com/office/2011/relationships/chartColorStyle" Target="colors18.xml"/><Relationship Id="rId1" Type="http://schemas.microsoft.com/office/2011/relationships/chartStyle" Target="style1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munkalap36.xlsx"/><Relationship Id="rId2" Type="http://schemas.microsoft.com/office/2011/relationships/chartColorStyle" Target="colors19.xml"/><Relationship Id="rId1" Type="http://schemas.microsoft.com/office/2011/relationships/chartStyle" Target="style19.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munkalap37.xlsx"/><Relationship Id="rId2" Type="http://schemas.microsoft.com/office/2011/relationships/chartColorStyle" Target="colors20.xml"/><Relationship Id="rId1" Type="http://schemas.microsoft.com/office/2011/relationships/chartStyle" Target="style2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munkalap38.xlsx"/><Relationship Id="rId2" Type="http://schemas.microsoft.com/office/2011/relationships/chartColorStyle" Target="colors21.xml"/><Relationship Id="rId1" Type="http://schemas.microsoft.com/office/2011/relationships/chartStyle" Target="style2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munkalap39.xlsx"/><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munkalap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munkalap40.xlsx"/><Relationship Id="rId2" Type="http://schemas.microsoft.com/office/2011/relationships/chartColorStyle" Target="colors23.xml"/><Relationship Id="rId1" Type="http://schemas.microsoft.com/office/2011/relationships/chartStyle" Target="style2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munkalap41.xlsx"/><Relationship Id="rId2" Type="http://schemas.microsoft.com/office/2011/relationships/chartColorStyle" Target="colors24.xml"/><Relationship Id="rId1" Type="http://schemas.microsoft.com/office/2011/relationships/chartStyle" Target="style2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munkalap42.xlsx"/><Relationship Id="rId2" Type="http://schemas.microsoft.com/office/2011/relationships/chartColorStyle" Target="colors25.xml"/><Relationship Id="rId1" Type="http://schemas.microsoft.com/office/2011/relationships/chartStyle" Target="style25.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munkalap43.xlsx"/><Relationship Id="rId2" Type="http://schemas.microsoft.com/office/2011/relationships/chartColorStyle" Target="colors26.xml"/><Relationship Id="rId1" Type="http://schemas.microsoft.com/office/2011/relationships/chartStyle" Target="style2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munkalap44.xlsx"/><Relationship Id="rId2" Type="http://schemas.microsoft.com/office/2011/relationships/chartColorStyle" Target="colors27.xml"/><Relationship Id="rId1" Type="http://schemas.microsoft.com/office/2011/relationships/chartStyle" Target="style2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munkalap45.xlsx"/><Relationship Id="rId2" Type="http://schemas.microsoft.com/office/2011/relationships/chartColorStyle" Target="colors28.xml"/><Relationship Id="rId1" Type="http://schemas.microsoft.com/office/2011/relationships/chartStyle" Target="style28.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munkalap46.xlsx"/><Relationship Id="rId2" Type="http://schemas.microsoft.com/office/2011/relationships/chartColorStyle" Target="colors29.xml"/><Relationship Id="rId1" Type="http://schemas.microsoft.com/office/2011/relationships/chartStyle" Target="style29.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munkalap47.xlsx"/><Relationship Id="rId2" Type="http://schemas.microsoft.com/office/2011/relationships/chartColorStyle" Target="colors30.xml"/><Relationship Id="rId1" Type="http://schemas.microsoft.com/office/2011/relationships/chartStyle" Target="style30.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munkalap48.xlsx"/><Relationship Id="rId2" Type="http://schemas.microsoft.com/office/2011/relationships/chartColorStyle" Target="colors31.xml"/><Relationship Id="rId1" Type="http://schemas.microsoft.com/office/2011/relationships/chartStyle" Target="style31.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munkalap49.xlsx"/><Relationship Id="rId2" Type="http://schemas.microsoft.com/office/2011/relationships/chartColorStyle" Target="colors32.xml"/><Relationship Id="rId1" Type="http://schemas.microsoft.com/office/2011/relationships/chartStyle" Target="style3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munkalap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munkalap50.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munkalap51.xlsx"/><Relationship Id="rId2" Type="http://schemas.microsoft.com/office/2011/relationships/chartColorStyle" Target="colors33.xml"/><Relationship Id="rId1" Type="http://schemas.microsoft.com/office/2011/relationships/chartStyle" Target="style33.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munkalap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munkalap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munkalap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munkalap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munkalap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munkalap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munkalap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munkalap59.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munkalap6.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munkalap60.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munkalap61.xlsx"/><Relationship Id="rId2" Type="http://schemas.microsoft.com/office/2011/relationships/chartColorStyle" Target="colors34.xml"/><Relationship Id="rId1" Type="http://schemas.microsoft.com/office/2011/relationships/chartStyle" Target="style34.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munkalap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munkalap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munkalap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munkalap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munkalap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munkalap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munkalap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munkalap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munkalap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munkalap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munkalap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munkalap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munkalap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munkalap75.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munkalap76.xlsx"/><Relationship Id="rId2" Type="http://schemas.microsoft.com/office/2011/relationships/chartColorStyle" Target="colors35.xml"/><Relationship Id="rId1" Type="http://schemas.microsoft.com/office/2011/relationships/chartStyle" Target="style3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munkalap77.xlsx"/><Relationship Id="rId2" Type="http://schemas.microsoft.com/office/2011/relationships/chartColorStyle" Target="colors36.xml"/><Relationship Id="rId1" Type="http://schemas.microsoft.com/office/2011/relationships/chartStyle" Target="style36.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munkalap78.xlsx"/><Relationship Id="rId2" Type="http://schemas.microsoft.com/office/2011/relationships/chartColorStyle" Target="colors37.xml"/><Relationship Id="rId1" Type="http://schemas.microsoft.com/office/2011/relationships/chartStyle" Target="style37.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munkalap79.xlsx"/><Relationship Id="rId2" Type="http://schemas.microsoft.com/office/2011/relationships/chartColorStyle" Target="colors38.xml"/><Relationship Id="rId1" Type="http://schemas.microsoft.com/office/2011/relationships/chartStyle" Target="style3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munkalap8.xlsx"/><Relationship Id="rId2" Type="http://schemas.microsoft.com/office/2011/relationships/chartColorStyle" Target="colors1.xml"/><Relationship Id="rId1" Type="http://schemas.microsoft.com/office/2011/relationships/chartStyle" Target="style1.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munkalap80.xlsx"/></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munkalap81.xlsx"/><Relationship Id="rId1" Type="http://schemas.openxmlformats.org/officeDocument/2006/relationships/themeOverride" Target="../theme/themeOverride7.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munkalap82.xlsx"/><Relationship Id="rId1" Type="http://schemas.openxmlformats.org/officeDocument/2006/relationships/themeOverride" Target="../theme/themeOverride8.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munkalap83.xlsx"/><Relationship Id="rId1" Type="http://schemas.openxmlformats.org/officeDocument/2006/relationships/themeOverride" Target="../theme/themeOverride9.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munkalap84.xlsx"/><Relationship Id="rId1" Type="http://schemas.openxmlformats.org/officeDocument/2006/relationships/themeOverride" Target="../theme/themeOverride10.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munkalap85.xlsx"/><Relationship Id="rId1" Type="http://schemas.openxmlformats.org/officeDocument/2006/relationships/themeOverride" Target="../theme/themeOverride11.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munkalap86.xlsx"/><Relationship Id="rId1" Type="http://schemas.openxmlformats.org/officeDocument/2006/relationships/themeOverride" Target="../theme/themeOverride12.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munkalap87.xlsx"/><Relationship Id="rId1" Type="http://schemas.openxmlformats.org/officeDocument/2006/relationships/themeOverride" Target="../theme/themeOverride13.xml"/></Relationships>
</file>

<file path=ppt/charts/_rels/chart8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munkalap88.xlsx"/><Relationship Id="rId1" Type="http://schemas.openxmlformats.org/officeDocument/2006/relationships/themeOverride" Target="../theme/themeOverride14.xml"/></Relationships>
</file>

<file path=ppt/charts/_rels/chart8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munkalap89.xlsx"/><Relationship Id="rId1" Type="http://schemas.openxmlformats.org/officeDocument/2006/relationships/themeOverride" Target="../theme/themeOverride1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munkalap9.xlsx"/></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munkalap90.xlsx"/><Relationship Id="rId1" Type="http://schemas.openxmlformats.org/officeDocument/2006/relationships/themeOverride" Target="../theme/themeOverride16.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munkalap91.xlsx"/><Relationship Id="rId1" Type="http://schemas.openxmlformats.org/officeDocument/2006/relationships/themeOverride" Target="../theme/themeOverride17.xml"/></Relationships>
</file>

<file path=ppt/charts/_rels/chart9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munkalap92.xlsx"/><Relationship Id="rId1" Type="http://schemas.openxmlformats.org/officeDocument/2006/relationships/themeOverride" Target="../theme/themeOverride18.xml"/></Relationships>
</file>

<file path=ppt/charts/_rels/chart9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munkalap93.xlsx"/><Relationship Id="rId1" Type="http://schemas.openxmlformats.org/officeDocument/2006/relationships/themeOverride" Target="../theme/themeOverride19.xml"/></Relationships>
</file>

<file path=ppt/charts/_rels/chart9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munkalap94.xlsx"/><Relationship Id="rId1" Type="http://schemas.openxmlformats.org/officeDocument/2006/relationships/themeOverride" Target="../theme/themeOverride20.xml"/></Relationships>
</file>

<file path=ppt/charts/_rels/chart95.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munkalap95.xlsx"/><Relationship Id="rId1" Type="http://schemas.openxmlformats.org/officeDocument/2006/relationships/themeOverride" Target="../theme/themeOverride2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munkalap96.xlsx"/><Relationship Id="rId2" Type="http://schemas.microsoft.com/office/2011/relationships/chartColorStyle" Target="colors39.xml"/><Relationship Id="rId1" Type="http://schemas.microsoft.com/office/2011/relationships/chartStyle" Target="style39.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munkalap97.xlsx"/><Relationship Id="rId1" Type="http://schemas.openxmlformats.org/officeDocument/2006/relationships/themeOverride" Target="../theme/themeOverride22.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munkalap98.xlsx"/><Relationship Id="rId1" Type="http://schemas.openxmlformats.org/officeDocument/2006/relationships/themeOverride" Target="../theme/themeOverride23.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munkalap99.xlsx"/><Relationship Id="rId1" Type="http://schemas.openxmlformats.org/officeDocument/2006/relationships/themeOverride" Target="../theme/themeOverride2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416F-4738-A2AD-41262ECBF087}"/>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416F-4738-A2AD-41262ECBF087}"/>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416F-4738-A2AD-41262ECBF08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c:v>
                </c:pt>
                <c:pt idx="2">
                  <c:v>0.6</c:v>
                </c:pt>
              </c:numCache>
            </c:numRef>
          </c:val>
          <c:extLst xmlns:c16r2="http://schemas.microsoft.com/office/drawing/2015/06/chart">
            <c:ext xmlns:c16="http://schemas.microsoft.com/office/drawing/2014/chart" uri="{C3380CC4-5D6E-409C-BE32-E72D297353CC}">
              <c16:uniqueId val="{00000006-416F-4738-A2AD-41262ECBF08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9273-49FA-BDBB-409BDA568A7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273-49FA-BDBB-409BDA568A72}"/>
              </c:ext>
            </c:extLst>
          </c:dPt>
          <c:dLbls>
            <c:delete val="1"/>
          </c:dLbls>
          <c:cat>
            <c:numRef>
              <c:f>Sheet1!$A$2:$A$3</c:f>
              <c:numCache>
                <c:formatCode>General</c:formatCode>
                <c:ptCount val="2"/>
              </c:numCache>
            </c:numRef>
          </c:cat>
          <c:val>
            <c:numRef>
              <c:f>Sheet1!$B$2:$B$3</c:f>
              <c:numCache>
                <c:formatCode>General</c:formatCode>
                <c:ptCount val="2"/>
                <c:pt idx="0">
                  <c:v>11</c:v>
                </c:pt>
                <c:pt idx="1">
                  <c:v>89</c:v>
                </c:pt>
              </c:numCache>
            </c:numRef>
          </c:val>
          <c:extLst xmlns:c16r2="http://schemas.microsoft.com/office/drawing/2015/06/chart">
            <c:ext xmlns:c16="http://schemas.microsoft.com/office/drawing/2014/chart" uri="{C3380CC4-5D6E-409C-BE32-E72D297353CC}">
              <c16:uniqueId val="{00000004-9273-49FA-BDBB-409BDA568A7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8BCA"/>
              </a:solidFill>
              <a:ln>
                <a:noFill/>
              </a:ln>
            </c:spPr>
            <c:extLst xmlns:c16r2="http://schemas.microsoft.com/office/drawing/2015/06/chart">
              <c:ext xmlns:c16="http://schemas.microsoft.com/office/drawing/2014/chart" uri="{C3380CC4-5D6E-409C-BE32-E72D297353CC}">
                <c16:uniqueId val="{00000001-6BB1-4DB2-A42E-BE73E8214915}"/>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6BB1-4DB2-A42E-BE73E8214915}"/>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6BB1-4DB2-A42E-BE73E8214915}"/>
              </c:ext>
            </c:extLst>
          </c:dPt>
          <c:dLbls>
            <c:delete val="1"/>
          </c:dLbls>
          <c:cat>
            <c:strRef>
              <c:f>Sheet1!$A$2:$A$3</c:f>
              <c:strCache>
                <c:ptCount val="2"/>
                <c:pt idx="0">
                  <c:v>igen</c:v>
                </c:pt>
                <c:pt idx="1">
                  <c:v>nem</c:v>
                </c:pt>
              </c:strCache>
            </c:strRef>
          </c:cat>
          <c:val>
            <c:numRef>
              <c:f>Sheet1!$B$2:$B$3</c:f>
              <c:numCache>
                <c:formatCode>General</c:formatCode>
                <c:ptCount val="2"/>
                <c:pt idx="0">
                  <c:v>16</c:v>
                </c:pt>
                <c:pt idx="1">
                  <c:v>84</c:v>
                </c:pt>
              </c:numCache>
            </c:numRef>
          </c:val>
          <c:extLst xmlns:c16r2="http://schemas.microsoft.com/office/drawing/2015/06/chart">
            <c:ext xmlns:c16="http://schemas.microsoft.com/office/drawing/2014/chart" uri="{C3380CC4-5D6E-409C-BE32-E72D297353CC}">
              <c16:uniqueId val="{00000006-6BB1-4DB2-A42E-BE73E8214915}"/>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8BCA"/>
              </a:solidFill>
              <a:ln>
                <a:noFill/>
              </a:ln>
            </c:spPr>
            <c:extLst xmlns:c16r2="http://schemas.microsoft.com/office/drawing/2015/06/chart">
              <c:ext xmlns:c16="http://schemas.microsoft.com/office/drawing/2014/chart" uri="{C3380CC4-5D6E-409C-BE32-E72D297353CC}">
                <c16:uniqueId val="{00000001-20D9-402E-A41C-59A937DB586B}"/>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20D9-402E-A41C-59A937DB586B}"/>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20D9-402E-A41C-59A937DB586B}"/>
              </c:ext>
            </c:extLst>
          </c:dPt>
          <c:dLbls>
            <c:delete val="1"/>
          </c:dLbls>
          <c:cat>
            <c:strRef>
              <c:f>Sheet1!$A$2:$A$3</c:f>
              <c:strCache>
                <c:ptCount val="2"/>
                <c:pt idx="0">
                  <c:v>igen</c:v>
                </c:pt>
                <c:pt idx="1">
                  <c:v>nem</c:v>
                </c:pt>
              </c:strCache>
            </c:strRef>
          </c:cat>
          <c:val>
            <c:numRef>
              <c:f>Sheet1!$B$2:$B$3</c:f>
              <c:numCache>
                <c:formatCode>General</c:formatCode>
                <c:ptCount val="2"/>
                <c:pt idx="0">
                  <c:v>17</c:v>
                </c:pt>
                <c:pt idx="1">
                  <c:v>83</c:v>
                </c:pt>
              </c:numCache>
            </c:numRef>
          </c:val>
          <c:extLst xmlns:c16r2="http://schemas.microsoft.com/office/drawing/2015/06/chart">
            <c:ext xmlns:c16="http://schemas.microsoft.com/office/drawing/2014/chart" uri="{C3380CC4-5D6E-409C-BE32-E72D297353CC}">
              <c16:uniqueId val="{00000006-20D9-402E-A41C-59A937DB586B}"/>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7FC5-4BCA-AAF5-FE196450CAA2}"/>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7FC5-4BCA-AAF5-FE196450CAA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RTL Klub</c:v>
                </c:pt>
                <c:pt idx="1">
                  <c:v>Cool</c:v>
                </c:pt>
                <c:pt idx="2">
                  <c:v>Film+</c:v>
                </c:pt>
                <c:pt idx="3">
                  <c:v>RTL 2</c:v>
                </c:pt>
                <c:pt idx="4">
                  <c:v>RTL Gold</c:v>
                </c:pt>
                <c:pt idx="5">
                  <c:v>Sorozat+</c:v>
                </c:pt>
                <c:pt idx="6">
                  <c:v>Muzsika TV</c:v>
                </c:pt>
                <c:pt idx="7">
                  <c:v>RTL Spike</c:v>
                </c:pt>
                <c:pt idx="8">
                  <c:v>RTL+</c:v>
                </c:pt>
              </c:strCache>
            </c:strRef>
          </c:cat>
          <c:val>
            <c:numRef>
              <c:f>Sheet1!$B$2:$B$10</c:f>
              <c:numCache>
                <c:formatCode>0%</c:formatCode>
                <c:ptCount val="9"/>
                <c:pt idx="0">
                  <c:v>0.4</c:v>
                </c:pt>
                <c:pt idx="1">
                  <c:v>0.1042977004482743</c:v>
                </c:pt>
                <c:pt idx="2">
                  <c:v>0.10289097949087837</c:v>
                </c:pt>
                <c:pt idx="3">
                  <c:v>2.1754599896408558E-2</c:v>
                </c:pt>
                <c:pt idx="4">
                  <c:v>1.2789604384155632E-2</c:v>
                </c:pt>
                <c:pt idx="5">
                  <c:v>8.0723035050859898E-3</c:v>
                </c:pt>
                <c:pt idx="6">
                  <c:v>5.9574378978795852E-3</c:v>
                </c:pt>
                <c:pt idx="7">
                  <c:v>2.7644355462296145E-3</c:v>
                </c:pt>
                <c:pt idx="8">
                  <c:v>9.2080942086241911E-4</c:v>
                </c:pt>
              </c:numCache>
            </c:numRef>
          </c:val>
          <c:extLst xmlns:c16r2="http://schemas.microsoft.com/office/drawing/2015/06/chart">
            <c:ext xmlns:c16="http://schemas.microsoft.com/office/drawing/2014/chart" uri="{C3380CC4-5D6E-409C-BE32-E72D297353CC}">
              <c16:uniqueId val="{00000004-7FC5-4BCA-AAF5-FE196450CAA2}"/>
            </c:ext>
          </c:extLst>
        </c:ser>
        <c:dLbls>
          <c:showLegendKey val="0"/>
          <c:showVal val="0"/>
          <c:showCatName val="0"/>
          <c:showSerName val="0"/>
          <c:showPercent val="0"/>
          <c:showBubbleSize val="0"/>
        </c:dLbls>
        <c:gapWidth val="130"/>
        <c:axId val="228958728"/>
        <c:axId val="228959120"/>
      </c:barChart>
      <c:catAx>
        <c:axId val="228958728"/>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28959120"/>
        <c:crosses val="autoZero"/>
        <c:auto val="1"/>
        <c:lblAlgn val="ctr"/>
        <c:lblOffset val="100"/>
        <c:noMultiLvlLbl val="0"/>
      </c:catAx>
      <c:valAx>
        <c:axId val="228959120"/>
        <c:scaling>
          <c:orientation val="minMax"/>
        </c:scaling>
        <c:delete val="1"/>
        <c:axPos val="t"/>
        <c:numFmt formatCode="0%" sourceLinked="1"/>
        <c:majorTickMark val="none"/>
        <c:minorTickMark val="none"/>
        <c:tickLblPos val="nextTo"/>
        <c:crossAx val="228958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A850-4E53-9171-3BA485C9BB7A}"/>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A850-4E53-9171-3BA485C9BB7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TV2</c:v>
                </c:pt>
                <c:pt idx="1">
                  <c:v>Mozi+</c:v>
                </c:pt>
                <c:pt idx="2">
                  <c:v>Super TV2</c:v>
                </c:pt>
                <c:pt idx="3">
                  <c:v>Humor+</c:v>
                </c:pt>
                <c:pt idx="4">
                  <c:v>Prime TV</c:v>
                </c:pt>
                <c:pt idx="5">
                  <c:v>FEM3</c:v>
                </c:pt>
                <c:pt idx="6">
                  <c:v>Spíler</c:v>
                </c:pt>
                <c:pt idx="7">
                  <c:v>Chili TV</c:v>
                </c:pt>
                <c:pt idx="8">
                  <c:v>Kiwi TV</c:v>
                </c:pt>
                <c:pt idx="9">
                  <c:v>Izaura TV</c:v>
                </c:pt>
              </c:strCache>
            </c:strRef>
          </c:cat>
          <c:val>
            <c:numRef>
              <c:f>Sheet1!$B$2:$B$11</c:f>
              <c:numCache>
                <c:formatCode>0%</c:formatCode>
                <c:ptCount val="10"/>
                <c:pt idx="0">
                  <c:v>0.2246651880773011</c:v>
                </c:pt>
                <c:pt idx="1">
                  <c:v>4.7897979797371849E-2</c:v>
                </c:pt>
                <c:pt idx="2">
                  <c:v>4.2760637103562621E-2</c:v>
                </c:pt>
                <c:pt idx="3">
                  <c:v>2.2383274480364378E-2</c:v>
                </c:pt>
                <c:pt idx="4">
                  <c:v>2.1619415734642725E-2</c:v>
                </c:pt>
                <c:pt idx="5">
                  <c:v>1.1244842646262328E-2</c:v>
                </c:pt>
                <c:pt idx="6">
                  <c:v>6.4663465826475027E-3</c:v>
                </c:pt>
                <c:pt idx="7">
                  <c:v>6.1215480991647806E-3</c:v>
                </c:pt>
                <c:pt idx="8">
                  <c:v>2.2558952353005303E-3</c:v>
                </c:pt>
                <c:pt idx="9">
                  <c:v>9.2080942086241911E-4</c:v>
                </c:pt>
              </c:numCache>
            </c:numRef>
          </c:val>
          <c:extLst xmlns:c16r2="http://schemas.microsoft.com/office/drawing/2015/06/chart">
            <c:ext xmlns:c16="http://schemas.microsoft.com/office/drawing/2014/chart" uri="{C3380CC4-5D6E-409C-BE32-E72D297353CC}">
              <c16:uniqueId val="{00000004-A850-4E53-9171-3BA485C9BB7A}"/>
            </c:ext>
          </c:extLst>
        </c:ser>
        <c:dLbls>
          <c:showLegendKey val="0"/>
          <c:showVal val="0"/>
          <c:showCatName val="0"/>
          <c:showSerName val="0"/>
          <c:showPercent val="0"/>
          <c:showBubbleSize val="0"/>
        </c:dLbls>
        <c:gapWidth val="105"/>
        <c:axId val="430834400"/>
        <c:axId val="430834792"/>
      </c:barChart>
      <c:catAx>
        <c:axId val="430834400"/>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430834792"/>
        <c:crosses val="autoZero"/>
        <c:auto val="1"/>
        <c:lblAlgn val="ctr"/>
        <c:lblOffset val="100"/>
        <c:noMultiLvlLbl val="0"/>
      </c:catAx>
      <c:valAx>
        <c:axId val="430834792"/>
        <c:scaling>
          <c:orientation val="minMax"/>
        </c:scaling>
        <c:delete val="1"/>
        <c:axPos val="t"/>
        <c:numFmt formatCode="0%" sourceLinked="1"/>
        <c:majorTickMark val="none"/>
        <c:minorTickMark val="none"/>
        <c:tickLblPos val="nextTo"/>
        <c:crossAx val="43083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273A-4D2D-A960-79C9AF0D091F}"/>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273A-4D2D-A960-79C9AF0D091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CC</c:v>
                </c:pt>
                <c:pt idx="1">
                  <c:v>Viva</c:v>
                </c:pt>
                <c:pt idx="2">
                  <c:v>MTV</c:v>
                </c:pt>
                <c:pt idx="3">
                  <c:v>Paramount</c:v>
                </c:pt>
                <c:pt idx="4">
                  <c:v>Nick Jr.</c:v>
                </c:pt>
                <c:pt idx="5">
                  <c:v>Nickelodeon</c:v>
                </c:pt>
              </c:strCache>
            </c:strRef>
          </c:cat>
          <c:val>
            <c:numRef>
              <c:f>Sheet1!$B$2:$B$7</c:f>
              <c:numCache>
                <c:formatCode>0%</c:formatCode>
                <c:ptCount val="6"/>
                <c:pt idx="0">
                  <c:v>0.31757998763949019</c:v>
                </c:pt>
                <c:pt idx="1">
                  <c:v>2.8939049706374741E-2</c:v>
                </c:pt>
                <c:pt idx="2">
                  <c:v>1.8004596379951977E-2</c:v>
                </c:pt>
                <c:pt idx="3">
                  <c:v>1.1833871802603755E-2</c:v>
                </c:pt>
                <c:pt idx="4">
                  <c:v>4.7411826733787365E-3</c:v>
                </c:pt>
                <c:pt idx="5">
                  <c:v>4.1152807148046502E-3</c:v>
                </c:pt>
              </c:numCache>
            </c:numRef>
          </c:val>
          <c:extLst xmlns:c16r2="http://schemas.microsoft.com/office/drawing/2015/06/chart">
            <c:ext xmlns:c16="http://schemas.microsoft.com/office/drawing/2014/chart" uri="{C3380CC4-5D6E-409C-BE32-E72D297353CC}">
              <c16:uniqueId val="{00000004-273A-4D2D-A960-79C9AF0D091F}"/>
            </c:ext>
          </c:extLst>
        </c:ser>
        <c:dLbls>
          <c:showLegendKey val="0"/>
          <c:showVal val="0"/>
          <c:showCatName val="0"/>
          <c:showSerName val="0"/>
          <c:showPercent val="0"/>
          <c:showBubbleSize val="0"/>
        </c:dLbls>
        <c:gapWidth val="240"/>
        <c:axId val="430835576"/>
        <c:axId val="256183568"/>
      </c:barChart>
      <c:catAx>
        <c:axId val="430835576"/>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56183568"/>
        <c:crosses val="autoZero"/>
        <c:auto val="1"/>
        <c:lblAlgn val="ctr"/>
        <c:lblOffset val="100"/>
        <c:noMultiLvlLbl val="0"/>
      </c:catAx>
      <c:valAx>
        <c:axId val="256183568"/>
        <c:scaling>
          <c:orientation val="minMax"/>
        </c:scaling>
        <c:delete val="1"/>
        <c:axPos val="t"/>
        <c:numFmt formatCode="0%" sourceLinked="1"/>
        <c:majorTickMark val="none"/>
        <c:minorTickMark val="none"/>
        <c:tickLblPos val="nextTo"/>
        <c:crossAx val="43083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72636610124273"/>
          <c:y val="7.1824491174636337E-2"/>
          <c:w val="0.35499265403728114"/>
          <c:h val="0.8563510176507273"/>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DB7E-49B5-BF77-82F0757857DF}"/>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DB7E-49B5-BF77-82F0757857D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Sport1</c:v>
                </c:pt>
                <c:pt idx="1">
                  <c:v>Spektrum</c:v>
                </c:pt>
                <c:pt idx="2">
                  <c:v>Sport2</c:v>
                </c:pt>
                <c:pt idx="3">
                  <c:v>Spektrum H</c:v>
                </c:pt>
                <c:pt idx="4">
                  <c:v>AMC </c:v>
                </c:pt>
                <c:pt idx="5">
                  <c:v>TV Paprika</c:v>
                </c:pt>
                <c:pt idx="6">
                  <c:v>Minimax</c:v>
                </c:pt>
                <c:pt idx="7">
                  <c:v>Film Cafe</c:v>
                </c:pt>
              </c:strCache>
            </c:strRef>
          </c:cat>
          <c:val>
            <c:numRef>
              <c:f>Sheet1!$B$2:$B$9</c:f>
              <c:numCache>
                <c:formatCode>0%</c:formatCode>
                <c:ptCount val="8"/>
                <c:pt idx="0">
                  <c:v>5.6532589886261725E-2</c:v>
                </c:pt>
                <c:pt idx="1">
                  <c:v>3.0525166995635188E-2</c:v>
                </c:pt>
                <c:pt idx="2">
                  <c:v>2.4812307611034166E-2</c:v>
                </c:pt>
                <c:pt idx="3">
                  <c:v>1.8128916125138249E-2</c:v>
                </c:pt>
                <c:pt idx="4">
                  <c:v>1.6552673584502069E-2</c:v>
                </c:pt>
                <c:pt idx="5">
                  <c:v>1.2714085188037055E-2</c:v>
                </c:pt>
                <c:pt idx="6">
                  <c:v>3.4333216464691781E-3</c:v>
                </c:pt>
                <c:pt idx="7">
                  <c:v>2.1380857802985546E-3</c:v>
                </c:pt>
              </c:numCache>
            </c:numRef>
          </c:val>
          <c:extLst xmlns:c16r2="http://schemas.microsoft.com/office/drawing/2015/06/chart">
            <c:ext xmlns:c16="http://schemas.microsoft.com/office/drawing/2014/chart" uri="{C3380CC4-5D6E-409C-BE32-E72D297353CC}">
              <c16:uniqueId val="{00000004-DB7E-49B5-BF77-82F0757857DF}"/>
            </c:ext>
          </c:extLst>
        </c:ser>
        <c:dLbls>
          <c:showLegendKey val="0"/>
          <c:showVal val="0"/>
          <c:showCatName val="0"/>
          <c:showSerName val="0"/>
          <c:showPercent val="0"/>
          <c:showBubbleSize val="0"/>
        </c:dLbls>
        <c:gapWidth val="177"/>
        <c:axId val="135271472"/>
        <c:axId val="135271864"/>
      </c:barChart>
      <c:catAx>
        <c:axId val="135271472"/>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135271864"/>
        <c:crosses val="autoZero"/>
        <c:auto val="1"/>
        <c:lblAlgn val="ctr"/>
        <c:lblOffset val="100"/>
        <c:noMultiLvlLbl val="0"/>
      </c:catAx>
      <c:valAx>
        <c:axId val="135271864"/>
        <c:scaling>
          <c:orientation val="minMax"/>
          <c:max val="0.4"/>
        </c:scaling>
        <c:delete val="1"/>
        <c:axPos val="t"/>
        <c:numFmt formatCode="0%" sourceLinked="1"/>
        <c:majorTickMark val="out"/>
        <c:minorTickMark val="none"/>
        <c:tickLblPos val="nextTo"/>
        <c:crossAx val="13527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Pt>
            <c:idx val="4"/>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C56D-464B-B021-C60F0FC597BC}"/>
              </c:ext>
            </c:extLst>
          </c:dPt>
          <c:dPt>
            <c:idx val="7"/>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C56D-464B-B021-C60F0FC597B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Viasat3</c:v>
                </c:pt>
                <c:pt idx="1">
                  <c:v>AXN</c:v>
                </c:pt>
                <c:pt idx="2">
                  <c:v>Viasat6</c:v>
                </c:pt>
                <c:pt idx="3">
                  <c:v>Viasat</c:v>
                </c:pt>
                <c:pt idx="4">
                  <c:v>White/Black</c:v>
                </c:pt>
              </c:strCache>
            </c:strRef>
          </c:cat>
          <c:val>
            <c:numRef>
              <c:f>Sheet1!$B$2:$B$6</c:f>
              <c:numCache>
                <c:formatCode>0%</c:formatCode>
                <c:ptCount val="5"/>
                <c:pt idx="0">
                  <c:v>7.8502075739859373E-2</c:v>
                </c:pt>
                <c:pt idx="1">
                  <c:v>5.3468452034928636E-2</c:v>
                </c:pt>
                <c:pt idx="2">
                  <c:v>2.4999820716074234E-2</c:v>
                </c:pt>
                <c:pt idx="3">
                  <c:v>1.38319721368925E-2</c:v>
                </c:pt>
                <c:pt idx="4">
                  <c:v>1.0602534693546588E-3</c:v>
                </c:pt>
              </c:numCache>
            </c:numRef>
          </c:val>
          <c:extLst xmlns:c16r2="http://schemas.microsoft.com/office/drawing/2015/06/chart">
            <c:ext xmlns:c16="http://schemas.microsoft.com/office/drawing/2014/chart" uri="{C3380CC4-5D6E-409C-BE32-E72D297353CC}">
              <c16:uniqueId val="{00000004-C56D-464B-B021-C60F0FC597BC}"/>
            </c:ext>
          </c:extLst>
        </c:ser>
        <c:dLbls>
          <c:showLegendKey val="0"/>
          <c:showVal val="0"/>
          <c:showCatName val="0"/>
          <c:showSerName val="0"/>
          <c:showPercent val="0"/>
          <c:showBubbleSize val="0"/>
        </c:dLbls>
        <c:gapWidth val="447"/>
        <c:axId val="530001536"/>
        <c:axId val="530001928"/>
      </c:barChart>
      <c:catAx>
        <c:axId val="530001536"/>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530001928"/>
        <c:crosses val="autoZero"/>
        <c:auto val="1"/>
        <c:lblAlgn val="ctr"/>
        <c:lblOffset val="100"/>
        <c:noMultiLvlLbl val="0"/>
      </c:catAx>
      <c:valAx>
        <c:axId val="530001928"/>
        <c:scaling>
          <c:orientation val="minMax"/>
          <c:max val="0.4"/>
        </c:scaling>
        <c:delete val="1"/>
        <c:axPos val="t"/>
        <c:numFmt formatCode="0%" sourceLinked="1"/>
        <c:majorTickMark val="out"/>
        <c:minorTickMark val="none"/>
        <c:tickLblPos val="nextTo"/>
        <c:crossAx val="53000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40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0D0B-4B10-8530-D10B2DDB6137}"/>
            </c:ext>
          </c:extLst>
        </c:ser>
        <c:dLbls>
          <c:showLegendKey val="0"/>
          <c:showVal val="0"/>
          <c:showCatName val="0"/>
          <c:showSerName val="0"/>
          <c:showPercent val="0"/>
          <c:showBubbleSize val="0"/>
        </c:dLbls>
        <c:gapWidth val="0"/>
        <c:overlap val="100"/>
        <c:axId val="530003496"/>
        <c:axId val="530003888"/>
      </c:barChart>
      <c:catAx>
        <c:axId val="53000349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30003888"/>
        <c:crosses val="autoZero"/>
        <c:auto val="1"/>
        <c:lblAlgn val="ctr"/>
        <c:lblOffset val="100"/>
        <c:noMultiLvlLbl val="0"/>
      </c:catAx>
      <c:valAx>
        <c:axId val="53000388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3000349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AEC7-4058-B4A7-0DE4258FFE56}"/>
            </c:ext>
          </c:extLst>
        </c:ser>
        <c:dLbls>
          <c:showLegendKey val="0"/>
          <c:showVal val="0"/>
          <c:showCatName val="0"/>
          <c:showSerName val="0"/>
          <c:showPercent val="0"/>
          <c:showBubbleSize val="0"/>
        </c:dLbls>
        <c:gapWidth val="0"/>
        <c:overlap val="100"/>
        <c:axId val="530004672"/>
        <c:axId val="530005064"/>
      </c:barChart>
      <c:catAx>
        <c:axId val="5300046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30005064"/>
        <c:crosses val="autoZero"/>
        <c:auto val="1"/>
        <c:lblAlgn val="ctr"/>
        <c:lblOffset val="100"/>
        <c:noMultiLvlLbl val="0"/>
      </c:catAx>
      <c:valAx>
        <c:axId val="53000506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300046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40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9485-47E6-A7D2-C687EDABD446}"/>
            </c:ext>
          </c:extLst>
        </c:ser>
        <c:dLbls>
          <c:showLegendKey val="0"/>
          <c:showVal val="0"/>
          <c:showCatName val="0"/>
          <c:showSerName val="0"/>
          <c:showPercent val="0"/>
          <c:showBubbleSize val="0"/>
        </c:dLbls>
        <c:gapWidth val="0"/>
        <c:overlap val="100"/>
        <c:axId val="529320760"/>
        <c:axId val="529321152"/>
      </c:barChart>
      <c:catAx>
        <c:axId val="52932076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1152"/>
        <c:crosses val="autoZero"/>
        <c:auto val="1"/>
        <c:lblAlgn val="ctr"/>
        <c:lblOffset val="100"/>
        <c:noMultiLvlLbl val="0"/>
      </c:catAx>
      <c:valAx>
        <c:axId val="52932115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076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9B5-40A7-8C32-B7BF8C2FE4C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9B5-40A7-8C32-B7BF8C2FE4C3}"/>
              </c:ext>
            </c:extLst>
          </c:dPt>
          <c:dLbls>
            <c:delete val="1"/>
          </c:dLbls>
          <c:cat>
            <c:numRef>
              <c:f>Sheet1!$A$2:$A$3</c:f>
              <c:numCache>
                <c:formatCode>General</c:formatCode>
                <c:ptCount val="2"/>
              </c:numCache>
            </c:numRef>
          </c:cat>
          <c:val>
            <c:numRef>
              <c:f>Sheet1!$B$2:$B$3</c:f>
              <c:numCache>
                <c:formatCode>General</c:formatCode>
                <c:ptCount val="2"/>
                <c:pt idx="0">
                  <c:v>49</c:v>
                </c:pt>
                <c:pt idx="1">
                  <c:v>51</c:v>
                </c:pt>
              </c:numCache>
            </c:numRef>
          </c:val>
          <c:extLst xmlns:c16r2="http://schemas.microsoft.com/office/drawing/2015/06/chart">
            <c:ext xmlns:c16="http://schemas.microsoft.com/office/drawing/2014/chart" uri="{C3380CC4-5D6E-409C-BE32-E72D297353CC}">
              <c16:uniqueId val="{00000004-D9B5-40A7-8C32-B7BF8C2FE4C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90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E0C-4593-9894-259FCA8927C5}"/>
            </c:ext>
          </c:extLst>
        </c:ser>
        <c:dLbls>
          <c:showLegendKey val="0"/>
          <c:showVal val="0"/>
          <c:showCatName val="0"/>
          <c:showSerName val="0"/>
          <c:showPercent val="0"/>
          <c:showBubbleSize val="0"/>
        </c:dLbls>
        <c:gapWidth val="0"/>
        <c:overlap val="100"/>
        <c:axId val="529321936"/>
        <c:axId val="529322328"/>
      </c:barChart>
      <c:catAx>
        <c:axId val="5293219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2328"/>
        <c:crosses val="autoZero"/>
        <c:auto val="1"/>
        <c:lblAlgn val="ctr"/>
        <c:lblOffset val="100"/>
        <c:noMultiLvlLbl val="0"/>
      </c:catAx>
      <c:valAx>
        <c:axId val="5293223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19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80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2058-4E15-92FF-9C955CF265F5}"/>
            </c:ext>
          </c:extLst>
        </c:ser>
        <c:dLbls>
          <c:showLegendKey val="0"/>
          <c:showVal val="0"/>
          <c:showCatName val="0"/>
          <c:showSerName val="0"/>
          <c:showPercent val="0"/>
          <c:showBubbleSize val="0"/>
        </c:dLbls>
        <c:gapWidth val="0"/>
        <c:overlap val="100"/>
        <c:axId val="529323112"/>
        <c:axId val="529323504"/>
      </c:barChart>
      <c:catAx>
        <c:axId val="52932311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3504"/>
        <c:crosses val="autoZero"/>
        <c:auto val="1"/>
        <c:lblAlgn val="ctr"/>
        <c:lblOffset val="100"/>
        <c:noMultiLvlLbl val="0"/>
      </c:catAx>
      <c:valAx>
        <c:axId val="52932350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311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70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1D9-47A7-8E04-01483723DC73}"/>
            </c:ext>
          </c:extLst>
        </c:ser>
        <c:dLbls>
          <c:showLegendKey val="0"/>
          <c:showVal val="0"/>
          <c:showCatName val="0"/>
          <c:showSerName val="0"/>
          <c:showPercent val="0"/>
          <c:showBubbleSize val="0"/>
        </c:dLbls>
        <c:gapWidth val="0"/>
        <c:overlap val="100"/>
        <c:axId val="529324288"/>
        <c:axId val="529324680"/>
      </c:barChart>
      <c:catAx>
        <c:axId val="52932428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4680"/>
        <c:crosses val="autoZero"/>
        <c:auto val="1"/>
        <c:lblAlgn val="ctr"/>
        <c:lblOffset val="100"/>
        <c:noMultiLvlLbl val="0"/>
      </c:catAx>
      <c:valAx>
        <c:axId val="52932468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428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50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7AEF-45EA-AADF-3A77ECE32258}"/>
            </c:ext>
          </c:extLst>
        </c:ser>
        <c:dLbls>
          <c:showLegendKey val="0"/>
          <c:showVal val="0"/>
          <c:showCatName val="0"/>
          <c:showSerName val="0"/>
          <c:showPercent val="0"/>
          <c:showBubbleSize val="0"/>
        </c:dLbls>
        <c:gapWidth val="0"/>
        <c:overlap val="100"/>
        <c:axId val="529325464"/>
        <c:axId val="529325856"/>
      </c:barChart>
      <c:catAx>
        <c:axId val="52932546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5856"/>
        <c:crosses val="autoZero"/>
        <c:auto val="1"/>
        <c:lblAlgn val="ctr"/>
        <c:lblOffset val="100"/>
        <c:noMultiLvlLbl val="0"/>
      </c:catAx>
      <c:valAx>
        <c:axId val="52932585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546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30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AB86-4D86-AF2C-9096793CEEFD}"/>
            </c:ext>
          </c:extLst>
        </c:ser>
        <c:dLbls>
          <c:showLegendKey val="0"/>
          <c:showVal val="0"/>
          <c:showCatName val="0"/>
          <c:showSerName val="0"/>
          <c:showPercent val="0"/>
          <c:showBubbleSize val="0"/>
        </c:dLbls>
        <c:gapWidth val="0"/>
        <c:overlap val="100"/>
        <c:axId val="529326640"/>
        <c:axId val="529327032"/>
      </c:barChart>
      <c:catAx>
        <c:axId val="52932664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327032"/>
        <c:crosses val="autoZero"/>
        <c:auto val="1"/>
        <c:lblAlgn val="ctr"/>
        <c:lblOffset val="100"/>
        <c:noMultiLvlLbl val="0"/>
      </c:catAx>
      <c:valAx>
        <c:axId val="52932703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664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20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4B62-4958-8F69-804D27C7B0A4}"/>
            </c:ext>
          </c:extLst>
        </c:ser>
        <c:dLbls>
          <c:showLegendKey val="0"/>
          <c:showVal val="0"/>
          <c:showCatName val="0"/>
          <c:showSerName val="0"/>
          <c:showPercent val="0"/>
          <c:showBubbleSize val="0"/>
        </c:dLbls>
        <c:gapWidth val="0"/>
        <c:overlap val="100"/>
        <c:axId val="529327816"/>
        <c:axId val="255859120"/>
      </c:barChart>
      <c:catAx>
        <c:axId val="52932781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59120"/>
        <c:crosses val="autoZero"/>
        <c:auto val="1"/>
        <c:lblAlgn val="ctr"/>
        <c:lblOffset val="100"/>
        <c:noMultiLvlLbl val="0"/>
      </c:catAx>
      <c:valAx>
        <c:axId val="25585912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32781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20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E63F-445D-BD29-2FEC3F4579AD}"/>
            </c:ext>
          </c:extLst>
        </c:ser>
        <c:dLbls>
          <c:showLegendKey val="0"/>
          <c:showVal val="0"/>
          <c:showCatName val="0"/>
          <c:showSerName val="0"/>
          <c:showPercent val="0"/>
          <c:showBubbleSize val="0"/>
        </c:dLbls>
        <c:gapWidth val="0"/>
        <c:overlap val="100"/>
        <c:axId val="255859904"/>
        <c:axId val="255860296"/>
      </c:barChart>
      <c:catAx>
        <c:axId val="25585990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60296"/>
        <c:crosses val="autoZero"/>
        <c:auto val="1"/>
        <c:lblAlgn val="ctr"/>
        <c:lblOffset val="100"/>
        <c:noMultiLvlLbl val="0"/>
      </c:catAx>
      <c:valAx>
        <c:axId val="2558602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5585990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6810-4DB2-9445-2B84B5AFD53A}"/>
            </c:ext>
          </c:extLst>
        </c:ser>
        <c:dLbls>
          <c:showLegendKey val="0"/>
          <c:showVal val="0"/>
          <c:showCatName val="0"/>
          <c:showSerName val="0"/>
          <c:showPercent val="0"/>
          <c:showBubbleSize val="0"/>
        </c:dLbls>
        <c:gapWidth val="0"/>
        <c:overlap val="100"/>
        <c:axId val="255861080"/>
        <c:axId val="255861472"/>
      </c:barChart>
      <c:catAx>
        <c:axId val="25586108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61472"/>
        <c:crosses val="autoZero"/>
        <c:auto val="1"/>
        <c:lblAlgn val="ctr"/>
        <c:lblOffset val="100"/>
        <c:noMultiLvlLbl val="0"/>
      </c:catAx>
      <c:valAx>
        <c:axId val="25586147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5586108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90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2861-44DB-BB43-C688D0C821B0}"/>
            </c:ext>
          </c:extLst>
        </c:ser>
        <c:dLbls>
          <c:showLegendKey val="0"/>
          <c:showVal val="0"/>
          <c:showCatName val="0"/>
          <c:showSerName val="0"/>
          <c:showPercent val="0"/>
          <c:showBubbleSize val="0"/>
        </c:dLbls>
        <c:gapWidth val="0"/>
        <c:overlap val="100"/>
        <c:axId val="255862256"/>
        <c:axId val="255862648"/>
      </c:barChart>
      <c:catAx>
        <c:axId val="25586225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62648"/>
        <c:crosses val="autoZero"/>
        <c:auto val="1"/>
        <c:lblAlgn val="ctr"/>
        <c:lblOffset val="100"/>
        <c:noMultiLvlLbl val="0"/>
      </c:catAx>
      <c:valAx>
        <c:axId val="25586264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5586225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DA3-4EC8-B397-EB7835093869}"/>
            </c:ext>
          </c:extLst>
        </c:ser>
        <c:dLbls>
          <c:showLegendKey val="0"/>
          <c:showVal val="0"/>
          <c:showCatName val="0"/>
          <c:showSerName val="0"/>
          <c:showPercent val="0"/>
          <c:showBubbleSize val="0"/>
        </c:dLbls>
        <c:gapWidth val="0"/>
        <c:overlap val="100"/>
        <c:axId val="270064960"/>
        <c:axId val="270065352"/>
      </c:barChart>
      <c:catAx>
        <c:axId val="27006496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70065352"/>
        <c:crosses val="autoZero"/>
        <c:auto val="1"/>
        <c:lblAlgn val="ctr"/>
        <c:lblOffset val="100"/>
        <c:noMultiLvlLbl val="0"/>
      </c:catAx>
      <c:valAx>
        <c:axId val="27006535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7006496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A2D9-40D1-8EA4-154DAB3371D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2D9-40D1-8EA4-154DAB3371DF}"/>
              </c:ext>
            </c:extLst>
          </c:dPt>
          <c:dLbls>
            <c:delete val="1"/>
          </c:dLbls>
          <c:cat>
            <c:numRef>
              <c:f>Sheet1!$A$2:$A$3</c:f>
              <c:numCache>
                <c:formatCode>General</c:formatCode>
                <c:ptCount val="2"/>
              </c:numCache>
            </c:num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A2D9-40D1-8EA4-154DAB3371D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E05C-46CE-829E-D126C27DB79C}"/>
            </c:ext>
          </c:extLst>
        </c:ser>
        <c:dLbls>
          <c:showLegendKey val="0"/>
          <c:showVal val="0"/>
          <c:showCatName val="0"/>
          <c:showSerName val="0"/>
          <c:showPercent val="0"/>
          <c:showBubbleSize val="0"/>
        </c:dLbls>
        <c:gapWidth val="0"/>
        <c:overlap val="100"/>
        <c:axId val="270066136"/>
        <c:axId val="270066528"/>
      </c:barChart>
      <c:catAx>
        <c:axId val="2700661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70066528"/>
        <c:crosses val="autoZero"/>
        <c:auto val="1"/>
        <c:lblAlgn val="ctr"/>
        <c:lblOffset val="100"/>
        <c:noMultiLvlLbl val="0"/>
      </c:catAx>
      <c:valAx>
        <c:axId val="27006652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700661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Férfi</c:v>
                </c:pt>
              </c:strCache>
            </c:strRef>
          </c:tx>
          <c:spPr>
            <a:noFill/>
            <a:ln w="19050">
              <a:solidFill>
                <a:srgbClr val="00B7C0"/>
              </a:solidFill>
            </a:ln>
            <a:effectLst/>
          </c:spPr>
          <c:cat>
            <c:strRef>
              <c:f>Sheet1!$A$2:$A$15</c:f>
              <c:strCache>
                <c:ptCount val="14"/>
                <c:pt idx="0">
                  <c:v>Movie</c:v>
                </c:pt>
                <c:pt idx="1">
                  <c:v>Series</c:v>
                </c:pt>
                <c:pt idx="2">
                  <c:v>Soap opera</c:v>
                </c:pt>
                <c:pt idx="3">
                  <c:v>News program</c:v>
                </c:pt>
                <c:pt idx="4">
                  <c:v>Sport</c:v>
                </c:pt>
                <c:pt idx="5">
                  <c:v>Documentary</c:v>
                </c:pt>
                <c:pt idx="6">
                  <c:v>Reality Show</c:v>
                </c:pt>
                <c:pt idx="7">
                  <c:v>Gastro</c:v>
                </c:pt>
                <c:pt idx="8">
                  <c:v>Talent show</c:v>
                </c:pt>
                <c:pt idx="9">
                  <c:v>Quiz</c:v>
                </c:pt>
                <c:pt idx="10">
                  <c:v>Music videos</c:v>
                </c:pt>
                <c:pt idx="11">
                  <c:v>Mornign show</c:v>
                </c:pt>
                <c:pt idx="12">
                  <c:v>Animation for kids</c:v>
                </c:pt>
                <c:pt idx="13">
                  <c:v>Animation for adults</c:v>
                </c:pt>
              </c:strCache>
            </c:strRef>
          </c:cat>
          <c:val>
            <c:numRef>
              <c:f>Sheet1!$B$2:$B$15</c:f>
              <c:numCache>
                <c:formatCode>0%</c:formatCode>
                <c:ptCount val="14"/>
                <c:pt idx="0">
                  <c:v>0.52761133578707553</c:v>
                </c:pt>
                <c:pt idx="1">
                  <c:v>0.44665299828630667</c:v>
                </c:pt>
                <c:pt idx="2">
                  <c:v>2.3459252134291338E-2</c:v>
                </c:pt>
                <c:pt idx="3">
                  <c:v>0.15195849864935598</c:v>
                </c:pt>
                <c:pt idx="4">
                  <c:v>0.3064556065433483</c:v>
                </c:pt>
                <c:pt idx="5">
                  <c:v>0.27249028090119543</c:v>
                </c:pt>
                <c:pt idx="6">
                  <c:v>6.5680502537008217E-2</c:v>
                </c:pt>
                <c:pt idx="7">
                  <c:v>9.7775277425089083E-2</c:v>
                </c:pt>
                <c:pt idx="8">
                  <c:v>0.14230426201630056</c:v>
                </c:pt>
                <c:pt idx="9">
                  <c:v>0.14448124911158206</c:v>
                </c:pt>
                <c:pt idx="10">
                  <c:v>0.12769832269525647</c:v>
                </c:pt>
                <c:pt idx="11">
                  <c:v>2.4550904185563428E-2</c:v>
                </c:pt>
                <c:pt idx="12">
                  <c:v>5.0501965691456506E-2</c:v>
                </c:pt>
                <c:pt idx="13">
                  <c:v>0.14947036135811392</c:v>
                </c:pt>
              </c:numCache>
            </c:numRef>
          </c:val>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Nő</c:v>
                </c:pt>
              </c:strCache>
            </c:strRef>
          </c:tx>
          <c:spPr>
            <a:noFill/>
            <a:ln w="19050">
              <a:solidFill>
                <a:srgbClr val="FF4343"/>
              </a:solidFill>
            </a:ln>
            <a:effectLst/>
          </c:spPr>
          <c:cat>
            <c:strRef>
              <c:f>Sheet1!$A$2:$A$15</c:f>
              <c:strCache>
                <c:ptCount val="14"/>
                <c:pt idx="0">
                  <c:v>Movie</c:v>
                </c:pt>
                <c:pt idx="1">
                  <c:v>Series</c:v>
                </c:pt>
                <c:pt idx="2">
                  <c:v>Soap opera</c:v>
                </c:pt>
                <c:pt idx="3">
                  <c:v>News program</c:v>
                </c:pt>
                <c:pt idx="4">
                  <c:v>Sport</c:v>
                </c:pt>
                <c:pt idx="5">
                  <c:v>Documentary</c:v>
                </c:pt>
                <c:pt idx="6">
                  <c:v>Reality Show</c:v>
                </c:pt>
                <c:pt idx="7">
                  <c:v>Gastro</c:v>
                </c:pt>
                <c:pt idx="8">
                  <c:v>Talent show</c:v>
                </c:pt>
                <c:pt idx="9">
                  <c:v>Quiz</c:v>
                </c:pt>
                <c:pt idx="10">
                  <c:v>Music videos</c:v>
                </c:pt>
                <c:pt idx="11">
                  <c:v>Mornign show</c:v>
                </c:pt>
                <c:pt idx="12">
                  <c:v>Animation for kids</c:v>
                </c:pt>
                <c:pt idx="13">
                  <c:v>Animation for adults</c:v>
                </c:pt>
              </c:strCache>
            </c:strRef>
          </c:cat>
          <c:val>
            <c:numRef>
              <c:f>Sheet1!$C$2:$C$15</c:f>
              <c:numCache>
                <c:formatCode>0%</c:formatCode>
                <c:ptCount val="14"/>
                <c:pt idx="0">
                  <c:v>0.54847663480709508</c:v>
                </c:pt>
                <c:pt idx="1">
                  <c:v>0.56149295090252105</c:v>
                </c:pt>
                <c:pt idx="2">
                  <c:v>3.9022285112497362E-2</c:v>
                </c:pt>
                <c:pt idx="3">
                  <c:v>9.3769004715597071E-2</c:v>
                </c:pt>
                <c:pt idx="4">
                  <c:v>7.7638508961952166E-2</c:v>
                </c:pt>
                <c:pt idx="5">
                  <c:v>0.20806497694633908</c:v>
                </c:pt>
                <c:pt idx="6">
                  <c:v>0.10675946261567421</c:v>
                </c:pt>
                <c:pt idx="7">
                  <c:v>0.26334375174547481</c:v>
                </c:pt>
                <c:pt idx="8">
                  <c:v>0.15784750039511031</c:v>
                </c:pt>
                <c:pt idx="9">
                  <c:v>0.20435144377320977</c:v>
                </c:pt>
                <c:pt idx="10">
                  <c:v>0.13515589853647308</c:v>
                </c:pt>
                <c:pt idx="11">
                  <c:v>4.2336878211092561E-2</c:v>
                </c:pt>
                <c:pt idx="12">
                  <c:v>0.14425357510381259</c:v>
                </c:pt>
                <c:pt idx="13">
                  <c:v>8.8732675008446005E-2</c:v>
                </c:pt>
              </c:numCache>
            </c:numRef>
          </c:val>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213802584"/>
        <c:axId val="213802976"/>
      </c:radarChart>
      <c:catAx>
        <c:axId val="213802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213802976"/>
        <c:crosses val="autoZero"/>
        <c:auto val="1"/>
        <c:lblAlgn val="ctr"/>
        <c:lblOffset val="100"/>
        <c:noMultiLvlLbl val="0"/>
      </c:catAx>
      <c:valAx>
        <c:axId val="213802976"/>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138025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15-21</c:v>
                </c:pt>
              </c:strCache>
            </c:strRef>
          </c:tx>
          <c:spPr>
            <a:noFill/>
            <a:ln w="19050">
              <a:solidFill>
                <a:srgbClr val="00B7C0"/>
              </a:solidFill>
            </a:ln>
            <a:effectLst/>
          </c:spPr>
          <c:cat>
            <c:strRef>
              <c:f>Sheet1!$A$2:$A$15</c:f>
              <c:strCache>
                <c:ptCount val="14"/>
                <c:pt idx="0">
                  <c:v>Movie</c:v>
                </c:pt>
                <c:pt idx="1">
                  <c:v>Series</c:v>
                </c:pt>
                <c:pt idx="2">
                  <c:v>Soap opera</c:v>
                </c:pt>
                <c:pt idx="3">
                  <c:v>News</c:v>
                </c:pt>
                <c:pt idx="4">
                  <c:v>Sport</c:v>
                </c:pt>
                <c:pt idx="5">
                  <c:v>Documentary</c:v>
                </c:pt>
                <c:pt idx="6">
                  <c:v>Reality show</c:v>
                </c:pt>
                <c:pt idx="7">
                  <c:v>Gastro</c:v>
                </c:pt>
                <c:pt idx="8">
                  <c:v>Talent show</c:v>
                </c:pt>
                <c:pt idx="9">
                  <c:v>Quiz</c:v>
                </c:pt>
                <c:pt idx="10">
                  <c:v>Music video</c:v>
                </c:pt>
                <c:pt idx="11">
                  <c:v>Mornign show</c:v>
                </c:pt>
                <c:pt idx="12">
                  <c:v>Animation for kids</c:v>
                </c:pt>
                <c:pt idx="13">
                  <c:v>Animation for adults</c:v>
                </c:pt>
              </c:strCache>
            </c:strRef>
          </c:cat>
          <c:val>
            <c:numRef>
              <c:f>Sheet1!$B$2:$B$15</c:f>
              <c:numCache>
                <c:formatCode>0%</c:formatCode>
                <c:ptCount val="14"/>
                <c:pt idx="0">
                  <c:v>0.53372925627540735</c:v>
                </c:pt>
                <c:pt idx="1">
                  <c:v>0.46692687695271734</c:v>
                </c:pt>
                <c:pt idx="2">
                  <c:v>3.0218619443901987E-2</c:v>
                </c:pt>
                <c:pt idx="3">
                  <c:v>8.2140042500768493E-2</c:v>
                </c:pt>
                <c:pt idx="4">
                  <c:v>0.20605387686144705</c:v>
                </c:pt>
                <c:pt idx="5">
                  <c:v>0.19382476721652794</c:v>
                </c:pt>
                <c:pt idx="6">
                  <c:v>9.2006254457968964E-2</c:v>
                </c:pt>
                <c:pt idx="7">
                  <c:v>0.14306761390832382</c:v>
                </c:pt>
                <c:pt idx="8">
                  <c:v>0.17225539804347348</c:v>
                </c:pt>
                <c:pt idx="9">
                  <c:v>0.16350926519058906</c:v>
                </c:pt>
                <c:pt idx="10">
                  <c:v>0.16284399130623567</c:v>
                </c:pt>
                <c:pt idx="11">
                  <c:v>3.7159831510627808E-2</c:v>
                </c:pt>
                <c:pt idx="12">
                  <c:v>8.3392629184216721E-2</c:v>
                </c:pt>
                <c:pt idx="13">
                  <c:v>0.12271684062583782</c:v>
                </c:pt>
              </c:numCache>
            </c:numRef>
          </c:val>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22-29</c:v>
                </c:pt>
              </c:strCache>
            </c:strRef>
          </c:tx>
          <c:spPr>
            <a:noFill/>
            <a:ln w="19050">
              <a:solidFill>
                <a:srgbClr val="FF4343"/>
              </a:solidFill>
            </a:ln>
            <a:effectLst/>
          </c:spPr>
          <c:cat>
            <c:strRef>
              <c:f>Sheet1!$A$2:$A$15</c:f>
              <c:strCache>
                <c:ptCount val="14"/>
                <c:pt idx="0">
                  <c:v>Movie</c:v>
                </c:pt>
                <c:pt idx="1">
                  <c:v>Series</c:v>
                </c:pt>
                <c:pt idx="2">
                  <c:v>Soap opera</c:v>
                </c:pt>
                <c:pt idx="3">
                  <c:v>News</c:v>
                </c:pt>
                <c:pt idx="4">
                  <c:v>Sport</c:v>
                </c:pt>
                <c:pt idx="5">
                  <c:v>Documentary</c:v>
                </c:pt>
                <c:pt idx="6">
                  <c:v>Reality show</c:v>
                </c:pt>
                <c:pt idx="7">
                  <c:v>Gastro</c:v>
                </c:pt>
                <c:pt idx="8">
                  <c:v>Talent show</c:v>
                </c:pt>
                <c:pt idx="9">
                  <c:v>Quiz</c:v>
                </c:pt>
                <c:pt idx="10">
                  <c:v>Music video</c:v>
                </c:pt>
                <c:pt idx="11">
                  <c:v>Mornign show</c:v>
                </c:pt>
                <c:pt idx="12">
                  <c:v>Animation for kids</c:v>
                </c:pt>
                <c:pt idx="13">
                  <c:v>Animation for adults</c:v>
                </c:pt>
              </c:strCache>
            </c:strRef>
          </c:cat>
          <c:val>
            <c:numRef>
              <c:f>Sheet1!$C$2:$C$15</c:f>
              <c:numCache>
                <c:formatCode>0%</c:formatCode>
                <c:ptCount val="14"/>
                <c:pt idx="0">
                  <c:v>0.54080869770903062</c:v>
                </c:pt>
                <c:pt idx="1">
                  <c:v>0.52899187370387135</c:v>
                </c:pt>
                <c:pt idx="2">
                  <c:v>3.1712617460674532E-2</c:v>
                </c:pt>
                <c:pt idx="3">
                  <c:v>0.15335660133005333</c:v>
                </c:pt>
                <c:pt idx="4">
                  <c:v>0.18584931111447353</c:v>
                </c:pt>
                <c:pt idx="5">
                  <c:v>0.27502668919363343</c:v>
                </c:pt>
                <c:pt idx="6">
                  <c:v>8.1321665695264306E-2</c:v>
                </c:pt>
                <c:pt idx="7">
                  <c:v>0.20485419310478445</c:v>
                </c:pt>
                <c:pt idx="8">
                  <c:v>0.13374686490288407</c:v>
                </c:pt>
                <c:pt idx="9">
                  <c:v>0.18128233295827831</c:v>
                </c:pt>
                <c:pt idx="10">
                  <c:v>0.10854837673937501</c:v>
                </c:pt>
                <c:pt idx="11">
                  <c:v>3.0446383144187333E-2</c:v>
                </c:pt>
                <c:pt idx="12">
                  <c:v>0.1058885345624969</c:v>
                </c:pt>
                <c:pt idx="13">
                  <c:v>0.11753072755837103</c:v>
                </c:pt>
              </c:numCache>
            </c:numRef>
          </c:val>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269460520"/>
        <c:axId val="269460912"/>
      </c:radarChart>
      <c:catAx>
        <c:axId val="269460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w="0">
                  <a:noFill/>
                </a:ln>
                <a:solidFill>
                  <a:srgbClr val="404040"/>
                </a:solidFill>
                <a:latin typeface="+mn-lt"/>
                <a:ea typeface="+mn-ea"/>
                <a:cs typeface="+mn-cs"/>
              </a:defRPr>
            </a:pPr>
            <a:endParaRPr lang="hu-HU"/>
          </a:p>
        </c:txPr>
        <c:crossAx val="269460912"/>
        <c:crosses val="autoZero"/>
        <c:auto val="1"/>
        <c:lblAlgn val="ctr"/>
        <c:lblOffset val="100"/>
        <c:noMultiLvlLbl val="0"/>
      </c:catAx>
      <c:valAx>
        <c:axId val="26946091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69460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Férfi</c:v>
                </c:pt>
              </c:strCache>
            </c:strRef>
          </c:tx>
          <c:spPr>
            <a:ln w="19050" cap="rnd">
              <a:solidFill>
                <a:srgbClr val="00B7C0"/>
              </a:solidFill>
              <a:round/>
            </a:ln>
            <a:effectLst/>
          </c:spPr>
          <c:marker>
            <c:symbol val="none"/>
          </c:marker>
          <c:cat>
            <c:strRef>
              <c:f>Sheet1!$A$2:$A$13</c:f>
              <c:strCache>
                <c:ptCount val="12"/>
                <c:pt idx="0">
                  <c:v>Animation for children</c:v>
                </c:pt>
                <c:pt idx="1">
                  <c:v>Gastro</c:v>
                </c:pt>
                <c:pt idx="2">
                  <c:v>Talent show</c:v>
                </c:pt>
                <c:pt idx="3">
                  <c:v>Quiz</c:v>
                </c:pt>
                <c:pt idx="4">
                  <c:v>Series</c:v>
                </c:pt>
                <c:pt idx="5">
                  <c:v>Talent show</c:v>
                </c:pt>
                <c:pt idx="6">
                  <c:v>Music videos</c:v>
                </c:pt>
                <c:pt idx="7">
                  <c:v>Movie</c:v>
                </c:pt>
                <c:pt idx="8">
                  <c:v>Documentary</c:v>
                </c:pt>
                <c:pt idx="9">
                  <c:v>News program</c:v>
                </c:pt>
                <c:pt idx="10">
                  <c:v>Animation for adults</c:v>
                </c:pt>
                <c:pt idx="11">
                  <c:v>Sport</c:v>
                </c:pt>
              </c:strCache>
            </c:strRef>
          </c:cat>
          <c:val>
            <c:numRef>
              <c:f>Sheet1!$B$2:$B$13</c:f>
              <c:numCache>
                <c:formatCode>0%</c:formatCode>
                <c:ptCount val="12"/>
                <c:pt idx="0">
                  <c:v>0.5236606441586541</c:v>
                </c:pt>
                <c:pt idx="1">
                  <c:v>0.5465242276327732</c:v>
                </c:pt>
                <c:pt idx="2">
                  <c:v>0.7654250116964042</c:v>
                </c:pt>
                <c:pt idx="3">
                  <c:v>0.83122314498419247</c:v>
                </c:pt>
                <c:pt idx="4">
                  <c:v>0.88811130023936358</c:v>
                </c:pt>
                <c:pt idx="5">
                  <c:v>0.94919847915690503</c:v>
                </c:pt>
                <c:pt idx="6">
                  <c:v>0.97218011691841888</c:v>
                </c:pt>
                <c:pt idx="7">
                  <c:v>0.98099047067812506</c:v>
                </c:pt>
                <c:pt idx="8">
                  <c:v>1.1310316799815237</c:v>
                </c:pt>
                <c:pt idx="9">
                  <c:v>1.2309749497685847</c:v>
                </c:pt>
                <c:pt idx="10">
                  <c:v>1.2486153288758939</c:v>
                </c:pt>
                <c:pt idx="11">
                  <c:v>1.57694314380825</c:v>
                </c:pt>
              </c:numCache>
            </c:numRef>
          </c:val>
          <c:smooth val="0"/>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Nő</c:v>
                </c:pt>
              </c:strCache>
            </c:strRef>
          </c:tx>
          <c:spPr>
            <a:ln w="19050" cap="rnd">
              <a:solidFill>
                <a:srgbClr val="FF4343"/>
              </a:solidFill>
              <a:round/>
            </a:ln>
            <a:effectLst/>
          </c:spPr>
          <c:marker>
            <c:symbol val="none"/>
          </c:marker>
          <c:cat>
            <c:strRef>
              <c:f>Sheet1!$A$2:$A$13</c:f>
              <c:strCache>
                <c:ptCount val="12"/>
                <c:pt idx="0">
                  <c:v>Animation for children</c:v>
                </c:pt>
                <c:pt idx="1">
                  <c:v>Gastro</c:v>
                </c:pt>
                <c:pt idx="2">
                  <c:v>Talent show</c:v>
                </c:pt>
                <c:pt idx="3">
                  <c:v>Quiz</c:v>
                </c:pt>
                <c:pt idx="4">
                  <c:v>Series</c:v>
                </c:pt>
                <c:pt idx="5">
                  <c:v>Talent show</c:v>
                </c:pt>
                <c:pt idx="6">
                  <c:v>Music videos</c:v>
                </c:pt>
                <c:pt idx="7">
                  <c:v>Movie</c:v>
                </c:pt>
                <c:pt idx="8">
                  <c:v>Documentary</c:v>
                </c:pt>
                <c:pt idx="9">
                  <c:v>News program</c:v>
                </c:pt>
                <c:pt idx="10">
                  <c:v>Animation for adults</c:v>
                </c:pt>
                <c:pt idx="11">
                  <c:v>Sport</c:v>
                </c:pt>
              </c:strCache>
            </c:strRef>
          </c:cat>
          <c:val>
            <c:numRef>
              <c:f>Sheet1!$C$2:$C$13</c:f>
              <c:numCache>
                <c:formatCode>0%</c:formatCode>
                <c:ptCount val="12"/>
                <c:pt idx="0">
                  <c:v>1.4957817785265037</c:v>
                </c:pt>
                <c:pt idx="1">
                  <c:v>1.4719849875637543</c:v>
                </c:pt>
                <c:pt idx="2">
                  <c:v>1.2441494776210109</c:v>
                </c:pt>
                <c:pt idx="3">
                  <c:v>1.1756657062401545</c:v>
                </c:pt>
                <c:pt idx="4">
                  <c:v>1.1164555854646394</c:v>
                </c:pt>
                <c:pt idx="5">
                  <c:v>1.052875052305849</c:v>
                </c:pt>
                <c:pt idx="6">
                  <c:v>1.0289553885133624</c:v>
                </c:pt>
                <c:pt idx="7">
                  <c:v>1.0197854284777983</c:v>
                </c:pt>
                <c:pt idx="8">
                  <c:v>0.86362008818312508</c:v>
                </c:pt>
                <c:pt idx="9">
                  <c:v>0.75959750126237169</c:v>
                </c:pt>
                <c:pt idx="10">
                  <c:v>0.74123710668137921</c:v>
                </c:pt>
                <c:pt idx="11">
                  <c:v>0.39950815644721394</c:v>
                </c:pt>
              </c:numCache>
            </c:numRef>
          </c:val>
          <c:smooth val="0"/>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269462088"/>
        <c:axId val="269462480"/>
      </c:lineChart>
      <c:catAx>
        <c:axId val="269462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269462480"/>
        <c:crosses val="autoZero"/>
        <c:auto val="1"/>
        <c:lblAlgn val="ctr"/>
        <c:lblOffset val="100"/>
        <c:noMultiLvlLbl val="0"/>
      </c:catAx>
      <c:valAx>
        <c:axId val="269462480"/>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69462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15-21</c:v>
                </c:pt>
              </c:strCache>
            </c:strRef>
          </c:tx>
          <c:spPr>
            <a:ln w="19050" cap="rnd">
              <a:solidFill>
                <a:srgbClr val="00B7C0"/>
              </a:solidFill>
              <a:round/>
            </a:ln>
            <a:effectLst/>
          </c:spPr>
          <c:marker>
            <c:symbol val="none"/>
          </c:marker>
          <c:cat>
            <c:strRef>
              <c:f>Sheet1!$A$2:$A$13</c:f>
              <c:strCache>
                <c:ptCount val="12"/>
                <c:pt idx="0">
                  <c:v>Music videos</c:v>
                </c:pt>
                <c:pt idx="1">
                  <c:v>Talent show</c:v>
                </c:pt>
                <c:pt idx="2">
                  <c:v>Reality show</c:v>
                </c:pt>
                <c:pt idx="3">
                  <c:v>Sport</c:v>
                </c:pt>
                <c:pt idx="4">
                  <c:v>Animation for adults</c:v>
                </c:pt>
                <c:pt idx="5">
                  <c:v>Movie</c:v>
                </c:pt>
                <c:pt idx="6">
                  <c:v>Quiz</c:v>
                </c:pt>
                <c:pt idx="7">
                  <c:v>Series</c:v>
                </c:pt>
                <c:pt idx="8">
                  <c:v>Animation for children</c:v>
                </c:pt>
                <c:pt idx="9">
                  <c:v>Documentary</c:v>
                </c:pt>
                <c:pt idx="10">
                  <c:v>Gastro</c:v>
                </c:pt>
                <c:pt idx="11">
                  <c:v>News program</c:v>
                </c:pt>
              </c:strCache>
            </c:strRef>
          </c:cat>
          <c:val>
            <c:numRef>
              <c:f>Sheet1!$B$2:$B$13</c:f>
              <c:numCache>
                <c:formatCode>0%</c:formatCode>
                <c:ptCount val="12"/>
                <c:pt idx="0">
                  <c:v>1.2397476111363126</c:v>
                </c:pt>
                <c:pt idx="1">
                  <c:v>1.1489786710021612</c:v>
                </c:pt>
                <c:pt idx="2">
                  <c:v>1.0722190859449092</c:v>
                </c:pt>
                <c:pt idx="3">
                  <c:v>1.0603012032863759</c:v>
                </c:pt>
                <c:pt idx="4">
                  <c:v>1.0251271685195757</c:v>
                </c:pt>
                <c:pt idx="5">
                  <c:v>0.9923655517128549</c:v>
                </c:pt>
                <c:pt idx="6">
                  <c:v>0.94069428719301273</c:v>
                </c:pt>
                <c:pt idx="7">
                  <c:v>0.92842326682730425</c:v>
                </c:pt>
                <c:pt idx="8">
                  <c:v>0.86470768649859375</c:v>
                </c:pt>
                <c:pt idx="9">
                  <c:v>0.80451292193583568</c:v>
                </c:pt>
                <c:pt idx="10">
                  <c:v>0.79969005713551655</c:v>
                </c:pt>
                <c:pt idx="11">
                  <c:v>0.6653944043280493</c:v>
                </c:pt>
              </c:numCache>
            </c:numRef>
          </c:val>
          <c:smooth val="0"/>
          <c:extLst xmlns:c16r2="http://schemas.microsoft.com/office/drawing/2015/06/chart">
            <c:ext xmlns:c16="http://schemas.microsoft.com/office/drawing/2014/chart" uri="{C3380CC4-5D6E-409C-BE32-E72D297353CC}">
              <c16:uniqueId val="{00000000-0D16-47F0-B202-BD2256FDB802}"/>
            </c:ext>
          </c:extLst>
        </c:ser>
        <c:ser>
          <c:idx val="1"/>
          <c:order val="1"/>
          <c:tx>
            <c:strRef>
              <c:f>Sheet1!$C$1</c:f>
              <c:strCache>
                <c:ptCount val="1"/>
                <c:pt idx="0">
                  <c:v>22-29</c:v>
                </c:pt>
              </c:strCache>
            </c:strRef>
          </c:tx>
          <c:spPr>
            <a:ln w="19050" cap="rnd">
              <a:solidFill>
                <a:srgbClr val="FF4343"/>
              </a:solidFill>
              <a:round/>
            </a:ln>
            <a:effectLst/>
          </c:spPr>
          <c:marker>
            <c:symbol val="none"/>
          </c:marker>
          <c:cat>
            <c:strRef>
              <c:f>Sheet1!$A$2:$A$13</c:f>
              <c:strCache>
                <c:ptCount val="12"/>
                <c:pt idx="0">
                  <c:v>Music videos</c:v>
                </c:pt>
                <c:pt idx="1">
                  <c:v>Talent show</c:v>
                </c:pt>
                <c:pt idx="2">
                  <c:v>Reality show</c:v>
                </c:pt>
                <c:pt idx="3">
                  <c:v>Sport</c:v>
                </c:pt>
                <c:pt idx="4">
                  <c:v>Animation for adults</c:v>
                </c:pt>
                <c:pt idx="5">
                  <c:v>Movie</c:v>
                </c:pt>
                <c:pt idx="6">
                  <c:v>Quiz</c:v>
                </c:pt>
                <c:pt idx="7">
                  <c:v>Series</c:v>
                </c:pt>
                <c:pt idx="8">
                  <c:v>Animation for children</c:v>
                </c:pt>
                <c:pt idx="9">
                  <c:v>Documentary</c:v>
                </c:pt>
                <c:pt idx="10">
                  <c:v>Gastro</c:v>
                </c:pt>
                <c:pt idx="11">
                  <c:v>News program</c:v>
                </c:pt>
              </c:strCache>
            </c:strRef>
          </c:cat>
          <c:val>
            <c:numRef>
              <c:f>Sheet1!$C$2:$C$13</c:f>
              <c:numCache>
                <c:formatCode>0%</c:formatCode>
                <c:ptCount val="12"/>
                <c:pt idx="0">
                  <c:v>0.82638966090124055</c:v>
                </c:pt>
                <c:pt idx="1">
                  <c:v>0.89211889341219841</c:v>
                </c:pt>
                <c:pt idx="2">
                  <c:v>0.94770342052264211</c:v>
                </c:pt>
                <c:pt idx="3">
                  <c:v>0.95633361141330597</c:v>
                </c:pt>
                <c:pt idx="4">
                  <c:v>0.98180446417548062</c:v>
                </c:pt>
                <c:pt idx="5">
                  <c:v>1.0055283935872588</c:v>
                </c:pt>
                <c:pt idx="6">
                  <c:v>1.0429455161705974</c:v>
                </c:pt>
                <c:pt idx="7">
                  <c:v>1.0518314274699125</c:v>
                </c:pt>
                <c:pt idx="8">
                  <c:v>1.0979702959838165</c:v>
                </c:pt>
                <c:pt idx="9">
                  <c:v>1.141559608253415</c:v>
                </c:pt>
                <c:pt idx="10">
                  <c:v>1.1450520275915779</c:v>
                </c:pt>
                <c:pt idx="11">
                  <c:v>1.2423006037625346</c:v>
                </c:pt>
              </c:numCache>
            </c:numRef>
          </c:val>
          <c:smooth val="0"/>
          <c:extLst xmlns:c16r2="http://schemas.microsoft.com/office/drawing/2015/06/char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269463264"/>
        <c:axId val="269463656"/>
      </c:lineChart>
      <c:catAx>
        <c:axId val="2694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269463656"/>
        <c:crosses val="autoZero"/>
        <c:auto val="1"/>
        <c:lblAlgn val="ctr"/>
        <c:lblOffset val="100"/>
        <c:noMultiLvlLbl val="0"/>
      </c:catAx>
      <c:valAx>
        <c:axId val="269463656"/>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6946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Szülő </c:v>
                </c:pt>
              </c:strCache>
            </c:strRef>
          </c:tx>
          <c:spPr>
            <a:ln w="19050" cap="rnd">
              <a:solidFill>
                <a:srgbClr val="00B7C0"/>
              </a:solidFill>
              <a:round/>
            </a:ln>
            <a:effectLst/>
          </c:spPr>
          <c:marker>
            <c:symbol val="none"/>
          </c:marker>
          <c:cat>
            <c:strRef>
              <c:f>Sheet1!$A$2:$A$13</c:f>
              <c:strCache>
                <c:ptCount val="12"/>
                <c:pt idx="0">
                  <c:v>Animation for adults</c:v>
                </c:pt>
                <c:pt idx="1">
                  <c:v>Sport</c:v>
                </c:pt>
                <c:pt idx="2">
                  <c:v>Documentary</c:v>
                </c:pt>
                <c:pt idx="3">
                  <c:v>Movie</c:v>
                </c:pt>
                <c:pt idx="4">
                  <c:v>News program</c:v>
                </c:pt>
                <c:pt idx="5">
                  <c:v>Series</c:v>
                </c:pt>
                <c:pt idx="6">
                  <c:v>Talent show</c:v>
                </c:pt>
                <c:pt idx="7">
                  <c:v>Quiz</c:v>
                </c:pt>
                <c:pt idx="8">
                  <c:v>Music videos</c:v>
                </c:pt>
                <c:pt idx="9">
                  <c:v>Gastro</c:v>
                </c:pt>
                <c:pt idx="10">
                  <c:v>Talent show</c:v>
                </c:pt>
                <c:pt idx="11">
                  <c:v>Animation for adults</c:v>
                </c:pt>
              </c:strCache>
            </c:strRef>
          </c:cat>
          <c:val>
            <c:numRef>
              <c:f>Sheet1!$B$2:$B$13</c:f>
              <c:numCache>
                <c:formatCode>0%</c:formatCode>
                <c:ptCount val="12"/>
                <c:pt idx="0">
                  <c:v>0.54207944762090621</c:v>
                </c:pt>
                <c:pt idx="1">
                  <c:v>0.57473159120478301</c:v>
                </c:pt>
                <c:pt idx="2">
                  <c:v>0.72830164885147208</c:v>
                </c:pt>
                <c:pt idx="3">
                  <c:v>0.85038099316820626</c:v>
                </c:pt>
                <c:pt idx="4">
                  <c:v>0.97210469339731453</c:v>
                </c:pt>
                <c:pt idx="5">
                  <c:v>1.0336709741797283</c:v>
                </c:pt>
                <c:pt idx="6">
                  <c:v>1.0393318378279977</c:v>
                </c:pt>
                <c:pt idx="7">
                  <c:v>1.0922739765452305</c:v>
                </c:pt>
                <c:pt idx="8">
                  <c:v>1.1211493234398024</c:v>
                </c:pt>
                <c:pt idx="9">
                  <c:v>1.326029295980389</c:v>
                </c:pt>
                <c:pt idx="10">
                  <c:v>1.4342281194867676</c:v>
                </c:pt>
                <c:pt idx="11">
                  <c:v>3.0095359320452553</c:v>
                </c:pt>
              </c:numCache>
            </c:numRef>
          </c:val>
          <c:smooth val="0"/>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Nem szülő</c:v>
                </c:pt>
              </c:strCache>
            </c:strRef>
          </c:tx>
          <c:spPr>
            <a:ln w="19050" cap="rnd">
              <a:solidFill>
                <a:srgbClr val="FF4343"/>
              </a:solidFill>
              <a:round/>
            </a:ln>
            <a:effectLst/>
          </c:spPr>
          <c:marker>
            <c:symbol val="none"/>
          </c:marker>
          <c:cat>
            <c:strRef>
              <c:f>Sheet1!$A$2:$A$13</c:f>
              <c:strCache>
                <c:ptCount val="12"/>
                <c:pt idx="0">
                  <c:v>Animation for adults</c:v>
                </c:pt>
                <c:pt idx="1">
                  <c:v>Sport</c:v>
                </c:pt>
                <c:pt idx="2">
                  <c:v>Documentary</c:v>
                </c:pt>
                <c:pt idx="3">
                  <c:v>Movie</c:v>
                </c:pt>
                <c:pt idx="4">
                  <c:v>News program</c:v>
                </c:pt>
                <c:pt idx="5">
                  <c:v>Series</c:v>
                </c:pt>
                <c:pt idx="6">
                  <c:v>Talent show</c:v>
                </c:pt>
                <c:pt idx="7">
                  <c:v>Quiz</c:v>
                </c:pt>
                <c:pt idx="8">
                  <c:v>Music videos</c:v>
                </c:pt>
                <c:pt idx="9">
                  <c:v>Gastro</c:v>
                </c:pt>
                <c:pt idx="10">
                  <c:v>Talent show</c:v>
                </c:pt>
                <c:pt idx="11">
                  <c:v>Animation for adults</c:v>
                </c:pt>
              </c:strCache>
            </c:strRef>
          </c:cat>
          <c:val>
            <c:numRef>
              <c:f>Sheet1!$C$2:$C$13</c:f>
              <c:numCache>
                <c:formatCode>0%</c:formatCode>
                <c:ptCount val="12"/>
                <c:pt idx="0">
                  <c:v>1.0735114555735108</c:v>
                </c:pt>
                <c:pt idx="1">
                  <c:v>1.0682697021951673</c:v>
                </c:pt>
                <c:pt idx="2">
                  <c:v>1.0436166080908207</c:v>
                </c:pt>
                <c:pt idx="3">
                  <c:v>1.0240188192395507</c:v>
                </c:pt>
                <c:pt idx="4">
                  <c:v>1.004478123074797</c:v>
                </c:pt>
                <c:pt idx="5">
                  <c:v>0.99459469047704951</c:v>
                </c:pt>
                <c:pt idx="6">
                  <c:v>0.99368593387194371</c:v>
                </c:pt>
                <c:pt idx="7">
                  <c:v>0.98518696247164572</c:v>
                </c:pt>
                <c:pt idx="8">
                  <c:v>0.98055151038419996</c:v>
                </c:pt>
                <c:pt idx="9">
                  <c:v>0.94766147100712672</c:v>
                </c:pt>
                <c:pt idx="10">
                  <c:v>0.93029196669907244</c:v>
                </c:pt>
                <c:pt idx="11">
                  <c:v>0.67740274896064268</c:v>
                </c:pt>
              </c:numCache>
            </c:numRef>
          </c:val>
          <c:smooth val="0"/>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269464440"/>
        <c:axId val="269464832"/>
      </c:lineChart>
      <c:catAx>
        <c:axId val="26946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269464832"/>
        <c:crosses val="autoZero"/>
        <c:auto val="1"/>
        <c:lblAlgn val="ctr"/>
        <c:lblOffset val="100"/>
        <c:noMultiLvlLbl val="0"/>
      </c:catAx>
      <c:valAx>
        <c:axId val="26946483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69464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Jómódúak </c:v>
                </c:pt>
              </c:strCache>
            </c:strRef>
          </c:tx>
          <c:spPr>
            <a:ln w="19050" cap="rnd">
              <a:solidFill>
                <a:srgbClr val="00B7C0"/>
              </a:solidFill>
              <a:round/>
            </a:ln>
            <a:effectLst/>
          </c:spPr>
          <c:marker>
            <c:symbol val="none"/>
          </c:marker>
          <c:cat>
            <c:strRef>
              <c:f>Sheet1!$A$2:$A$13</c:f>
              <c:strCache>
                <c:ptCount val="12"/>
                <c:pt idx="0">
                  <c:v>News prorgam</c:v>
                </c:pt>
                <c:pt idx="1">
                  <c:v>Sport</c:v>
                </c:pt>
                <c:pt idx="2">
                  <c:v>Animation for adults</c:v>
                </c:pt>
                <c:pt idx="3">
                  <c:v>Series</c:v>
                </c:pt>
                <c:pt idx="4">
                  <c:v>Documentary</c:v>
                </c:pt>
                <c:pt idx="5">
                  <c:v>Talent show</c:v>
                </c:pt>
                <c:pt idx="6">
                  <c:v>Gastro</c:v>
                </c:pt>
                <c:pt idx="7">
                  <c:v>Quiz</c:v>
                </c:pt>
                <c:pt idx="8">
                  <c:v>Movie</c:v>
                </c:pt>
                <c:pt idx="9">
                  <c:v>Reality show</c:v>
                </c:pt>
                <c:pt idx="10">
                  <c:v>Animation for adults</c:v>
                </c:pt>
                <c:pt idx="11">
                  <c:v>Music videos</c:v>
                </c:pt>
              </c:strCache>
            </c:strRef>
          </c:cat>
          <c:val>
            <c:numRef>
              <c:f>Sheet1!$B$2:$B$13</c:f>
              <c:numCache>
                <c:formatCode>0%</c:formatCode>
                <c:ptCount val="12"/>
                <c:pt idx="0">
                  <c:v>1.2014893566691327</c:v>
                </c:pt>
                <c:pt idx="1">
                  <c:v>1.147064844567246</c:v>
                </c:pt>
                <c:pt idx="2">
                  <c:v>1.066932028927372</c:v>
                </c:pt>
                <c:pt idx="3">
                  <c:v>1.0995516377754191</c:v>
                </c:pt>
                <c:pt idx="4">
                  <c:v>1.1067862873114385</c:v>
                </c:pt>
                <c:pt idx="5">
                  <c:v>1.05731177669531</c:v>
                </c:pt>
                <c:pt idx="6">
                  <c:v>1.0780928460844303</c:v>
                </c:pt>
                <c:pt idx="7">
                  <c:v>1.0384667661163922</c:v>
                </c:pt>
                <c:pt idx="8">
                  <c:v>1.0274311031479482</c:v>
                </c:pt>
                <c:pt idx="9">
                  <c:v>0.96935401264440946</c:v>
                </c:pt>
                <c:pt idx="10">
                  <c:v>0.72047676560505458</c:v>
                </c:pt>
                <c:pt idx="11">
                  <c:v>0.72652008747727903</c:v>
                </c:pt>
              </c:numCache>
            </c:numRef>
          </c:val>
          <c:smooth val="0"/>
          <c:extLst xmlns:c16r2="http://schemas.microsoft.com/office/drawing/2015/06/chart">
            <c:ext xmlns:c16="http://schemas.microsoft.com/office/drawing/2014/chart" uri="{C3380CC4-5D6E-409C-BE32-E72D297353CC}">
              <c16:uniqueId val="{00000000-0D16-47F0-B202-BD2256FDB802}"/>
            </c:ext>
          </c:extLst>
        </c:ser>
        <c:ser>
          <c:idx val="1"/>
          <c:order val="1"/>
          <c:tx>
            <c:strRef>
              <c:f>Sheet1!$C$1</c:f>
              <c:strCache>
                <c:ptCount val="1"/>
                <c:pt idx="0">
                  <c:v>Nélkülözők</c:v>
                </c:pt>
              </c:strCache>
            </c:strRef>
          </c:tx>
          <c:spPr>
            <a:ln w="19050" cap="rnd">
              <a:solidFill>
                <a:srgbClr val="FF4343"/>
              </a:solidFill>
              <a:round/>
            </a:ln>
            <a:effectLst/>
          </c:spPr>
          <c:marker>
            <c:symbol val="none"/>
          </c:marker>
          <c:cat>
            <c:strRef>
              <c:f>Sheet1!$A$2:$A$13</c:f>
              <c:strCache>
                <c:ptCount val="12"/>
                <c:pt idx="0">
                  <c:v>News prorgam</c:v>
                </c:pt>
                <c:pt idx="1">
                  <c:v>Sport</c:v>
                </c:pt>
                <c:pt idx="2">
                  <c:v>Animation for adults</c:v>
                </c:pt>
                <c:pt idx="3">
                  <c:v>Series</c:v>
                </c:pt>
                <c:pt idx="4">
                  <c:v>Documentary</c:v>
                </c:pt>
                <c:pt idx="5">
                  <c:v>Talent show</c:v>
                </c:pt>
                <c:pt idx="6">
                  <c:v>Gastro</c:v>
                </c:pt>
                <c:pt idx="7">
                  <c:v>Quiz</c:v>
                </c:pt>
                <c:pt idx="8">
                  <c:v>Movie</c:v>
                </c:pt>
                <c:pt idx="9">
                  <c:v>Reality show</c:v>
                </c:pt>
                <c:pt idx="10">
                  <c:v>Animation for adults</c:v>
                </c:pt>
                <c:pt idx="11">
                  <c:v>Music videos</c:v>
                </c:pt>
              </c:strCache>
            </c:strRef>
          </c:cat>
          <c:val>
            <c:numRef>
              <c:f>Sheet1!$C$2:$C$13</c:f>
              <c:numCache>
                <c:formatCode>0%</c:formatCode>
                <c:ptCount val="12"/>
                <c:pt idx="0">
                  <c:v>0.87497724119314524</c:v>
                </c:pt>
                <c:pt idx="1">
                  <c:v>0.87708898394942425</c:v>
                </c:pt>
                <c:pt idx="2">
                  <c:v>0.91535409929011602</c:v>
                </c:pt>
                <c:pt idx="3">
                  <c:v>0.9299962371005156</c:v>
                </c:pt>
                <c:pt idx="4">
                  <c:v>0.94362174608834726</c:v>
                </c:pt>
                <c:pt idx="5">
                  <c:v>0.94622234235461722</c:v>
                </c:pt>
                <c:pt idx="6">
                  <c:v>0.95273702059559018</c:v>
                </c:pt>
                <c:pt idx="7">
                  <c:v>0.97114401225173741</c:v>
                </c:pt>
                <c:pt idx="8">
                  <c:v>0.98038679182712052</c:v>
                </c:pt>
                <c:pt idx="9">
                  <c:v>1.0022281902094701</c:v>
                </c:pt>
                <c:pt idx="10">
                  <c:v>1.1839590336754873</c:v>
                </c:pt>
                <c:pt idx="11">
                  <c:v>1.1979761492975685</c:v>
                </c:pt>
              </c:numCache>
            </c:numRef>
          </c:val>
          <c:smooth val="0"/>
          <c:extLst xmlns:c16r2="http://schemas.microsoft.com/office/drawing/2015/06/char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269465616"/>
        <c:axId val="269466008"/>
      </c:lineChart>
      <c:catAx>
        <c:axId val="26946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269466008"/>
        <c:crosses val="autoZero"/>
        <c:auto val="1"/>
        <c:lblAlgn val="ctr"/>
        <c:lblOffset val="100"/>
        <c:noMultiLvlLbl val="0"/>
      </c:catAx>
      <c:valAx>
        <c:axId val="269466008"/>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6946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91E-43D9-9CB4-F6AF74BFD05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F91E-43D9-9CB4-F6AF74BFD05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F91E-43D9-9CB4-F6AF74BFD0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0.56999999999999995</c:v>
                </c:pt>
                <c:pt idx="2">
                  <c:v>0.43000000000000005</c:v>
                </c:pt>
              </c:numCache>
            </c:numRef>
          </c:val>
          <c:extLst xmlns:c16r2="http://schemas.microsoft.com/office/drawing/2015/06/chart">
            <c:ext xmlns:c16="http://schemas.microsoft.com/office/drawing/2014/chart" uri="{C3380CC4-5D6E-409C-BE32-E72D297353CC}">
              <c16:uniqueId val="{00000006-F91E-43D9-9CB4-F6AF74BFD0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7787-40BD-90B1-12D7A95280D0}"/>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7787-40BD-90B1-12D7A95280D0}"/>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7787-40BD-90B1-12D7A95280D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0.28000000000000003</c:v>
                </c:pt>
                <c:pt idx="2">
                  <c:v>0.72</c:v>
                </c:pt>
              </c:numCache>
            </c:numRef>
          </c:val>
          <c:extLst xmlns:c16r2="http://schemas.microsoft.com/office/drawing/2015/06/chart">
            <c:ext xmlns:c16="http://schemas.microsoft.com/office/drawing/2014/chart" uri="{C3380CC4-5D6E-409C-BE32-E72D297353CC}">
              <c16:uniqueId val="{00000006-7787-40BD-90B1-12D7A95280D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17F-41DF-B45B-1A8F96603C9F}"/>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617F-41DF-B45B-1A8F96603C9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17F-41DF-B45B-1A8F96603C9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0.06</c:v>
                </c:pt>
                <c:pt idx="2">
                  <c:v>0.94</c:v>
                </c:pt>
              </c:numCache>
            </c:numRef>
          </c:val>
          <c:extLst xmlns:c16r2="http://schemas.microsoft.com/office/drawing/2015/06/chart">
            <c:ext xmlns:c16="http://schemas.microsoft.com/office/drawing/2014/chart" uri="{C3380CC4-5D6E-409C-BE32-E72D297353CC}">
              <c16:uniqueId val="{00000006-617F-41DF-B45B-1A8F96603C9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DB2-45E9-ABE4-C5D71382E3A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DB2-45E9-ABE4-C5D71382E3A4}"/>
              </c:ext>
            </c:extLst>
          </c:dPt>
          <c:dLbls>
            <c:delete val="1"/>
          </c:dLbls>
          <c:cat>
            <c:numRef>
              <c:f>Sheet1!$A$2:$A$3</c:f>
              <c:numCache>
                <c:formatCode>General</c:formatCode>
                <c:ptCount val="2"/>
              </c:numCache>
            </c:num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4-EDB2-45E9-ABE4-C5D71382E3A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0B5-4E75-80DF-BF873D9A8F5A}"/>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80B5-4E75-80DF-BF873D9A8F5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0B5-4E75-80DF-BF873D9A8F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80B5-4E75-80DF-BF873D9A8F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9552-4988-95D8-7C23510352FF}"/>
              </c:ext>
            </c:extLst>
          </c:dPt>
          <c:dPt>
            <c:idx val="1"/>
            <c:bubble3D val="0"/>
            <c:spPr>
              <a:solidFill>
                <a:srgbClr val="A1C46B"/>
              </a:solidFill>
              <a:ln w="12700">
                <a:noFill/>
                <a:prstDash val="solid"/>
              </a:ln>
            </c:spPr>
            <c:extLst xmlns:c16r2="http://schemas.microsoft.com/office/drawing/2015/06/chart">
              <c:ext xmlns:c16="http://schemas.microsoft.com/office/drawing/2014/chart" uri="{C3380CC4-5D6E-409C-BE32-E72D297353CC}">
                <c16:uniqueId val="{00000003-9552-4988-95D8-7C23510352F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9552-4988-95D8-7C23510352F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xmlns:c16r2="http://schemas.microsoft.com/office/drawing/2015/06/chart">
            <c:ext xmlns:c16="http://schemas.microsoft.com/office/drawing/2014/chart" uri="{C3380CC4-5D6E-409C-BE32-E72D297353CC}">
              <c16:uniqueId val="{00000006-9552-4988-95D8-7C23510352F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E6D-4719-AE2C-BB257FD1C16D}"/>
              </c:ext>
            </c:extLst>
          </c:dPt>
          <c:dPt>
            <c:idx val="1"/>
            <c:bubble3D val="0"/>
            <c:spPr>
              <a:solidFill>
                <a:srgbClr val="FFFFFF">
                  <a:lumMod val="65000"/>
                </a:srgbClr>
              </a:solidFill>
              <a:ln w="12700">
                <a:noFill/>
                <a:prstDash val="solid"/>
              </a:ln>
            </c:spPr>
            <c:extLst xmlns:c16r2="http://schemas.microsoft.com/office/drawing/2015/06/chart">
              <c:ext xmlns:c16="http://schemas.microsoft.com/office/drawing/2014/chart" uri="{C3380CC4-5D6E-409C-BE32-E72D297353CC}">
                <c16:uniqueId val="{00000003-8E6D-4719-AE2C-BB257FD1C16D}"/>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E6D-4719-AE2C-BB257FD1C16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8E6D-4719-AE2C-BB257FD1C16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F91E-43D9-9CB4-F6AF74BFD05A}"/>
              </c:ext>
            </c:extLst>
          </c:dPt>
          <c:dPt>
            <c:idx val="1"/>
            <c:bubble3D val="0"/>
            <c:spPr>
              <a:solidFill>
                <a:srgbClr val="00B7C0"/>
              </a:solidFill>
              <a:ln w="12700">
                <a:noFill/>
                <a:prstDash val="solid"/>
              </a:ln>
            </c:spPr>
            <c:extLst xmlns:c16r2="http://schemas.microsoft.com/office/drawing/2015/06/chart">
              <c:ext xmlns:c16="http://schemas.microsoft.com/office/drawing/2014/chart" uri="{C3380CC4-5D6E-409C-BE32-E72D297353CC}">
                <c16:uniqueId val="{00000003-F91E-43D9-9CB4-F6AF74BFD05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F91E-43D9-9CB4-F6AF74BFD0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0.56000000000000005</c:v>
                </c:pt>
                <c:pt idx="2">
                  <c:v>0.43999999999999995</c:v>
                </c:pt>
              </c:numCache>
            </c:numRef>
          </c:val>
          <c:extLst xmlns:c16r2="http://schemas.microsoft.com/office/drawing/2015/06/chart">
            <c:ext xmlns:c16="http://schemas.microsoft.com/office/drawing/2014/chart" uri="{C3380CC4-5D6E-409C-BE32-E72D297353CC}">
              <c16:uniqueId val="{00000006-F91E-43D9-9CB4-F6AF74BFD0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7787-40BD-90B1-12D7A95280D0}"/>
              </c:ext>
            </c:extLst>
          </c:dPt>
          <c:dPt>
            <c:idx val="1"/>
            <c:bubble3D val="0"/>
            <c:spPr>
              <a:solidFill>
                <a:srgbClr val="00B7C0"/>
              </a:solidFill>
              <a:ln w="12700">
                <a:noFill/>
                <a:prstDash val="solid"/>
              </a:ln>
            </c:spPr>
            <c:extLst xmlns:c16r2="http://schemas.microsoft.com/office/drawing/2015/06/chart">
              <c:ext xmlns:c16="http://schemas.microsoft.com/office/drawing/2014/chart" uri="{C3380CC4-5D6E-409C-BE32-E72D297353CC}">
                <c16:uniqueId val="{00000003-7787-40BD-90B1-12D7A95280D0}"/>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7787-40BD-90B1-12D7A95280D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c:v>
                </c:pt>
                <c:pt idx="2">
                  <c:v>0.7</c:v>
                </c:pt>
              </c:numCache>
            </c:numRef>
          </c:val>
          <c:extLst xmlns:c16r2="http://schemas.microsoft.com/office/drawing/2015/06/chart">
            <c:ext xmlns:c16="http://schemas.microsoft.com/office/drawing/2014/chart" uri="{C3380CC4-5D6E-409C-BE32-E72D297353CC}">
              <c16:uniqueId val="{00000006-7787-40BD-90B1-12D7A95280D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17F-41DF-B45B-1A8F96603C9F}"/>
              </c:ext>
            </c:extLst>
          </c:dPt>
          <c:dPt>
            <c:idx val="1"/>
            <c:bubble3D val="0"/>
            <c:spPr>
              <a:solidFill>
                <a:srgbClr val="00B7C0"/>
              </a:solidFill>
              <a:ln w="12700">
                <a:noFill/>
                <a:prstDash val="solid"/>
              </a:ln>
            </c:spPr>
            <c:extLst xmlns:c16r2="http://schemas.microsoft.com/office/drawing/2015/06/chart">
              <c:ext xmlns:c16="http://schemas.microsoft.com/office/drawing/2014/chart" uri="{C3380CC4-5D6E-409C-BE32-E72D297353CC}">
                <c16:uniqueId val="{00000003-617F-41DF-B45B-1A8F96603C9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17F-41DF-B45B-1A8F96603C9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7.0000000000000007E-2</c:v>
                </c:pt>
                <c:pt idx="2">
                  <c:v>0.92999999999999994</c:v>
                </c:pt>
              </c:numCache>
            </c:numRef>
          </c:val>
          <c:extLst xmlns:c16r2="http://schemas.microsoft.com/office/drawing/2015/06/chart">
            <c:ext xmlns:c16="http://schemas.microsoft.com/office/drawing/2014/chart" uri="{C3380CC4-5D6E-409C-BE32-E72D297353CC}">
              <c16:uniqueId val="{00000006-617F-41DF-B45B-1A8F96603C9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0B5-4E75-80DF-BF873D9A8F5A}"/>
              </c:ext>
            </c:extLst>
          </c:dPt>
          <c:dPt>
            <c:idx val="1"/>
            <c:bubble3D val="0"/>
            <c:spPr>
              <a:solidFill>
                <a:srgbClr val="00B7C0"/>
              </a:solidFill>
              <a:ln w="12700">
                <a:noFill/>
                <a:prstDash val="solid"/>
              </a:ln>
            </c:spPr>
            <c:extLst xmlns:c16r2="http://schemas.microsoft.com/office/drawing/2015/06/chart">
              <c:ext xmlns:c16="http://schemas.microsoft.com/office/drawing/2014/chart" uri="{C3380CC4-5D6E-409C-BE32-E72D297353CC}">
                <c16:uniqueId val="{00000003-80B5-4E75-80DF-BF873D9A8F5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0B5-4E75-80DF-BF873D9A8F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80B5-4E75-80DF-BF873D9A8F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9552-4988-95D8-7C23510352FF}"/>
              </c:ext>
            </c:extLst>
          </c:dPt>
          <c:dPt>
            <c:idx val="1"/>
            <c:bubble3D val="0"/>
            <c:spPr>
              <a:solidFill>
                <a:srgbClr val="00B7C0"/>
              </a:solidFill>
              <a:ln w="12700">
                <a:noFill/>
                <a:prstDash val="solid"/>
              </a:ln>
            </c:spPr>
            <c:extLst xmlns:c16r2="http://schemas.microsoft.com/office/drawing/2015/06/chart">
              <c:ext xmlns:c16="http://schemas.microsoft.com/office/drawing/2014/chart" uri="{C3380CC4-5D6E-409C-BE32-E72D297353CC}">
                <c16:uniqueId val="{00000003-9552-4988-95D8-7C23510352FF}"/>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9552-4988-95D8-7C23510352F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xmlns:c16r2="http://schemas.microsoft.com/office/drawing/2015/06/chart">
            <c:ext xmlns:c16="http://schemas.microsoft.com/office/drawing/2014/chart" uri="{C3380CC4-5D6E-409C-BE32-E72D297353CC}">
              <c16:uniqueId val="{00000006-9552-4988-95D8-7C23510352F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8E6D-4719-AE2C-BB257FD1C16D}"/>
              </c:ext>
            </c:extLst>
          </c:dPt>
          <c:dPt>
            <c:idx val="1"/>
            <c:bubble3D val="0"/>
            <c:spPr>
              <a:solidFill>
                <a:srgbClr val="FFFFFF">
                  <a:lumMod val="65000"/>
                </a:srgbClr>
              </a:solidFill>
              <a:ln w="12700">
                <a:noFill/>
                <a:prstDash val="solid"/>
              </a:ln>
            </c:spPr>
            <c:extLst xmlns:c16r2="http://schemas.microsoft.com/office/drawing/2015/06/chart">
              <c:ext xmlns:c16="http://schemas.microsoft.com/office/drawing/2014/chart" uri="{C3380CC4-5D6E-409C-BE32-E72D297353CC}">
                <c16:uniqueId val="{00000003-8E6D-4719-AE2C-BB257FD1C16D}"/>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8E6D-4719-AE2C-BB257FD1C16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xmlns:c16r2="http://schemas.microsoft.com/office/drawing/2015/06/chart">
            <c:ext xmlns:c16="http://schemas.microsoft.com/office/drawing/2014/chart" uri="{C3380CC4-5D6E-409C-BE32-E72D297353CC}">
              <c16:uniqueId val="{00000006-8E6D-4719-AE2C-BB257FD1C16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9998718091151"/>
          <c:y val="0.2584237193035745"/>
          <c:w val="0.65848261154855647"/>
          <c:h val="0.64352066929133867"/>
        </c:manualLayout>
      </c:layout>
      <c:barChart>
        <c:barDir val="bar"/>
        <c:grouping val="percentStacked"/>
        <c:varyColors val="0"/>
        <c:ser>
          <c:idx val="0"/>
          <c:order val="0"/>
          <c:tx>
            <c:strRef>
              <c:f>Sheet1!$B$1</c:f>
              <c:strCache>
                <c:ptCount val="1"/>
                <c:pt idx="0">
                  <c:v>I use it regularly</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AXN Now</c:v>
                </c:pt>
                <c:pt idx="1">
                  <c:v>Viasat Play</c:v>
                </c:pt>
                <c:pt idx="2">
                  <c:v>UPC Horizon Go</c:v>
                </c:pt>
                <c:pt idx="3">
                  <c:v>Mediaklikk</c:v>
                </c:pt>
                <c:pt idx="4">
                  <c:v>Telenor MyTV</c:v>
                </c:pt>
                <c:pt idx="5">
                  <c:v>Mindig TV app</c:v>
                </c:pt>
                <c:pt idx="6">
                  <c:v>TV2 Live</c:v>
                </c:pt>
                <c:pt idx="7">
                  <c:v>T-Home TV GO</c:v>
                </c:pt>
                <c:pt idx="8">
                  <c:v>HBO Go</c:v>
                </c:pt>
                <c:pt idx="9">
                  <c:v>Netflix</c:v>
                </c:pt>
                <c:pt idx="10">
                  <c:v>RTL Most</c:v>
                </c:pt>
              </c:strCache>
            </c:strRef>
          </c:cat>
          <c:val>
            <c:numRef>
              <c:f>Sheet1!$B$2:$B$12</c:f>
              <c:numCache>
                <c:formatCode>###0</c:formatCode>
                <c:ptCount val="11"/>
                <c:pt idx="0">
                  <c:v>2.8547683346501027</c:v>
                </c:pt>
                <c:pt idx="1">
                  <c:v>3.8266561203986824</c:v>
                </c:pt>
                <c:pt idx="2">
                  <c:v>7.5080252166013857</c:v>
                </c:pt>
                <c:pt idx="3">
                  <c:v>9.7952369984149144</c:v>
                </c:pt>
                <c:pt idx="4">
                  <c:v>3.7626369510033486</c:v>
                </c:pt>
                <c:pt idx="5">
                  <c:v>5.0067602312741348</c:v>
                </c:pt>
                <c:pt idx="6">
                  <c:v>6.7048766491606706</c:v>
                </c:pt>
                <c:pt idx="7">
                  <c:v>7.0769381093006025</c:v>
                </c:pt>
                <c:pt idx="8">
                  <c:v>8.4455107212076825</c:v>
                </c:pt>
                <c:pt idx="9">
                  <c:v>5.922758425688305</c:v>
                </c:pt>
                <c:pt idx="10">
                  <c:v>23.878412643903246</c:v>
                </c:pt>
              </c:numCache>
            </c:numRef>
          </c:val>
          <c:extLst xmlns:c16r2="http://schemas.microsoft.com/office/drawing/2015/06/chart">
            <c:ext xmlns:c16="http://schemas.microsoft.com/office/drawing/2014/chart" uri="{C3380CC4-5D6E-409C-BE32-E72D297353CC}">
              <c16:uniqueId val="{00000000-FF19-4195-9835-21DB2CCD587F}"/>
            </c:ext>
          </c:extLst>
        </c:ser>
        <c:ser>
          <c:idx val="1"/>
          <c:order val="1"/>
          <c:tx>
            <c:strRef>
              <c:f>Sheet1!$C$1</c:f>
              <c:strCache>
                <c:ptCount val="1"/>
                <c:pt idx="0">
                  <c:v>I have tried it</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AXN Now</c:v>
                </c:pt>
                <c:pt idx="1">
                  <c:v>Viasat Play</c:v>
                </c:pt>
                <c:pt idx="2">
                  <c:v>UPC Horizon Go</c:v>
                </c:pt>
                <c:pt idx="3">
                  <c:v>Mediaklikk</c:v>
                </c:pt>
                <c:pt idx="4">
                  <c:v>Telenor MyTV</c:v>
                </c:pt>
                <c:pt idx="5">
                  <c:v>Mindig TV app</c:v>
                </c:pt>
                <c:pt idx="6">
                  <c:v>TV2 Live</c:v>
                </c:pt>
                <c:pt idx="7">
                  <c:v>T-Home TV GO</c:v>
                </c:pt>
                <c:pt idx="8">
                  <c:v>HBO Go</c:v>
                </c:pt>
                <c:pt idx="9">
                  <c:v>Netflix</c:v>
                </c:pt>
                <c:pt idx="10">
                  <c:v>RTL Most</c:v>
                </c:pt>
              </c:strCache>
            </c:strRef>
          </c:cat>
          <c:val>
            <c:numRef>
              <c:f>Sheet1!$C$2:$C$12</c:f>
              <c:numCache>
                <c:formatCode>###0</c:formatCode>
                <c:ptCount val="11"/>
                <c:pt idx="0">
                  <c:v>9.7875213002941592</c:v>
                </c:pt>
                <c:pt idx="1">
                  <c:v>11.655185834249021</c:v>
                </c:pt>
                <c:pt idx="2">
                  <c:v>7.9185929942233306</c:v>
                </c:pt>
                <c:pt idx="3">
                  <c:v>15.23147522383497</c:v>
                </c:pt>
                <c:pt idx="4">
                  <c:v>12.914668852216524</c:v>
                </c:pt>
                <c:pt idx="5">
                  <c:v>11.631067079755326</c:v>
                </c:pt>
                <c:pt idx="6">
                  <c:v>20.25249580973475</c:v>
                </c:pt>
                <c:pt idx="7">
                  <c:v>13.679389536449188</c:v>
                </c:pt>
                <c:pt idx="8">
                  <c:v>16.081915713362037</c:v>
                </c:pt>
                <c:pt idx="9">
                  <c:v>14.347227866272933</c:v>
                </c:pt>
                <c:pt idx="10">
                  <c:v>34.348115810058047</c:v>
                </c:pt>
              </c:numCache>
            </c:numRef>
          </c:val>
          <c:extLst xmlns:c16r2="http://schemas.microsoft.com/office/drawing/2015/06/chart">
            <c:ext xmlns:c16="http://schemas.microsoft.com/office/drawing/2014/chart" uri="{C3380CC4-5D6E-409C-BE32-E72D297353CC}">
              <c16:uniqueId val="{00000001-FF19-4195-9835-21DB2CCD587F}"/>
            </c:ext>
          </c:extLst>
        </c:ser>
        <c:ser>
          <c:idx val="2"/>
          <c:order val="2"/>
          <c:tx>
            <c:strRef>
              <c:f>Sheet1!$D$1</c:f>
              <c:strCache>
                <c:ptCount val="1"/>
                <c:pt idx="0">
                  <c:v>I have heard of it, but never tried it</c:v>
                </c:pt>
              </c:strCache>
            </c:strRef>
          </c:tx>
          <c:spPr>
            <a:solidFill>
              <a:schemeClr val="accent4">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AXN Now</c:v>
                </c:pt>
                <c:pt idx="1">
                  <c:v>Viasat Play</c:v>
                </c:pt>
                <c:pt idx="2">
                  <c:v>UPC Horizon Go</c:v>
                </c:pt>
                <c:pt idx="3">
                  <c:v>Mediaklikk</c:v>
                </c:pt>
                <c:pt idx="4">
                  <c:v>Telenor MyTV</c:v>
                </c:pt>
                <c:pt idx="5">
                  <c:v>Mindig TV app</c:v>
                </c:pt>
                <c:pt idx="6">
                  <c:v>TV2 Live</c:v>
                </c:pt>
                <c:pt idx="7">
                  <c:v>T-Home TV GO</c:v>
                </c:pt>
                <c:pt idx="8">
                  <c:v>HBO Go</c:v>
                </c:pt>
                <c:pt idx="9">
                  <c:v>Netflix</c:v>
                </c:pt>
                <c:pt idx="10">
                  <c:v>RTL Most</c:v>
                </c:pt>
              </c:strCache>
            </c:strRef>
          </c:cat>
          <c:val>
            <c:numRef>
              <c:f>Sheet1!$D$2:$D$12</c:f>
              <c:numCache>
                <c:formatCode>###0</c:formatCode>
                <c:ptCount val="11"/>
                <c:pt idx="0">
                  <c:v>43.896443655189145</c:v>
                </c:pt>
                <c:pt idx="1">
                  <c:v>42.632805188619614</c:v>
                </c:pt>
                <c:pt idx="2">
                  <c:v>44.902671062449478</c:v>
                </c:pt>
                <c:pt idx="3">
                  <c:v>37.541982273543908</c:v>
                </c:pt>
                <c:pt idx="4">
                  <c:v>49.956987596116868</c:v>
                </c:pt>
                <c:pt idx="5">
                  <c:v>54.88542669093264</c:v>
                </c:pt>
                <c:pt idx="6">
                  <c:v>45.614574751083424</c:v>
                </c:pt>
                <c:pt idx="7">
                  <c:v>53.32341277411976</c:v>
                </c:pt>
                <c:pt idx="8">
                  <c:v>53.290067368624271</c:v>
                </c:pt>
                <c:pt idx="9">
                  <c:v>61.188900652069968</c:v>
                </c:pt>
                <c:pt idx="10">
                  <c:v>33.025324666898243</c:v>
                </c:pt>
              </c:numCache>
            </c:numRef>
          </c:val>
          <c:extLst xmlns:c16r2="http://schemas.microsoft.com/office/drawing/2015/06/chart">
            <c:ext xmlns:c16="http://schemas.microsoft.com/office/drawing/2014/chart" uri="{C3380CC4-5D6E-409C-BE32-E72D297353CC}">
              <c16:uniqueId val="{00000002-FF19-4195-9835-21DB2CCD587F}"/>
            </c:ext>
          </c:extLst>
        </c:ser>
        <c:ser>
          <c:idx val="3"/>
          <c:order val="3"/>
          <c:tx>
            <c:strRef>
              <c:f>Sheet1!$E$1</c:f>
              <c:strCache>
                <c:ptCount val="1"/>
                <c:pt idx="0">
                  <c:v>I have never heard of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AXN Now</c:v>
                </c:pt>
                <c:pt idx="1">
                  <c:v>Viasat Play</c:v>
                </c:pt>
                <c:pt idx="2">
                  <c:v>UPC Horizon Go</c:v>
                </c:pt>
                <c:pt idx="3">
                  <c:v>Mediaklikk</c:v>
                </c:pt>
                <c:pt idx="4">
                  <c:v>Telenor MyTV</c:v>
                </c:pt>
                <c:pt idx="5">
                  <c:v>Mindig TV app</c:v>
                </c:pt>
                <c:pt idx="6">
                  <c:v>TV2 Live</c:v>
                </c:pt>
                <c:pt idx="7">
                  <c:v>T-Home TV GO</c:v>
                </c:pt>
                <c:pt idx="8">
                  <c:v>HBO Go</c:v>
                </c:pt>
                <c:pt idx="9">
                  <c:v>Netflix</c:v>
                </c:pt>
                <c:pt idx="10">
                  <c:v>RTL Most</c:v>
                </c:pt>
              </c:strCache>
            </c:strRef>
          </c:cat>
          <c:val>
            <c:numRef>
              <c:f>Sheet1!$E$2:$E$12</c:f>
              <c:numCache>
                <c:formatCode>###0</c:formatCode>
                <c:ptCount val="11"/>
                <c:pt idx="0">
                  <c:v>43.461266709866209</c:v>
                </c:pt>
                <c:pt idx="1">
                  <c:v>41.885352856732318</c:v>
                </c:pt>
                <c:pt idx="2">
                  <c:v>39.670710726725439</c:v>
                </c:pt>
                <c:pt idx="3">
                  <c:v>37.43130550420593</c:v>
                </c:pt>
                <c:pt idx="4">
                  <c:v>33.36570660066289</c:v>
                </c:pt>
                <c:pt idx="5">
                  <c:v>28.476745998037583</c:v>
                </c:pt>
                <c:pt idx="6">
                  <c:v>27.428052790020889</c:v>
                </c:pt>
                <c:pt idx="7">
                  <c:v>25.920259580130136</c:v>
                </c:pt>
                <c:pt idx="8">
                  <c:v>22.182506196805726</c:v>
                </c:pt>
                <c:pt idx="9">
                  <c:v>18.541113055968601</c:v>
                </c:pt>
                <c:pt idx="10">
                  <c:v>8.7481468791402577</c:v>
                </c:pt>
              </c:numCache>
            </c:numRef>
          </c:val>
          <c:extLst xmlns:c16r2="http://schemas.microsoft.com/office/drawing/2015/06/chart">
            <c:ext xmlns:c16="http://schemas.microsoft.com/office/drawing/2014/chart" uri="{C3380CC4-5D6E-409C-BE32-E72D297353CC}">
              <c16:uniqueId val="{00000003-FF19-4195-9835-21DB2CCD587F}"/>
            </c:ext>
          </c:extLst>
        </c:ser>
        <c:dLbls>
          <c:showLegendKey val="0"/>
          <c:showVal val="0"/>
          <c:showCatName val="0"/>
          <c:showSerName val="0"/>
          <c:showPercent val="0"/>
          <c:showBubbleSize val="0"/>
        </c:dLbls>
        <c:gapWidth val="38"/>
        <c:overlap val="100"/>
        <c:axId val="269472672"/>
        <c:axId val="269474632"/>
      </c:barChart>
      <c:catAx>
        <c:axId val="269472672"/>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lgn="ctr">
              <a:defRPr lang="hu-HU" sz="800" b="0" i="0" u="none" strike="noStrike" kern="1200" cap="all" baseline="0">
                <a:solidFill>
                  <a:srgbClr val="404040"/>
                </a:solidFill>
                <a:latin typeface="+mn-lt"/>
                <a:ea typeface="+mn-ea"/>
                <a:cs typeface="+mn-cs"/>
              </a:defRPr>
            </a:pPr>
            <a:endParaRPr lang="hu-HU"/>
          </a:p>
        </c:txPr>
        <c:crossAx val="269474632"/>
        <c:crosses val="autoZero"/>
        <c:auto val="1"/>
        <c:lblAlgn val="ctr"/>
        <c:lblOffset val="100"/>
        <c:noMultiLvlLbl val="0"/>
      </c:catAx>
      <c:valAx>
        <c:axId val="269474632"/>
        <c:scaling>
          <c:orientation val="minMax"/>
        </c:scaling>
        <c:delete val="0"/>
        <c:axPos val="b"/>
        <c:numFmt formatCode="0%" sourceLinked="1"/>
        <c:majorTickMark val="out"/>
        <c:minorTickMark val="none"/>
        <c:tickLblPos val="nextTo"/>
        <c:spPr>
          <a:noFill/>
          <a:ln>
            <a:solidFill>
              <a:srgbClr val="404040"/>
            </a:solidFill>
          </a:ln>
          <a:effectLst/>
        </c:spPr>
        <c:txPr>
          <a:bodyPr rot="-60000000" spcFirstLastPara="1" vertOverflow="ellipsis" vert="horz" wrap="square" anchor="ctr" anchorCtr="1"/>
          <a:lstStyle/>
          <a:p>
            <a:pPr>
              <a:defRPr lang="hu-HU" sz="1200" b="0" i="0" u="none" strike="noStrike" kern="1200" baseline="0">
                <a:solidFill>
                  <a:srgbClr val="404040"/>
                </a:solidFill>
                <a:latin typeface="+mn-lt"/>
                <a:ea typeface="+mn-ea"/>
                <a:cs typeface="+mn-cs"/>
              </a:defRPr>
            </a:pPr>
            <a:endParaRPr lang="hu-HU"/>
          </a:p>
        </c:txPr>
        <c:crossAx val="269472672"/>
        <c:crosses val="autoZero"/>
        <c:crossBetween val="between"/>
        <c:majorUnit val="0.5"/>
      </c:valAx>
      <c:spPr>
        <a:noFill/>
        <a:ln>
          <a:noFill/>
        </a:ln>
        <a:effectLst/>
      </c:spPr>
    </c:plotArea>
    <c:legend>
      <c:legendPos val="b"/>
      <c:layout>
        <c:manualLayout>
          <c:xMode val="edge"/>
          <c:yMode val="edge"/>
          <c:x val="0.38078824575047215"/>
          <c:y val="1.6332454032579331E-2"/>
          <c:w val="0.47811632040884344"/>
          <c:h val="0.21000582785352381"/>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238E-47AA-817E-4BE09951B57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238E-47AA-817E-4BE09951B57F}"/>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238E-47AA-817E-4BE09951B57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16D-4AD4-8773-F23EA8E38C3D}"/>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616D-4AD4-8773-F23EA8E38C3D}"/>
              </c:ext>
            </c:extLst>
          </c:dPt>
          <c:dLbls>
            <c:delete val="1"/>
          </c:dLbls>
          <c:cat>
            <c:strRef>
              <c:f>Sheet1!$A$2:$A$3</c:f>
              <c:strCache>
                <c:ptCount val="2"/>
                <c:pt idx="0">
                  <c:v>yes</c:v>
                </c:pt>
                <c:pt idx="1">
                  <c:v>no</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4-616D-4AD4-8773-F23EA8E38C3D}"/>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A41A-4A18-91EB-BC2AC909CE2D}"/>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A41A-4A18-91EB-BC2AC909CE2D}"/>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A41A-4A18-91EB-BC2AC909CE2D}"/>
              </c:ext>
            </c:extLst>
          </c:dPt>
          <c:dLbls>
            <c:delete val="1"/>
          </c:dLbls>
          <c:cat>
            <c:strRef>
              <c:f>Sheet1!$A$2:$A$3</c:f>
              <c:strCache>
                <c:ptCount val="2"/>
                <c:pt idx="0">
                  <c:v>igen</c:v>
                </c:pt>
                <c:pt idx="1">
                  <c:v>nem</c:v>
                </c:pt>
              </c:strCache>
            </c:strRef>
          </c:cat>
          <c:val>
            <c:numRef>
              <c:f>Sheet1!$B$2:$B$3</c:f>
              <c:numCache>
                <c:formatCode>General</c:formatCode>
                <c:ptCount val="2"/>
                <c:pt idx="0">
                  <c:v>20</c:v>
                </c:pt>
                <c:pt idx="1">
                  <c:v>80</c:v>
                </c:pt>
              </c:numCache>
            </c:numRef>
          </c:val>
          <c:extLst xmlns:c16r2="http://schemas.microsoft.com/office/drawing/2015/06/chart">
            <c:ext xmlns:c16="http://schemas.microsoft.com/office/drawing/2014/chart" uri="{C3380CC4-5D6E-409C-BE32-E72D297353CC}">
              <c16:uniqueId val="{00000006-A41A-4A18-91EB-BC2AC909CE2D}"/>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B7C0"/>
              </a:solidFill>
              <a:ln>
                <a:noFill/>
              </a:ln>
            </c:spPr>
            <c:extLst xmlns:c16r2="http://schemas.microsoft.com/office/drawing/2015/06/chart">
              <c:ext xmlns:c16="http://schemas.microsoft.com/office/drawing/2014/chart" uri="{C3380CC4-5D6E-409C-BE32-E72D297353CC}">
                <c16:uniqueId val="{00000001-3B98-4683-967F-3D4545340574}"/>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3B98-4683-967F-3D4545340574}"/>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3B98-4683-967F-3D4545340574}"/>
              </c:ext>
            </c:extLst>
          </c:dPt>
          <c:dLbls>
            <c:delete val="1"/>
          </c:dLbls>
          <c:cat>
            <c:strRef>
              <c:f>Sheet1!$A$2:$A$3</c:f>
              <c:strCache>
                <c:ptCount val="2"/>
                <c:pt idx="0">
                  <c:v>igen</c:v>
                </c:pt>
                <c:pt idx="1">
                  <c:v>nem</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6-3B98-4683-967F-3D4545340574}"/>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FBB040"/>
              </a:solidFill>
              <a:ln>
                <a:noFill/>
              </a:ln>
            </c:spPr>
            <c:extLst xmlns:c16r2="http://schemas.microsoft.com/office/drawing/2015/06/chart">
              <c:ext xmlns:c16="http://schemas.microsoft.com/office/drawing/2014/chart" uri="{C3380CC4-5D6E-409C-BE32-E72D297353CC}">
                <c16:uniqueId val="{00000001-15C7-4734-8563-DB40701B7452}"/>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15C7-4734-8563-DB40701B7452}"/>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15C7-4734-8563-DB40701B7452}"/>
              </c:ext>
            </c:extLst>
          </c:dPt>
          <c:dLbls>
            <c:delete val="1"/>
          </c:dLbls>
          <c:cat>
            <c:strRef>
              <c:f>Sheet1!$A$2:$A$3</c:f>
              <c:strCache>
                <c:ptCount val="2"/>
                <c:pt idx="0">
                  <c:v>igen</c:v>
                </c:pt>
                <c:pt idx="1">
                  <c:v>nem</c:v>
                </c:pt>
              </c:strCache>
            </c:strRef>
          </c:cat>
          <c:val>
            <c:numRef>
              <c:f>Sheet1!$B$2:$B$3</c:f>
              <c:numCache>
                <c:formatCode>General</c:formatCode>
                <c:ptCount val="2"/>
                <c:pt idx="0">
                  <c:v>67</c:v>
                </c:pt>
                <c:pt idx="1">
                  <c:v>33</c:v>
                </c:pt>
              </c:numCache>
            </c:numRef>
          </c:val>
          <c:extLst xmlns:c16r2="http://schemas.microsoft.com/office/drawing/2015/06/chart">
            <c:ext xmlns:c16="http://schemas.microsoft.com/office/drawing/2014/chart" uri="{C3380CC4-5D6E-409C-BE32-E72D297353CC}">
              <c16:uniqueId val="{00000006-15C7-4734-8563-DB40701B7452}"/>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9998718091151"/>
          <c:y val="0.2584237193035745"/>
          <c:w val="0.65848261154855647"/>
          <c:h val="0.64352066929133867"/>
        </c:manualLayout>
      </c:layout>
      <c:barChart>
        <c:barDir val="bar"/>
        <c:grouping val="percentStacked"/>
        <c:varyColors val="0"/>
        <c:ser>
          <c:idx val="0"/>
          <c:order val="0"/>
          <c:tx>
            <c:strRef>
              <c:f>Sheet1!$B$1</c:f>
              <c:strCache>
                <c:ptCount val="1"/>
                <c:pt idx="0">
                  <c:v>I am using it now</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TV/smart TV</c:v>
                </c:pt>
                <c:pt idx="1">
                  <c:v>Mobile /smart phone</c:v>
                </c:pt>
                <c:pt idx="2">
                  <c:v>Tablet</c:v>
                </c:pt>
                <c:pt idx="3">
                  <c:v>Desktop PC</c:v>
                </c:pt>
                <c:pt idx="4">
                  <c:v>Laptop or notebook</c:v>
                </c:pt>
              </c:strCache>
            </c:strRef>
          </c:cat>
          <c:val>
            <c:numRef>
              <c:f>Sheet1!$B$2:$B$6</c:f>
              <c:numCache>
                <c:formatCode>###0</c:formatCode>
                <c:ptCount val="5"/>
                <c:pt idx="0">
                  <c:v>17.9224428861422</c:v>
                </c:pt>
                <c:pt idx="1">
                  <c:v>26.140881869870324</c:v>
                </c:pt>
                <c:pt idx="2">
                  <c:v>29.723553793406698</c:v>
                </c:pt>
                <c:pt idx="3">
                  <c:v>61.45822318197883</c:v>
                </c:pt>
                <c:pt idx="4">
                  <c:v>62.685032123026474</c:v>
                </c:pt>
              </c:numCache>
            </c:numRef>
          </c:val>
          <c:extLst xmlns:c16r2="http://schemas.microsoft.com/office/drawing/2015/06/chart">
            <c:ext xmlns:c16="http://schemas.microsoft.com/office/drawing/2014/chart" uri="{C3380CC4-5D6E-409C-BE32-E72D297353CC}">
              <c16:uniqueId val="{00000000-055C-4465-AF18-1C3729C36E5E}"/>
            </c:ext>
          </c:extLst>
        </c:ser>
        <c:ser>
          <c:idx val="1"/>
          <c:order val="1"/>
          <c:tx>
            <c:strRef>
              <c:f>Sheet1!$C$1</c:f>
              <c:strCache>
                <c:ptCount val="1"/>
                <c:pt idx="0">
                  <c:v>I have tried it </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TV/smart TV</c:v>
                </c:pt>
                <c:pt idx="1">
                  <c:v>Mobile /smart phone</c:v>
                </c:pt>
                <c:pt idx="2">
                  <c:v>Tablet</c:v>
                </c:pt>
                <c:pt idx="3">
                  <c:v>Desktop PC</c:v>
                </c:pt>
                <c:pt idx="4">
                  <c:v>Laptop or notebook</c:v>
                </c:pt>
              </c:strCache>
            </c:strRef>
          </c:cat>
          <c:val>
            <c:numRef>
              <c:f>Sheet1!$C$2:$C$6</c:f>
              <c:numCache>
                <c:formatCode>###0</c:formatCode>
                <c:ptCount val="5"/>
                <c:pt idx="0">
                  <c:v>7.1700838259391189</c:v>
                </c:pt>
                <c:pt idx="1">
                  <c:v>12.055592207867008</c:v>
                </c:pt>
                <c:pt idx="2">
                  <c:v>13.312328646152594</c:v>
                </c:pt>
                <c:pt idx="3">
                  <c:v>11.955592310407951</c:v>
                </c:pt>
                <c:pt idx="4">
                  <c:v>12.468487317733496</c:v>
                </c:pt>
              </c:numCache>
            </c:numRef>
          </c:val>
          <c:extLst xmlns:c16r2="http://schemas.microsoft.com/office/drawing/2015/06/chart">
            <c:ext xmlns:c16="http://schemas.microsoft.com/office/drawing/2014/chart" uri="{C3380CC4-5D6E-409C-BE32-E72D297353CC}">
              <c16:uniqueId val="{00000001-055C-4465-AF18-1C3729C36E5E}"/>
            </c:ext>
          </c:extLst>
        </c:ser>
        <c:ser>
          <c:idx val="2"/>
          <c:order val="2"/>
          <c:tx>
            <c:strRef>
              <c:f>Sheet1!$D$1</c:f>
              <c:strCache>
                <c:ptCount val="1"/>
                <c:pt idx="0">
                  <c:v>I do not use it but plan to do so in the future</c:v>
                </c:pt>
              </c:strCache>
            </c:strRef>
          </c:tx>
          <c:spPr>
            <a:solidFill>
              <a:schemeClr val="accent4">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TV/smart TV</c:v>
                </c:pt>
                <c:pt idx="1">
                  <c:v>Mobile /smart phone</c:v>
                </c:pt>
                <c:pt idx="2">
                  <c:v>Tablet</c:v>
                </c:pt>
                <c:pt idx="3">
                  <c:v>Desktop PC</c:v>
                </c:pt>
                <c:pt idx="4">
                  <c:v>Laptop or notebook</c:v>
                </c:pt>
              </c:strCache>
            </c:strRef>
          </c:cat>
          <c:val>
            <c:numRef>
              <c:f>Sheet1!$D$2:$D$6</c:f>
              <c:numCache>
                <c:formatCode>###0</c:formatCode>
                <c:ptCount val="5"/>
                <c:pt idx="0">
                  <c:v>25.283854440323537</c:v>
                </c:pt>
                <c:pt idx="1">
                  <c:v>23.415338610438909</c:v>
                </c:pt>
                <c:pt idx="2">
                  <c:v>20.44093613430573</c:v>
                </c:pt>
                <c:pt idx="3">
                  <c:v>12.123651263793164</c:v>
                </c:pt>
                <c:pt idx="4">
                  <c:v>10.954351279240687</c:v>
                </c:pt>
              </c:numCache>
            </c:numRef>
          </c:val>
          <c:extLst xmlns:c16r2="http://schemas.microsoft.com/office/drawing/2015/06/chart">
            <c:ext xmlns:c16="http://schemas.microsoft.com/office/drawing/2014/chart" uri="{C3380CC4-5D6E-409C-BE32-E72D297353CC}">
              <c16:uniqueId val="{00000002-055C-4465-AF18-1C3729C36E5E}"/>
            </c:ext>
          </c:extLst>
        </c:ser>
        <c:ser>
          <c:idx val="3"/>
          <c:order val="3"/>
          <c:tx>
            <c:strRef>
              <c:f>Sheet1!$E$1</c:f>
              <c:strCache>
                <c:ptCount val="1"/>
                <c:pt idx="0">
                  <c:v>I do not use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TV/smart TV</c:v>
                </c:pt>
                <c:pt idx="1">
                  <c:v>Mobile /smart phone</c:v>
                </c:pt>
                <c:pt idx="2">
                  <c:v>Tablet</c:v>
                </c:pt>
                <c:pt idx="3">
                  <c:v>Desktop PC</c:v>
                </c:pt>
                <c:pt idx="4">
                  <c:v>Laptop or notebook</c:v>
                </c:pt>
              </c:strCache>
            </c:strRef>
          </c:cat>
          <c:val>
            <c:numRef>
              <c:f>Sheet1!$E$2:$E$6</c:f>
              <c:numCache>
                <c:formatCode>###0</c:formatCode>
                <c:ptCount val="5"/>
                <c:pt idx="0">
                  <c:v>49.623618847595154</c:v>
                </c:pt>
                <c:pt idx="1">
                  <c:v>38.388187311823955</c:v>
                </c:pt>
                <c:pt idx="2">
                  <c:v>36.523181426134919</c:v>
                </c:pt>
                <c:pt idx="3">
                  <c:v>14.462533243820049</c:v>
                </c:pt>
                <c:pt idx="4">
                  <c:v>13.892129279999581</c:v>
                </c:pt>
              </c:numCache>
            </c:numRef>
          </c:val>
          <c:extLst xmlns:c16r2="http://schemas.microsoft.com/office/drawing/2015/06/chart">
            <c:ext xmlns:c16="http://schemas.microsoft.com/office/drawing/2014/chart" uri="{C3380CC4-5D6E-409C-BE32-E72D297353CC}">
              <c16:uniqueId val="{00000003-055C-4465-AF18-1C3729C36E5E}"/>
            </c:ext>
          </c:extLst>
        </c:ser>
        <c:dLbls>
          <c:showLegendKey val="0"/>
          <c:showVal val="0"/>
          <c:showCatName val="0"/>
          <c:showSerName val="0"/>
          <c:showPercent val="0"/>
          <c:showBubbleSize val="0"/>
        </c:dLbls>
        <c:gapWidth val="38"/>
        <c:overlap val="100"/>
        <c:axId val="213798664"/>
        <c:axId val="213798272"/>
      </c:barChart>
      <c:catAx>
        <c:axId val="213798664"/>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lgn="ctr">
              <a:defRPr lang="hu-HU" sz="800" b="0" i="0" u="none" strike="noStrike" kern="1200" cap="all" baseline="0">
                <a:solidFill>
                  <a:srgbClr val="404040"/>
                </a:solidFill>
                <a:latin typeface="+mn-lt"/>
                <a:ea typeface="+mn-ea"/>
                <a:cs typeface="+mn-cs"/>
              </a:defRPr>
            </a:pPr>
            <a:endParaRPr lang="hu-HU"/>
          </a:p>
        </c:txPr>
        <c:crossAx val="213798272"/>
        <c:crosses val="autoZero"/>
        <c:auto val="1"/>
        <c:lblAlgn val="ctr"/>
        <c:lblOffset val="100"/>
        <c:noMultiLvlLbl val="0"/>
      </c:catAx>
      <c:valAx>
        <c:axId val="213798272"/>
        <c:scaling>
          <c:orientation val="minMax"/>
        </c:scaling>
        <c:delete val="0"/>
        <c:axPos val="b"/>
        <c:numFmt formatCode="0%" sourceLinked="1"/>
        <c:majorTickMark val="out"/>
        <c:minorTickMark val="none"/>
        <c:tickLblPos val="nextTo"/>
        <c:spPr>
          <a:noFill/>
          <a:ln>
            <a:solidFill>
              <a:srgbClr val="404040"/>
            </a:solidFill>
          </a:ln>
          <a:effectLst/>
        </c:spPr>
        <c:txPr>
          <a:bodyPr rot="-60000000" spcFirstLastPara="1" vertOverflow="ellipsis" vert="horz" wrap="square" anchor="ctr" anchorCtr="1"/>
          <a:lstStyle/>
          <a:p>
            <a:pPr>
              <a:defRPr lang="hu-HU" sz="1200" b="0" i="0" u="none" strike="noStrike" kern="1200" baseline="0">
                <a:solidFill>
                  <a:srgbClr val="404040"/>
                </a:solidFill>
                <a:latin typeface="+mn-lt"/>
                <a:ea typeface="+mn-ea"/>
                <a:cs typeface="+mn-cs"/>
              </a:defRPr>
            </a:pPr>
            <a:endParaRPr lang="hu-HU"/>
          </a:p>
        </c:txPr>
        <c:crossAx val="213798664"/>
        <c:crosses val="autoZero"/>
        <c:crossBetween val="between"/>
        <c:majorUnit val="0.5"/>
      </c:valAx>
      <c:spPr>
        <a:noFill/>
        <a:ln>
          <a:noFill/>
        </a:ln>
        <a:effectLst/>
      </c:spPr>
    </c:plotArea>
    <c:legend>
      <c:legendPos val="b"/>
      <c:layout>
        <c:manualLayout>
          <c:xMode val="edge"/>
          <c:yMode val="edge"/>
          <c:x val="0.30481378137471904"/>
          <c:y val="2.0905892086123187E-3"/>
          <c:w val="0.58393789578935673"/>
          <c:h val="0.25629216327622267"/>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D144-496D-99EC-526764357E4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4-496D-99EC-526764357E4A}"/>
              </c:ext>
            </c:extLst>
          </c:dPt>
          <c:dLbls>
            <c:delete val="1"/>
          </c:dLbls>
          <c:cat>
            <c:numRef>
              <c:f>Sheet1!$A$2:$A$3</c:f>
              <c:numCache>
                <c:formatCode>General</c:formatCode>
                <c:ptCount val="2"/>
              </c:numCache>
            </c:numRef>
          </c:cat>
          <c:val>
            <c:numRef>
              <c:f>Sheet1!$B$2:$B$3</c:f>
              <c:numCache>
                <c:formatCode>General</c:formatCode>
                <c:ptCount val="2"/>
                <c:pt idx="0">
                  <c:v>100</c:v>
                </c:pt>
                <c:pt idx="1">
                  <c:v>0</c:v>
                </c:pt>
              </c:numCache>
            </c:numRef>
          </c:val>
          <c:extLst xmlns:c16r2="http://schemas.microsoft.com/office/drawing/2015/06/chart">
            <c:ext xmlns:c16="http://schemas.microsoft.com/office/drawing/2014/chart" uri="{C3380CC4-5D6E-409C-BE32-E72D297353CC}">
              <c16:uniqueId val="{00000004-D144-496D-99EC-526764357E4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69D-4271-A2DD-A2A3A8067C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69D-4271-A2DD-A2A3A8067CB6}"/>
              </c:ext>
            </c:extLst>
          </c:dPt>
          <c:dLbls>
            <c:delete val="1"/>
          </c:dLbls>
          <c:cat>
            <c:numRef>
              <c:f>Sheet1!$A$2:$A$3</c:f>
              <c:numCache>
                <c:formatCode>General</c:formatCode>
                <c:ptCount val="2"/>
              </c:numCache>
            </c:numRef>
          </c:cat>
          <c:val>
            <c:numRef>
              <c:f>Sheet1!$B$2:$B$3</c:f>
              <c:numCache>
                <c:formatCode>General</c:formatCode>
                <c:ptCount val="2"/>
                <c:pt idx="0">
                  <c:v>24</c:v>
                </c:pt>
                <c:pt idx="1">
                  <c:v>76</c:v>
                </c:pt>
              </c:numCache>
            </c:numRef>
          </c:val>
          <c:extLst xmlns:c16r2="http://schemas.microsoft.com/office/drawing/2015/06/chart">
            <c:ext xmlns:c16="http://schemas.microsoft.com/office/drawing/2014/chart" uri="{C3380CC4-5D6E-409C-BE32-E72D297353CC}">
              <c16:uniqueId val="{00000004-669D-4271-A2DD-A2A3A8067C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667-49BF-A6B9-324CA6B8F0F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667-49BF-A6B9-324CA6B8F0FB}"/>
              </c:ext>
            </c:extLst>
          </c:dPt>
          <c:dLbls>
            <c:delete val="1"/>
          </c:dLbls>
          <c:cat>
            <c:numRef>
              <c:f>Sheet1!$A$2:$A$3</c:f>
              <c:numCache>
                <c:formatCode>General</c:formatCode>
                <c:ptCount val="2"/>
              </c:numCache>
            </c:numRef>
          </c:cat>
          <c:val>
            <c:numRef>
              <c:f>Sheet1!$B$2:$B$3</c:f>
              <c:numCache>
                <c:formatCode>General</c:formatCode>
                <c:ptCount val="2"/>
                <c:pt idx="0">
                  <c:v>9</c:v>
                </c:pt>
                <c:pt idx="1">
                  <c:v>91</c:v>
                </c:pt>
              </c:numCache>
            </c:numRef>
          </c:val>
          <c:extLst xmlns:c16r2="http://schemas.microsoft.com/office/drawing/2015/06/chart">
            <c:ext xmlns:c16="http://schemas.microsoft.com/office/drawing/2014/chart" uri="{C3380CC4-5D6E-409C-BE32-E72D297353CC}">
              <c16:uniqueId val="{00000004-E667-49BF-A6B9-324CA6B8F0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19C-4322-BD16-C615C37571C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9C-4322-BD16-C615C37571CA}"/>
              </c:ext>
            </c:extLst>
          </c:dPt>
          <c:dLbls>
            <c:delete val="1"/>
          </c:dLbls>
          <c:cat>
            <c:numRef>
              <c:f>Sheet1!$A$2:$A$3</c:f>
              <c:numCache>
                <c:formatCode>General</c:formatCode>
                <c:ptCount val="2"/>
              </c:numCache>
            </c:num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4-A19C-4322-BD16-C615C37571C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BDE0-4344-BF45-33C947CB53B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DE0-4344-BF45-33C947CB53BD}"/>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BDE0-4344-BF45-33C947CB53B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6B1-44CD-9B9A-430DBDC94180}"/>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6B1-44CD-9B9A-430DBDC94180}"/>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xmlns:c16r2="http://schemas.microsoft.com/office/drawing/2015/06/chart">
            <c:ext xmlns:c16="http://schemas.microsoft.com/office/drawing/2014/chart" uri="{C3380CC4-5D6E-409C-BE32-E72D297353CC}">
              <c16:uniqueId val="{00000004-66B1-44CD-9B9A-430DBDC9418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7474-4190-A444-30B3FBE06FF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474-4190-A444-30B3FBE06FF4}"/>
              </c:ext>
            </c:extLst>
          </c:dPt>
          <c:dLbls>
            <c:delete val="1"/>
          </c:dLbls>
          <c:cat>
            <c:numRef>
              <c:f>Sheet1!$A$2:$A$3</c:f>
              <c:numCache>
                <c:formatCode>General</c:formatCode>
                <c:ptCount val="2"/>
              </c:numCache>
            </c:numRef>
          </c:cat>
          <c:val>
            <c:numRef>
              <c:f>Sheet1!$B$2:$B$3</c:f>
              <c:numCache>
                <c:formatCode>General</c:formatCode>
                <c:ptCount val="2"/>
                <c:pt idx="0">
                  <c:v>12</c:v>
                </c:pt>
                <c:pt idx="1">
                  <c:v>88</c:v>
                </c:pt>
              </c:numCache>
            </c:numRef>
          </c:val>
          <c:extLst xmlns:c16r2="http://schemas.microsoft.com/office/drawing/2015/06/chart">
            <c:ext xmlns:c16="http://schemas.microsoft.com/office/drawing/2014/chart" uri="{C3380CC4-5D6E-409C-BE32-E72D297353CC}">
              <c16:uniqueId val="{00000004-7474-4190-A444-30B3FBE06FF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147-4553-BC30-9E6D9A84AEC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7-4553-BC30-9E6D9A84AEC4}"/>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4-D147-4553-BC30-9E6D9A84AEC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9F3A-4208-901A-9AB8D39AAC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3A-4208-901A-9AB8D39AAC23}"/>
              </c:ext>
            </c:extLst>
          </c:dPt>
          <c:dLbls>
            <c:delete val="1"/>
          </c:dLbls>
          <c:cat>
            <c:numRef>
              <c:f>Sheet1!$A$2:$A$3</c:f>
              <c:numCache>
                <c:formatCode>General</c:formatCode>
                <c:ptCount val="2"/>
              </c:numCache>
            </c:numRef>
          </c:cat>
          <c:val>
            <c:numRef>
              <c:f>Sheet1!$B$2:$B$3</c:f>
              <c:numCache>
                <c:formatCode>General</c:formatCode>
                <c:ptCount val="2"/>
                <c:pt idx="0">
                  <c:v>92</c:v>
                </c:pt>
                <c:pt idx="1">
                  <c:v>8</c:v>
                </c:pt>
              </c:numCache>
            </c:numRef>
          </c:val>
          <c:extLst xmlns:c16r2="http://schemas.microsoft.com/office/drawing/2015/06/chart">
            <c:ext xmlns:c16="http://schemas.microsoft.com/office/drawing/2014/chart" uri="{C3380CC4-5D6E-409C-BE32-E72D297353CC}">
              <c16:uniqueId val="{00000004-9F3A-4208-901A-9AB8D39AAC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3033-4022-8221-D24705491B7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3033-4022-8221-D24705491B7B}"/>
              </c:ext>
            </c:extLst>
          </c:dPt>
          <c:dLbls>
            <c:delete val="1"/>
          </c:dLbls>
          <c:cat>
            <c:numRef>
              <c:f>Sheet1!$A$2:$A$3</c:f>
              <c:numCache>
                <c:formatCode>General</c:formatCode>
                <c:ptCount val="2"/>
              </c:numCache>
            </c:numRef>
          </c:cat>
          <c:val>
            <c:numRef>
              <c:f>Sheet1!$B$2:$B$3</c:f>
              <c:numCache>
                <c:formatCode>General</c:formatCode>
                <c:ptCount val="2"/>
                <c:pt idx="0">
                  <c:v>15</c:v>
                </c:pt>
                <c:pt idx="1">
                  <c:v>85</c:v>
                </c:pt>
              </c:numCache>
            </c:numRef>
          </c:val>
          <c:extLst xmlns:c16r2="http://schemas.microsoft.com/office/drawing/2015/06/chart">
            <c:ext xmlns:c16="http://schemas.microsoft.com/office/drawing/2014/chart" uri="{C3380CC4-5D6E-409C-BE32-E72D297353CC}">
              <c16:uniqueId val="{00000004-3033-4022-8221-D24705491B7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Ipsos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Student</c:v>
                </c:pt>
                <c:pt idx="1">
                  <c:v>Employed in an intellectual job </c:v>
                </c:pt>
                <c:pt idx="2">
                  <c:v>Physical worker</c:v>
                </c:pt>
                <c:pt idx="3">
                  <c:v>Leader or freelancer</c:v>
                </c:pt>
                <c:pt idx="4">
                  <c:v>Other, not student, not employed</c:v>
                </c:pt>
              </c:strCache>
            </c:strRef>
          </c:cat>
          <c:val>
            <c:numRef>
              <c:f>Sheet1!$B$2:$B$6</c:f>
              <c:numCache>
                <c:formatCode>0%</c:formatCode>
                <c:ptCount val="5"/>
                <c:pt idx="0">
                  <c:v>0.4</c:v>
                </c:pt>
                <c:pt idx="1">
                  <c:v>0.28999999999999998</c:v>
                </c:pt>
                <c:pt idx="2">
                  <c:v>0.17</c:v>
                </c:pt>
                <c:pt idx="3">
                  <c:v>0.05</c:v>
                </c:pt>
                <c:pt idx="4">
                  <c:v>0.1</c:v>
                </c:pt>
              </c:numCache>
            </c:numRef>
          </c:val>
          <c:extLst xmlns:c16r2="http://schemas.microsoft.com/office/drawing/2015/06/chart">
            <c:ext xmlns:c16="http://schemas.microsoft.com/office/drawing/2014/chart" uri="{C3380CC4-5D6E-409C-BE32-E72D297353CC}">
              <c16:uniqueId val="{00000000-BFC3-45A5-9C46-F7E2BE2375A3}"/>
            </c:ext>
          </c:extLst>
        </c:ser>
        <c:ser>
          <c:idx val="1"/>
          <c:order val="1"/>
          <c:tx>
            <c:strRef>
              <c:f>Sheet1!$C$1</c:f>
              <c:strCache>
                <c:ptCount val="1"/>
                <c:pt idx="0">
                  <c:v>Nielsen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Student</c:v>
                </c:pt>
                <c:pt idx="1">
                  <c:v>Employed in an intellectual job </c:v>
                </c:pt>
                <c:pt idx="2">
                  <c:v>Physical worker</c:v>
                </c:pt>
                <c:pt idx="3">
                  <c:v>Leader or freelancer</c:v>
                </c:pt>
                <c:pt idx="4">
                  <c:v>Other, not student, not employed</c:v>
                </c:pt>
              </c:strCache>
            </c:strRef>
          </c:cat>
          <c:val>
            <c:numRef>
              <c:f>Sheet1!$C$2:$C$6</c:f>
              <c:numCache>
                <c:formatCode>0%</c:formatCode>
                <c:ptCount val="5"/>
                <c:pt idx="0">
                  <c:v>0.4</c:v>
                </c:pt>
                <c:pt idx="1">
                  <c:v>0.19</c:v>
                </c:pt>
                <c:pt idx="2">
                  <c:v>0.27</c:v>
                </c:pt>
                <c:pt idx="3">
                  <c:v>0.02</c:v>
                </c:pt>
                <c:pt idx="4">
                  <c:v>0.1</c:v>
                </c:pt>
              </c:numCache>
            </c:numRef>
          </c:val>
          <c:extLst xmlns:c16r2="http://schemas.microsoft.com/office/drawing/2015/06/chart">
            <c:ext xmlns:c16="http://schemas.microsoft.com/office/drawing/2014/chart" uri="{C3380CC4-5D6E-409C-BE32-E72D297353CC}">
              <c16:uniqueId val="{00000001-BFC3-45A5-9C46-F7E2BE2375A3}"/>
            </c:ext>
          </c:extLst>
        </c:ser>
        <c:dLbls>
          <c:showLegendKey val="0"/>
          <c:showVal val="0"/>
          <c:showCatName val="0"/>
          <c:showSerName val="0"/>
          <c:showPercent val="0"/>
          <c:showBubbleSize val="0"/>
        </c:dLbls>
        <c:gapWidth val="65"/>
        <c:axId val="480283744"/>
        <c:axId val="480284136"/>
      </c:barChart>
      <c:catAx>
        <c:axId val="480283744"/>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hu-HU" sz="900" b="0" i="0" u="none" strike="noStrike" kern="1200" baseline="0">
                <a:solidFill>
                  <a:srgbClr val="404040"/>
                </a:solidFill>
                <a:latin typeface="+mn-lt"/>
                <a:ea typeface="+mn-ea"/>
                <a:cs typeface="+mn-cs"/>
              </a:defRPr>
            </a:pPr>
            <a:endParaRPr lang="hu-HU"/>
          </a:p>
        </c:txPr>
        <c:crossAx val="480284136"/>
        <c:crosses val="autoZero"/>
        <c:auto val="1"/>
        <c:lblAlgn val="ctr"/>
        <c:lblOffset val="100"/>
        <c:noMultiLvlLbl val="0"/>
      </c:catAx>
      <c:valAx>
        <c:axId val="480284136"/>
        <c:scaling>
          <c:orientation val="minMax"/>
        </c:scaling>
        <c:delete val="1"/>
        <c:axPos val="t"/>
        <c:numFmt formatCode="0%" sourceLinked="1"/>
        <c:majorTickMark val="none"/>
        <c:minorTickMark val="none"/>
        <c:tickLblPos val="nextTo"/>
        <c:crossAx val="480283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1250314887899909E-2"/>
          <c:y val="0"/>
          <c:w val="0.99"/>
          <c:h val="0.98750000000000004"/>
        </c:manualLayout>
      </c:layout>
      <c:pieChart>
        <c:varyColors val="0"/>
        <c:ser>
          <c:idx val="0"/>
          <c:order val="0"/>
          <c:tx>
            <c:strRef>
              <c:f>Sheet1!$A$2</c:f>
              <c:strCache>
                <c:ptCount val="1"/>
                <c:pt idx="0">
                  <c:v>Region 1</c:v>
                </c:pt>
              </c:strCache>
            </c:strRef>
          </c:tx>
          <c:spPr>
            <a:solidFill>
              <a:srgbClr val="FE5854"/>
            </a:solidFill>
            <a:ln w="25400" cap="flat">
              <a:solidFill>
                <a:srgbClr val="520A3A"/>
              </a:solidFill>
              <a:prstDash val="solid"/>
              <a:miter lim="400000"/>
            </a:ln>
            <a:effectLst/>
          </c:spPr>
          <c:explosion val="16"/>
          <c:dPt>
            <c:idx val="0"/>
            <c:bubble3D val="0"/>
            <c:extLst xmlns:c16r2="http://schemas.microsoft.com/office/drawing/2015/06/chart">
              <c:ext xmlns:c16="http://schemas.microsoft.com/office/drawing/2014/chart" uri="{C3380CC4-5D6E-409C-BE32-E72D297353CC}">
                <c16:uniqueId val="{00000000-FF65-4685-A8E8-C77A0C69E91B}"/>
              </c:ext>
            </c:extLst>
          </c:dPt>
          <c:dPt>
            <c:idx val="1"/>
            <c:bubble3D val="0"/>
            <c:spPr>
              <a:solidFill>
                <a:srgbClr val="FFC66A"/>
              </a:solidFill>
              <a:ln w="25400" cap="flat">
                <a:solidFill>
                  <a:srgbClr val="520A3A"/>
                </a:solidFill>
                <a:prstDash val="solid"/>
                <a:miter lim="400000"/>
              </a:ln>
              <a:effectLst/>
            </c:spPr>
            <c:extLst xmlns:c16r2="http://schemas.microsoft.com/office/drawing/2015/06/chart">
              <c:ext xmlns:c16="http://schemas.microsoft.com/office/drawing/2014/chart" uri="{C3380CC4-5D6E-409C-BE32-E72D297353CC}">
                <c16:uniqueId val="{00000002-FF65-4685-A8E8-C77A0C69E91B}"/>
              </c:ext>
            </c:extLst>
          </c:dPt>
          <c:cat>
            <c:strRef>
              <c:f>Sheet1!$B$1:$C$1</c:f>
              <c:strCache>
                <c:ptCount val="2"/>
                <c:pt idx="0">
                  <c:v>1</c:v>
                </c:pt>
                <c:pt idx="1">
                  <c:v>2</c:v>
                </c:pt>
              </c:strCache>
            </c:strRef>
          </c:cat>
          <c:val>
            <c:numRef>
              <c:f>Sheet1!$B$2:$C$2</c:f>
              <c:numCache>
                <c:formatCode>General</c:formatCode>
                <c:ptCount val="2"/>
                <c:pt idx="0">
                  <c:v>5</c:v>
                </c:pt>
                <c:pt idx="1">
                  <c:v>95</c:v>
                </c:pt>
              </c:numCache>
            </c:numRef>
          </c:val>
          <c:extLst xmlns:c16r2="http://schemas.microsoft.com/office/drawing/2015/06/chart">
            <c:ext xmlns:c16="http://schemas.microsoft.com/office/drawing/2014/chart" uri="{C3380CC4-5D6E-409C-BE32-E72D297353CC}">
              <c16:uniqueId val="{00000003-FF65-4685-A8E8-C77A0C69E91B}"/>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64</c:v>
                </c:pt>
                <c:pt idx="1">
                  <c:v>36</c:v>
                </c:pt>
              </c:numCache>
            </c:numRef>
          </c:val>
          <c:extLst xmlns:c16r2="http://schemas.microsoft.com/office/drawing/2015/06/char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3D53-46AF-9604-84630736AC3E}"/>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3D53-46AF-9604-84630736AC3E}"/>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3D53-46AF-9604-84630736AC3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0.28999999999999998</c:v>
                </c:pt>
                <c:pt idx="2">
                  <c:v>0.71</c:v>
                </c:pt>
              </c:numCache>
            </c:numRef>
          </c:val>
          <c:extLst xmlns:c16r2="http://schemas.microsoft.com/office/drawing/2015/06/chart">
            <c:ext xmlns:c16="http://schemas.microsoft.com/office/drawing/2014/chart" uri="{C3380CC4-5D6E-409C-BE32-E72D297353CC}">
              <c16:uniqueId val="{00000006-3D53-46AF-9604-84630736AC3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100</c:v>
                </c:pt>
                <c:pt idx="6">
                  <c:v>40</c:v>
                </c:pt>
                <c:pt idx="7">
                  <c:v>0</c:v>
                </c:pt>
                <c:pt idx="8">
                  <c:v>0</c:v>
                </c:pt>
                <c:pt idx="9">
                  <c:v>0</c:v>
                </c:pt>
              </c:numCache>
            </c:numRef>
          </c:val>
          <c:extLst xmlns:c16r2="http://schemas.microsoft.com/office/drawing/2015/06/chart">
            <c:ext xmlns:c16="http://schemas.microsoft.com/office/drawing/2014/chart" uri="{C3380CC4-5D6E-409C-BE32-E72D297353CC}">
              <c16:uniqueId val="{00000000-9577-4B8D-9752-6A8BFD09DA99}"/>
            </c:ext>
          </c:extLst>
        </c:ser>
        <c:dLbls>
          <c:showLegendKey val="0"/>
          <c:showVal val="0"/>
          <c:showCatName val="0"/>
          <c:showSerName val="0"/>
          <c:showPercent val="0"/>
          <c:showBubbleSize val="0"/>
        </c:dLbls>
        <c:gapWidth val="0"/>
        <c:overlap val="100"/>
        <c:axId val="229089304"/>
        <c:axId val="229089696"/>
      </c:barChart>
      <c:catAx>
        <c:axId val="22908930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29089696"/>
        <c:crosses val="autoZero"/>
        <c:auto val="1"/>
        <c:lblAlgn val="ctr"/>
        <c:lblOffset val="100"/>
        <c:noMultiLvlLbl val="0"/>
      </c:catAx>
      <c:valAx>
        <c:axId val="2290896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2908930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70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A6C-449B-8367-260F74F8140C}"/>
            </c:ext>
          </c:extLst>
        </c:ser>
        <c:dLbls>
          <c:showLegendKey val="0"/>
          <c:showVal val="0"/>
          <c:showCatName val="0"/>
          <c:showSerName val="0"/>
          <c:showPercent val="0"/>
          <c:showBubbleSize val="0"/>
        </c:dLbls>
        <c:gapWidth val="0"/>
        <c:overlap val="100"/>
        <c:axId val="525990056"/>
        <c:axId val="529701632"/>
      </c:barChart>
      <c:catAx>
        <c:axId val="52599005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701632"/>
        <c:crosses val="autoZero"/>
        <c:auto val="1"/>
        <c:lblAlgn val="ctr"/>
        <c:lblOffset val="100"/>
        <c:noMultiLvlLbl val="0"/>
      </c:catAx>
      <c:valAx>
        <c:axId val="52970163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599005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40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2CC5-4CB1-8235-04813F843C96}"/>
            </c:ext>
          </c:extLst>
        </c:ser>
        <c:dLbls>
          <c:showLegendKey val="0"/>
          <c:showVal val="0"/>
          <c:showCatName val="0"/>
          <c:showSerName val="0"/>
          <c:showPercent val="0"/>
          <c:showBubbleSize val="0"/>
        </c:dLbls>
        <c:gapWidth val="0"/>
        <c:overlap val="100"/>
        <c:axId val="529257376"/>
        <c:axId val="529257768"/>
      </c:barChart>
      <c:catAx>
        <c:axId val="52925737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9257768"/>
        <c:crosses val="autoZero"/>
        <c:auto val="1"/>
        <c:lblAlgn val="ctr"/>
        <c:lblOffset val="100"/>
        <c:noMultiLvlLbl val="0"/>
      </c:catAx>
      <c:valAx>
        <c:axId val="52925776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25737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20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CE1E-4C62-98E4-E084CE2AE1B6}"/>
            </c:ext>
          </c:extLst>
        </c:ser>
        <c:dLbls>
          <c:showLegendKey val="0"/>
          <c:showVal val="0"/>
          <c:showCatName val="0"/>
          <c:showSerName val="0"/>
          <c:showPercent val="0"/>
          <c:showBubbleSize val="0"/>
        </c:dLbls>
        <c:gapWidth val="0"/>
        <c:overlap val="100"/>
        <c:axId val="479328080"/>
        <c:axId val="481082000"/>
      </c:barChart>
      <c:catAx>
        <c:axId val="47932808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1082000"/>
        <c:crosses val="autoZero"/>
        <c:auto val="1"/>
        <c:lblAlgn val="ctr"/>
        <c:lblOffset val="100"/>
        <c:noMultiLvlLbl val="0"/>
      </c:catAx>
      <c:valAx>
        <c:axId val="48108200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7932808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20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885-4814-81B1-FB46637D64D7}"/>
            </c:ext>
          </c:extLst>
        </c:ser>
        <c:dLbls>
          <c:showLegendKey val="0"/>
          <c:showVal val="0"/>
          <c:showCatName val="0"/>
          <c:showSerName val="0"/>
          <c:showPercent val="0"/>
          <c:showBubbleSize val="0"/>
        </c:dLbls>
        <c:gapWidth val="0"/>
        <c:overlap val="100"/>
        <c:axId val="480712304"/>
        <c:axId val="480712696"/>
      </c:barChart>
      <c:catAx>
        <c:axId val="48071230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0712696"/>
        <c:crosses val="autoZero"/>
        <c:auto val="1"/>
        <c:lblAlgn val="ctr"/>
        <c:lblOffset val="100"/>
        <c:noMultiLvlLbl val="0"/>
      </c:catAx>
      <c:valAx>
        <c:axId val="4807126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8071230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47AC-4970-A28C-0C1AF2DA4843}"/>
            </c:ext>
          </c:extLst>
        </c:ser>
        <c:dLbls>
          <c:showLegendKey val="0"/>
          <c:showVal val="0"/>
          <c:showCatName val="0"/>
          <c:showSerName val="0"/>
          <c:showPercent val="0"/>
          <c:showBubbleSize val="0"/>
        </c:dLbls>
        <c:gapWidth val="0"/>
        <c:overlap val="100"/>
        <c:axId val="529494840"/>
        <c:axId val="525965840"/>
      </c:barChart>
      <c:catAx>
        <c:axId val="52949484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5965840"/>
        <c:crosses val="autoZero"/>
        <c:auto val="1"/>
        <c:lblAlgn val="ctr"/>
        <c:lblOffset val="100"/>
        <c:noMultiLvlLbl val="0"/>
      </c:catAx>
      <c:valAx>
        <c:axId val="52596584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949484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961F-47E5-BA39-6AB2A798E108}"/>
            </c:ext>
          </c:extLst>
        </c:ser>
        <c:dLbls>
          <c:showLegendKey val="0"/>
          <c:showVal val="0"/>
          <c:showCatName val="0"/>
          <c:showSerName val="0"/>
          <c:showPercent val="0"/>
          <c:showBubbleSize val="0"/>
        </c:dLbls>
        <c:gapWidth val="0"/>
        <c:overlap val="100"/>
        <c:axId val="527435768"/>
        <c:axId val="527436160"/>
      </c:barChart>
      <c:catAx>
        <c:axId val="52743576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7436160"/>
        <c:crosses val="autoZero"/>
        <c:auto val="1"/>
        <c:lblAlgn val="ctr"/>
        <c:lblOffset val="100"/>
        <c:noMultiLvlLbl val="0"/>
      </c:catAx>
      <c:valAx>
        <c:axId val="52743616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743576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90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C90E-4CA2-B926-409E0E32BABD}"/>
            </c:ext>
          </c:extLst>
        </c:ser>
        <c:dLbls>
          <c:showLegendKey val="0"/>
          <c:showVal val="0"/>
          <c:showCatName val="0"/>
          <c:showSerName val="0"/>
          <c:showPercent val="0"/>
          <c:showBubbleSize val="0"/>
        </c:dLbls>
        <c:gapWidth val="0"/>
        <c:overlap val="100"/>
        <c:axId val="494920192"/>
        <c:axId val="164632968"/>
      </c:barChart>
      <c:catAx>
        <c:axId val="49492019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64632968"/>
        <c:crosses val="autoZero"/>
        <c:auto val="1"/>
        <c:lblAlgn val="ctr"/>
        <c:lblOffset val="100"/>
        <c:noMultiLvlLbl val="0"/>
      </c:catAx>
      <c:valAx>
        <c:axId val="16463296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9492019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70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EC08-478A-B3B0-69EF0A6E6424}"/>
            </c:ext>
          </c:extLst>
        </c:ser>
        <c:dLbls>
          <c:showLegendKey val="0"/>
          <c:showVal val="0"/>
          <c:showCatName val="0"/>
          <c:showSerName val="0"/>
          <c:showPercent val="0"/>
          <c:showBubbleSize val="0"/>
        </c:dLbls>
        <c:gapWidth val="0"/>
        <c:overlap val="100"/>
        <c:axId val="480290912"/>
        <c:axId val="480291304"/>
      </c:barChart>
      <c:catAx>
        <c:axId val="48029091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0291304"/>
        <c:crosses val="autoZero"/>
        <c:auto val="1"/>
        <c:lblAlgn val="ctr"/>
        <c:lblOffset val="100"/>
        <c:noMultiLvlLbl val="0"/>
      </c:catAx>
      <c:valAx>
        <c:axId val="48029130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8029091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70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2083-48CB-80A9-B90765C7762F}"/>
            </c:ext>
          </c:extLst>
        </c:ser>
        <c:dLbls>
          <c:showLegendKey val="0"/>
          <c:showVal val="0"/>
          <c:showCatName val="0"/>
          <c:showSerName val="0"/>
          <c:showPercent val="0"/>
          <c:showBubbleSize val="0"/>
        </c:dLbls>
        <c:gapWidth val="0"/>
        <c:overlap val="100"/>
        <c:axId val="166435672"/>
        <c:axId val="213965696"/>
      </c:barChart>
      <c:catAx>
        <c:axId val="1664356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13965696"/>
        <c:crosses val="autoZero"/>
        <c:auto val="1"/>
        <c:lblAlgn val="ctr"/>
        <c:lblOffset val="100"/>
        <c:noMultiLvlLbl val="0"/>
      </c:catAx>
      <c:valAx>
        <c:axId val="2139656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1664356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718-45D1-A6E4-5741CF4F5E99}"/>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2718-45D1-A6E4-5741CF4F5E99}"/>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2718-45D1-A6E4-5741CF4F5E99}"/>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0.17</c:v>
                </c:pt>
                <c:pt idx="2">
                  <c:v>0.83</c:v>
                </c:pt>
              </c:numCache>
            </c:numRef>
          </c:val>
          <c:extLst xmlns:c16r2="http://schemas.microsoft.com/office/drawing/2015/06/chart">
            <c:ext xmlns:c16="http://schemas.microsoft.com/office/drawing/2014/chart" uri="{C3380CC4-5D6E-409C-BE32-E72D297353CC}">
              <c16:uniqueId val="{00000006-2718-45D1-A6E4-5741CF4F5E99}"/>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60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F96B-4CA0-A8EC-5B86E2D853BA}"/>
            </c:ext>
          </c:extLst>
        </c:ser>
        <c:dLbls>
          <c:showLegendKey val="0"/>
          <c:showVal val="0"/>
          <c:showCatName val="0"/>
          <c:showSerName val="0"/>
          <c:showPercent val="0"/>
          <c:showBubbleSize val="0"/>
        </c:dLbls>
        <c:gapWidth val="0"/>
        <c:overlap val="100"/>
        <c:axId val="526085592"/>
        <c:axId val="526085984"/>
      </c:barChart>
      <c:catAx>
        <c:axId val="52608559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6085984"/>
        <c:crosses val="autoZero"/>
        <c:auto val="1"/>
        <c:lblAlgn val="ctr"/>
        <c:lblOffset val="100"/>
        <c:noMultiLvlLbl val="0"/>
      </c:catAx>
      <c:valAx>
        <c:axId val="52608598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608559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50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033B-4C99-B4D2-BE5568707CFC}"/>
            </c:ext>
          </c:extLst>
        </c:ser>
        <c:dLbls>
          <c:showLegendKey val="0"/>
          <c:showVal val="0"/>
          <c:showCatName val="0"/>
          <c:showSerName val="0"/>
          <c:showPercent val="0"/>
          <c:showBubbleSize val="0"/>
        </c:dLbls>
        <c:gapWidth val="0"/>
        <c:overlap val="100"/>
        <c:axId val="526083936"/>
        <c:axId val="484036480"/>
      </c:barChart>
      <c:catAx>
        <c:axId val="52608393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4036480"/>
        <c:crosses val="autoZero"/>
        <c:auto val="1"/>
        <c:lblAlgn val="ctr"/>
        <c:lblOffset val="100"/>
        <c:noMultiLvlLbl val="0"/>
      </c:catAx>
      <c:valAx>
        <c:axId val="48403648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608393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30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7EB7-4626-9198-F84D2C5723B4}"/>
            </c:ext>
          </c:extLst>
        </c:ser>
        <c:dLbls>
          <c:showLegendKey val="0"/>
          <c:showVal val="0"/>
          <c:showCatName val="0"/>
          <c:showSerName val="0"/>
          <c:showPercent val="0"/>
          <c:showBubbleSize val="0"/>
        </c:dLbls>
        <c:gapWidth val="0"/>
        <c:overlap val="100"/>
        <c:axId val="484037264"/>
        <c:axId val="484037656"/>
      </c:barChart>
      <c:catAx>
        <c:axId val="48403726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4037656"/>
        <c:crosses val="autoZero"/>
        <c:auto val="1"/>
        <c:lblAlgn val="ctr"/>
        <c:lblOffset val="100"/>
        <c:noMultiLvlLbl val="0"/>
      </c:catAx>
      <c:valAx>
        <c:axId val="48403765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8403726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80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FCBF-44F5-9047-C74E8C7B9188}"/>
            </c:ext>
          </c:extLst>
        </c:ser>
        <c:dLbls>
          <c:showLegendKey val="0"/>
          <c:showVal val="0"/>
          <c:showCatName val="0"/>
          <c:showSerName val="0"/>
          <c:showPercent val="0"/>
          <c:showBubbleSize val="0"/>
        </c:dLbls>
        <c:gapWidth val="0"/>
        <c:overlap val="100"/>
        <c:axId val="255834464"/>
        <c:axId val="255834856"/>
      </c:barChart>
      <c:catAx>
        <c:axId val="25583446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34856"/>
        <c:crosses val="autoZero"/>
        <c:auto val="1"/>
        <c:lblAlgn val="ctr"/>
        <c:lblOffset val="100"/>
        <c:noMultiLvlLbl val="0"/>
      </c:catAx>
      <c:valAx>
        <c:axId val="25583485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5583446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C095-4D75-86A0-F0C5A5C5D57F}"/>
            </c:ext>
          </c:extLst>
        </c:ser>
        <c:dLbls>
          <c:showLegendKey val="0"/>
          <c:showVal val="0"/>
          <c:showCatName val="0"/>
          <c:showSerName val="0"/>
          <c:showPercent val="0"/>
          <c:showBubbleSize val="0"/>
        </c:dLbls>
        <c:gapWidth val="0"/>
        <c:overlap val="100"/>
        <c:axId val="255835640"/>
        <c:axId val="255836032"/>
      </c:barChart>
      <c:catAx>
        <c:axId val="25583564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55836032"/>
        <c:crosses val="autoZero"/>
        <c:auto val="1"/>
        <c:lblAlgn val="ctr"/>
        <c:lblOffset val="100"/>
        <c:noMultiLvlLbl val="0"/>
      </c:catAx>
      <c:valAx>
        <c:axId val="25583603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5583564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80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118A-42B7-A20D-F3C323DFDCCE}"/>
            </c:ext>
          </c:extLst>
        </c:ser>
        <c:dLbls>
          <c:showLegendKey val="0"/>
          <c:showVal val="0"/>
          <c:showCatName val="0"/>
          <c:showSerName val="0"/>
          <c:showPercent val="0"/>
          <c:showBubbleSize val="0"/>
        </c:dLbls>
        <c:gapWidth val="0"/>
        <c:overlap val="100"/>
        <c:axId val="525967256"/>
        <c:axId val="525967648"/>
      </c:barChart>
      <c:catAx>
        <c:axId val="52596725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5967648"/>
        <c:crosses val="autoZero"/>
        <c:auto val="1"/>
        <c:lblAlgn val="ctr"/>
        <c:lblOffset val="100"/>
        <c:noMultiLvlLbl val="0"/>
      </c:catAx>
      <c:valAx>
        <c:axId val="52596764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596725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80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05D8-4BE7-8E3F-3FCF03C47D1F}"/>
            </c:ext>
          </c:extLst>
        </c:ser>
        <c:dLbls>
          <c:showLegendKey val="0"/>
          <c:showVal val="0"/>
          <c:showCatName val="0"/>
          <c:showSerName val="0"/>
          <c:showPercent val="0"/>
          <c:showBubbleSize val="0"/>
        </c:dLbls>
        <c:gapWidth val="0"/>
        <c:overlap val="100"/>
        <c:axId val="525968432"/>
        <c:axId val="480902496"/>
      </c:barChart>
      <c:catAx>
        <c:axId val="52596843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0902496"/>
        <c:crosses val="autoZero"/>
        <c:auto val="1"/>
        <c:lblAlgn val="ctr"/>
        <c:lblOffset val="100"/>
        <c:noMultiLvlLbl val="0"/>
      </c:catAx>
      <c:valAx>
        <c:axId val="48090249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596843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20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81DC-4C38-9212-0E0442B68D28}"/>
            </c:ext>
          </c:extLst>
        </c:ser>
        <c:dLbls>
          <c:showLegendKey val="0"/>
          <c:showVal val="0"/>
          <c:showCatName val="0"/>
          <c:showSerName val="0"/>
          <c:showPercent val="0"/>
          <c:showBubbleSize val="0"/>
        </c:dLbls>
        <c:gapWidth val="0"/>
        <c:overlap val="100"/>
        <c:axId val="480903280"/>
        <c:axId val="480903672"/>
      </c:barChart>
      <c:catAx>
        <c:axId val="48090328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480903672"/>
        <c:crosses val="autoZero"/>
        <c:auto val="1"/>
        <c:lblAlgn val="ctr"/>
        <c:lblOffset val="100"/>
        <c:noMultiLvlLbl val="0"/>
      </c:catAx>
      <c:valAx>
        <c:axId val="48090367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48090328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503F-488C-BF04-D85CAB2486A6}"/>
            </c:ext>
          </c:extLst>
        </c:ser>
        <c:dLbls>
          <c:showLegendKey val="0"/>
          <c:showVal val="0"/>
          <c:showCatName val="0"/>
          <c:showSerName val="0"/>
          <c:showPercent val="0"/>
          <c:showBubbleSize val="0"/>
        </c:dLbls>
        <c:gapWidth val="0"/>
        <c:overlap val="100"/>
        <c:axId val="248632632"/>
        <c:axId val="248633024"/>
      </c:barChart>
      <c:catAx>
        <c:axId val="24863263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8633024"/>
        <c:crosses val="autoZero"/>
        <c:auto val="1"/>
        <c:lblAlgn val="ctr"/>
        <c:lblOffset val="100"/>
        <c:noMultiLvlLbl val="0"/>
      </c:catAx>
      <c:valAx>
        <c:axId val="248633024"/>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863263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80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5B0E-44D7-BB9A-1039451C0A52}"/>
            </c:ext>
          </c:extLst>
        </c:ser>
        <c:dLbls>
          <c:showLegendKey val="0"/>
          <c:showVal val="0"/>
          <c:showCatName val="0"/>
          <c:showSerName val="0"/>
          <c:showPercent val="0"/>
          <c:showBubbleSize val="0"/>
        </c:dLbls>
        <c:gapWidth val="0"/>
        <c:overlap val="100"/>
        <c:axId val="248633808"/>
        <c:axId val="248634200"/>
      </c:barChart>
      <c:catAx>
        <c:axId val="2486338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8634200"/>
        <c:crosses val="autoZero"/>
        <c:auto val="1"/>
        <c:lblAlgn val="ctr"/>
        <c:lblOffset val="100"/>
        <c:noMultiLvlLbl val="0"/>
      </c:catAx>
      <c:valAx>
        <c:axId val="248634200"/>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8633808"/>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B3A9-4564-9AEE-D52F952A04CA}"/>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B3A9-4564-9AEE-D52F952A04C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B3A9-4564-9AEE-D52F952A04C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c:v>
                </c:pt>
              </c:numCache>
            </c:numRef>
          </c:val>
          <c:extLst xmlns:c16r2="http://schemas.microsoft.com/office/drawing/2015/06/chart">
            <c:ext xmlns:c16="http://schemas.microsoft.com/office/drawing/2014/chart" uri="{C3380CC4-5D6E-409C-BE32-E72D297353CC}">
              <c16:uniqueId val="{00000006-B3A9-4564-9AEE-D52F952A04C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70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0F0B-4A2B-86E3-B742B8FC0C8B}"/>
            </c:ext>
          </c:extLst>
        </c:ser>
        <c:dLbls>
          <c:showLegendKey val="0"/>
          <c:showVal val="0"/>
          <c:showCatName val="0"/>
          <c:showSerName val="0"/>
          <c:showPercent val="0"/>
          <c:showBubbleSize val="0"/>
        </c:dLbls>
        <c:gapWidth val="0"/>
        <c:overlap val="100"/>
        <c:axId val="248634984"/>
        <c:axId val="248635376"/>
      </c:barChart>
      <c:catAx>
        <c:axId val="248634984"/>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48635376"/>
        <c:crosses val="autoZero"/>
        <c:auto val="1"/>
        <c:lblAlgn val="ctr"/>
        <c:lblOffset val="100"/>
        <c:noMultiLvlLbl val="0"/>
      </c:catAx>
      <c:valAx>
        <c:axId val="24863537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8634984"/>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30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3CC4-4BC4-9C5E-C0181A9846C7}"/>
            </c:ext>
          </c:extLst>
        </c:ser>
        <c:dLbls>
          <c:showLegendKey val="0"/>
          <c:showVal val="0"/>
          <c:showCatName val="0"/>
          <c:showSerName val="0"/>
          <c:showPercent val="0"/>
          <c:showBubbleSize val="0"/>
        </c:dLbls>
        <c:gapWidth val="0"/>
        <c:overlap val="100"/>
        <c:axId val="248636160"/>
        <c:axId val="526350056"/>
      </c:barChart>
      <c:catAx>
        <c:axId val="24863616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6350056"/>
        <c:crosses val="autoZero"/>
        <c:auto val="1"/>
        <c:lblAlgn val="ctr"/>
        <c:lblOffset val="100"/>
        <c:noMultiLvlLbl val="0"/>
      </c:catAx>
      <c:valAx>
        <c:axId val="526350056"/>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24863616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90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9667-4B11-A849-0BB0D8AABA07}"/>
            </c:ext>
          </c:extLst>
        </c:ser>
        <c:dLbls>
          <c:showLegendKey val="0"/>
          <c:showVal val="0"/>
          <c:showCatName val="0"/>
          <c:showSerName val="0"/>
          <c:showPercent val="0"/>
          <c:showBubbleSize val="0"/>
        </c:dLbls>
        <c:gapWidth val="0"/>
        <c:overlap val="100"/>
        <c:axId val="526350840"/>
        <c:axId val="526351232"/>
      </c:barChart>
      <c:catAx>
        <c:axId val="52635084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6351232"/>
        <c:crosses val="autoZero"/>
        <c:auto val="1"/>
        <c:lblAlgn val="ctr"/>
        <c:lblOffset val="100"/>
        <c:noMultiLvlLbl val="0"/>
      </c:catAx>
      <c:valAx>
        <c:axId val="526351232"/>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6350840"/>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50</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0-23D9-4018-85AE-6E8CBD3201DA}"/>
            </c:ext>
          </c:extLst>
        </c:ser>
        <c:dLbls>
          <c:showLegendKey val="0"/>
          <c:showVal val="0"/>
          <c:showCatName val="0"/>
          <c:showSerName val="0"/>
          <c:showPercent val="0"/>
          <c:showBubbleSize val="0"/>
        </c:dLbls>
        <c:gapWidth val="0"/>
        <c:overlap val="100"/>
        <c:axId val="526352016"/>
        <c:axId val="526352408"/>
      </c:barChart>
      <c:catAx>
        <c:axId val="52635201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526352408"/>
        <c:crosses val="autoZero"/>
        <c:auto val="1"/>
        <c:lblAlgn val="ctr"/>
        <c:lblOffset val="100"/>
        <c:noMultiLvlLbl val="0"/>
      </c:catAx>
      <c:valAx>
        <c:axId val="5263524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526352016"/>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Férfi</c:v>
                </c:pt>
              </c:strCache>
            </c:strRef>
          </c:tx>
          <c:spPr>
            <a:noFill/>
            <a:ln w="19050">
              <a:solidFill>
                <a:srgbClr val="00B7C0"/>
              </a:solidFill>
            </a:ln>
            <a:effectLst/>
          </c:spPr>
          <c:cat>
            <c:strRef>
              <c:f>Sheet1!$A$2:$A$24</c:f>
              <c:strCache>
                <c:ptCount val="23"/>
                <c:pt idx="0">
                  <c:v>Series, movies, cinema</c:v>
                </c:pt>
                <c:pt idx="1">
                  <c:v>Music, lyrics</c:v>
                </c:pt>
                <c:pt idx="2">
                  <c:v>Traveling and holiday</c:v>
                </c:pt>
                <c:pt idx="3">
                  <c:v>Partying, festivals, concerts</c:v>
                </c:pt>
                <c:pt idx="4">
                  <c:v>Crafting, gardening</c:v>
                </c:pt>
                <c:pt idx="5">
                  <c:v>Gastronomy, cooking</c:v>
                </c:pt>
                <c:pt idx="6">
                  <c:v>Computer and mobile games</c:v>
                </c:pt>
                <c:pt idx="7">
                  <c:v>Jobs and career</c:v>
                </c:pt>
                <c:pt idx="8">
                  <c:v>Technology and informatics</c:v>
                </c:pt>
                <c:pt idx="9">
                  <c:v>Sports</c:v>
                </c:pt>
                <c:pt idx="10">
                  <c:v>Higher education and studying abroad</c:v>
                </c:pt>
                <c:pt idx="11">
                  <c:v>Science, nature</c:v>
                </c:pt>
                <c:pt idx="12">
                  <c:v>Interior design</c:v>
                </c:pt>
                <c:pt idx="13">
                  <c:v>Beauty, fashion</c:v>
                </c:pt>
                <c:pt idx="14">
                  <c:v>Theater, culture</c:v>
                </c:pt>
                <c:pt idx="15">
                  <c:v>Relationships</c:v>
                </c:pt>
                <c:pt idx="16">
                  <c:v>Healthcare, wellness</c:v>
                </c:pt>
                <c:pt idx="17">
                  <c:v>Parenting</c:v>
                </c:pt>
                <c:pt idx="18">
                  <c:v>Economy</c:v>
                </c:pt>
                <c:pt idx="19">
                  <c:v>Sport events, wathcing broadcasts</c:v>
                </c:pt>
                <c:pt idx="20">
                  <c:v>Politics</c:v>
                </c:pt>
                <c:pt idx="21">
                  <c:v>Tabloid, celebrities</c:v>
                </c:pt>
                <c:pt idx="22">
                  <c:v>Esotericism</c:v>
                </c:pt>
              </c:strCache>
            </c:strRef>
          </c:cat>
          <c:val>
            <c:numRef>
              <c:f>Sheet1!$B$2:$B$24</c:f>
              <c:numCache>
                <c:formatCode>0%</c:formatCode>
                <c:ptCount val="23"/>
                <c:pt idx="0">
                  <c:v>0.62</c:v>
                </c:pt>
                <c:pt idx="1">
                  <c:v>0.56000000000000005</c:v>
                </c:pt>
                <c:pt idx="2">
                  <c:v>0.38</c:v>
                </c:pt>
                <c:pt idx="3">
                  <c:v>0.43</c:v>
                </c:pt>
                <c:pt idx="4">
                  <c:v>0.3</c:v>
                </c:pt>
                <c:pt idx="5">
                  <c:v>0.26</c:v>
                </c:pt>
                <c:pt idx="6">
                  <c:v>0.62</c:v>
                </c:pt>
                <c:pt idx="7">
                  <c:v>0.4</c:v>
                </c:pt>
                <c:pt idx="8">
                  <c:v>0.55000000000000004</c:v>
                </c:pt>
                <c:pt idx="9">
                  <c:v>0.39</c:v>
                </c:pt>
                <c:pt idx="10">
                  <c:v>0.33</c:v>
                </c:pt>
                <c:pt idx="11">
                  <c:v>0.43</c:v>
                </c:pt>
                <c:pt idx="12">
                  <c:v>0.18</c:v>
                </c:pt>
                <c:pt idx="13">
                  <c:v>0.09</c:v>
                </c:pt>
                <c:pt idx="14">
                  <c:v>0.21</c:v>
                </c:pt>
                <c:pt idx="15">
                  <c:v>0.19</c:v>
                </c:pt>
                <c:pt idx="16">
                  <c:v>0.16</c:v>
                </c:pt>
                <c:pt idx="17">
                  <c:v>0.09</c:v>
                </c:pt>
                <c:pt idx="18">
                  <c:v>0.28000000000000003</c:v>
                </c:pt>
                <c:pt idx="19">
                  <c:v>0.24</c:v>
                </c:pt>
                <c:pt idx="20">
                  <c:v>0.22</c:v>
                </c:pt>
                <c:pt idx="21">
                  <c:v>0.09</c:v>
                </c:pt>
                <c:pt idx="22">
                  <c:v>0.06</c:v>
                </c:pt>
              </c:numCache>
            </c:numRef>
          </c:val>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Nő</c:v>
                </c:pt>
              </c:strCache>
            </c:strRef>
          </c:tx>
          <c:spPr>
            <a:noFill/>
            <a:ln w="19050">
              <a:solidFill>
                <a:srgbClr val="FF4343"/>
              </a:solidFill>
            </a:ln>
            <a:effectLst/>
          </c:spPr>
          <c:cat>
            <c:strRef>
              <c:f>Sheet1!$A$2:$A$24</c:f>
              <c:strCache>
                <c:ptCount val="23"/>
                <c:pt idx="0">
                  <c:v>Series, movies, cinema</c:v>
                </c:pt>
                <c:pt idx="1">
                  <c:v>Music, lyrics</c:v>
                </c:pt>
                <c:pt idx="2">
                  <c:v>Traveling and holiday</c:v>
                </c:pt>
                <c:pt idx="3">
                  <c:v>Partying, festivals, concerts</c:v>
                </c:pt>
                <c:pt idx="4">
                  <c:v>Crafting, gardening</c:v>
                </c:pt>
                <c:pt idx="5">
                  <c:v>Gastronomy, cooking</c:v>
                </c:pt>
                <c:pt idx="6">
                  <c:v>Computer and mobile games</c:v>
                </c:pt>
                <c:pt idx="7">
                  <c:v>Jobs and career</c:v>
                </c:pt>
                <c:pt idx="8">
                  <c:v>Technology and informatics</c:v>
                </c:pt>
                <c:pt idx="9">
                  <c:v>Sports</c:v>
                </c:pt>
                <c:pt idx="10">
                  <c:v>Higher education and studying abroad</c:v>
                </c:pt>
                <c:pt idx="11">
                  <c:v>Science, nature</c:v>
                </c:pt>
                <c:pt idx="12">
                  <c:v>Interior design</c:v>
                </c:pt>
                <c:pt idx="13">
                  <c:v>Beauty, fashion</c:v>
                </c:pt>
                <c:pt idx="14">
                  <c:v>Theater, culture</c:v>
                </c:pt>
                <c:pt idx="15">
                  <c:v>Relationships</c:v>
                </c:pt>
                <c:pt idx="16">
                  <c:v>Healthcare, wellness</c:v>
                </c:pt>
                <c:pt idx="17">
                  <c:v>Parenting</c:v>
                </c:pt>
                <c:pt idx="18">
                  <c:v>Economy</c:v>
                </c:pt>
                <c:pt idx="19">
                  <c:v>Sport events, wathcing broadcasts</c:v>
                </c:pt>
                <c:pt idx="20">
                  <c:v>Politics</c:v>
                </c:pt>
                <c:pt idx="21">
                  <c:v>Tabloid, celebrities</c:v>
                </c:pt>
                <c:pt idx="22">
                  <c:v>Esotericism</c:v>
                </c:pt>
              </c:strCache>
            </c:strRef>
          </c:cat>
          <c:val>
            <c:numRef>
              <c:f>Sheet1!$C$2:$C$24</c:f>
              <c:numCache>
                <c:formatCode>0%</c:formatCode>
                <c:ptCount val="23"/>
                <c:pt idx="0">
                  <c:v>0.66</c:v>
                </c:pt>
                <c:pt idx="1">
                  <c:v>0.57999999999999996</c:v>
                </c:pt>
                <c:pt idx="2">
                  <c:v>0.52</c:v>
                </c:pt>
                <c:pt idx="3">
                  <c:v>0.41</c:v>
                </c:pt>
                <c:pt idx="4">
                  <c:v>0.54</c:v>
                </c:pt>
                <c:pt idx="5">
                  <c:v>0.56000000000000005</c:v>
                </c:pt>
                <c:pt idx="6">
                  <c:v>0.19</c:v>
                </c:pt>
                <c:pt idx="7">
                  <c:v>0.4</c:v>
                </c:pt>
                <c:pt idx="8">
                  <c:v>0.21</c:v>
                </c:pt>
                <c:pt idx="9">
                  <c:v>0.34</c:v>
                </c:pt>
                <c:pt idx="10">
                  <c:v>0.41</c:v>
                </c:pt>
                <c:pt idx="11">
                  <c:v>0.28999999999999998</c:v>
                </c:pt>
                <c:pt idx="12">
                  <c:v>0.51</c:v>
                </c:pt>
                <c:pt idx="13">
                  <c:v>0.56999999999999995</c:v>
                </c:pt>
                <c:pt idx="14">
                  <c:v>0.35</c:v>
                </c:pt>
                <c:pt idx="15">
                  <c:v>0.37</c:v>
                </c:pt>
                <c:pt idx="16">
                  <c:v>0.41</c:v>
                </c:pt>
                <c:pt idx="17">
                  <c:v>0.35</c:v>
                </c:pt>
                <c:pt idx="18">
                  <c:v>0.14000000000000001</c:v>
                </c:pt>
                <c:pt idx="19">
                  <c:v>0.12</c:v>
                </c:pt>
                <c:pt idx="20">
                  <c:v>0.11</c:v>
                </c:pt>
                <c:pt idx="21">
                  <c:v>0.17</c:v>
                </c:pt>
                <c:pt idx="22">
                  <c:v>0.13</c:v>
                </c:pt>
              </c:numCache>
            </c:numRef>
          </c:val>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526353192"/>
        <c:axId val="526353584"/>
      </c:radarChart>
      <c:catAx>
        <c:axId val="526353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526353584"/>
        <c:crosses val="autoZero"/>
        <c:auto val="1"/>
        <c:lblAlgn val="ctr"/>
        <c:lblOffset val="100"/>
        <c:noMultiLvlLbl val="0"/>
      </c:catAx>
      <c:valAx>
        <c:axId val="526353584"/>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526353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15-21</c:v>
                </c:pt>
              </c:strCache>
            </c:strRef>
          </c:tx>
          <c:spPr>
            <a:noFill/>
            <a:ln w="19050">
              <a:solidFill>
                <a:srgbClr val="00B7C0"/>
              </a:solidFill>
            </a:ln>
            <a:effectLst/>
          </c:spPr>
          <c:cat>
            <c:strRef>
              <c:f>Sheet1!$A$2:$A$24</c:f>
              <c:strCache>
                <c:ptCount val="23"/>
                <c:pt idx="0">
                  <c:v>Series, movies, cinema</c:v>
                </c:pt>
                <c:pt idx="1">
                  <c:v>Music, lyrics</c:v>
                </c:pt>
                <c:pt idx="2">
                  <c:v>Traveling, holiday</c:v>
                </c:pt>
                <c:pt idx="3">
                  <c:v>Partying, festivals, concerts</c:v>
                </c:pt>
                <c:pt idx="4">
                  <c:v>Crafting, gardening</c:v>
                </c:pt>
                <c:pt idx="5">
                  <c:v>Gastronomy</c:v>
                </c:pt>
                <c:pt idx="6">
                  <c:v>Computer and mobile games</c:v>
                </c:pt>
                <c:pt idx="7">
                  <c:v>Jobs and career</c:v>
                </c:pt>
                <c:pt idx="8">
                  <c:v>Technology and information</c:v>
                </c:pt>
                <c:pt idx="9">
                  <c:v>Sports</c:v>
                </c:pt>
                <c:pt idx="10">
                  <c:v>Higher education, studying abroad</c:v>
                </c:pt>
                <c:pt idx="11">
                  <c:v>Science, nature</c:v>
                </c:pt>
                <c:pt idx="12">
                  <c:v>Interior design</c:v>
                </c:pt>
                <c:pt idx="13">
                  <c:v>Beauty, nature</c:v>
                </c:pt>
                <c:pt idx="14">
                  <c:v>Theater, culture</c:v>
                </c:pt>
                <c:pt idx="15">
                  <c:v>Relatiobships</c:v>
                </c:pt>
                <c:pt idx="16">
                  <c:v>Healthcare and wellness</c:v>
                </c:pt>
                <c:pt idx="17">
                  <c:v>Parenting</c:v>
                </c:pt>
                <c:pt idx="18">
                  <c:v>Economy</c:v>
                </c:pt>
                <c:pt idx="19">
                  <c:v>Sport events and watching broadcasts</c:v>
                </c:pt>
                <c:pt idx="20">
                  <c:v>Politics</c:v>
                </c:pt>
                <c:pt idx="21">
                  <c:v>Tabloids, celebrities</c:v>
                </c:pt>
                <c:pt idx="22">
                  <c:v>Esotericism</c:v>
                </c:pt>
              </c:strCache>
            </c:strRef>
          </c:cat>
          <c:val>
            <c:numRef>
              <c:f>Sheet1!$B$2:$B$24</c:f>
              <c:numCache>
                <c:formatCode>0%</c:formatCode>
                <c:ptCount val="23"/>
                <c:pt idx="0">
                  <c:v>0.63</c:v>
                </c:pt>
                <c:pt idx="1">
                  <c:v>0.63</c:v>
                </c:pt>
                <c:pt idx="2">
                  <c:v>0.44</c:v>
                </c:pt>
                <c:pt idx="3">
                  <c:v>0.48</c:v>
                </c:pt>
                <c:pt idx="4">
                  <c:v>0.36</c:v>
                </c:pt>
                <c:pt idx="5">
                  <c:v>0.34</c:v>
                </c:pt>
                <c:pt idx="6">
                  <c:v>0.48</c:v>
                </c:pt>
                <c:pt idx="7">
                  <c:v>0.37</c:v>
                </c:pt>
                <c:pt idx="8">
                  <c:v>0.41</c:v>
                </c:pt>
                <c:pt idx="9">
                  <c:v>0.41</c:v>
                </c:pt>
                <c:pt idx="10">
                  <c:v>0.42</c:v>
                </c:pt>
                <c:pt idx="11">
                  <c:v>0.31</c:v>
                </c:pt>
                <c:pt idx="12">
                  <c:v>0.28999999999999998</c:v>
                </c:pt>
                <c:pt idx="13">
                  <c:v>0.33</c:v>
                </c:pt>
                <c:pt idx="14">
                  <c:v>0.26</c:v>
                </c:pt>
                <c:pt idx="15">
                  <c:v>0.28000000000000003</c:v>
                </c:pt>
                <c:pt idx="16">
                  <c:v>0.23</c:v>
                </c:pt>
                <c:pt idx="17">
                  <c:v>0.13</c:v>
                </c:pt>
                <c:pt idx="18">
                  <c:v>0.21</c:v>
                </c:pt>
                <c:pt idx="19">
                  <c:v>0.18</c:v>
                </c:pt>
                <c:pt idx="20">
                  <c:v>0.15</c:v>
                </c:pt>
                <c:pt idx="21">
                  <c:v>0.15</c:v>
                </c:pt>
                <c:pt idx="22">
                  <c:v>0.08</c:v>
                </c:pt>
              </c:numCache>
            </c:numRef>
          </c:val>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22-29</c:v>
                </c:pt>
              </c:strCache>
            </c:strRef>
          </c:tx>
          <c:spPr>
            <a:noFill/>
            <a:ln w="19050">
              <a:solidFill>
                <a:srgbClr val="FF4343"/>
              </a:solidFill>
            </a:ln>
            <a:effectLst/>
          </c:spPr>
          <c:cat>
            <c:strRef>
              <c:f>Sheet1!$A$2:$A$24</c:f>
              <c:strCache>
                <c:ptCount val="23"/>
                <c:pt idx="0">
                  <c:v>Series, movies, cinema</c:v>
                </c:pt>
                <c:pt idx="1">
                  <c:v>Music, lyrics</c:v>
                </c:pt>
                <c:pt idx="2">
                  <c:v>Traveling, holiday</c:v>
                </c:pt>
                <c:pt idx="3">
                  <c:v>Partying, festivals, concerts</c:v>
                </c:pt>
                <c:pt idx="4">
                  <c:v>Crafting, gardening</c:v>
                </c:pt>
                <c:pt idx="5">
                  <c:v>Gastronomy</c:v>
                </c:pt>
                <c:pt idx="6">
                  <c:v>Computer and mobile games</c:v>
                </c:pt>
                <c:pt idx="7">
                  <c:v>Jobs and career</c:v>
                </c:pt>
                <c:pt idx="8">
                  <c:v>Technology and information</c:v>
                </c:pt>
                <c:pt idx="9">
                  <c:v>Sports</c:v>
                </c:pt>
                <c:pt idx="10">
                  <c:v>Higher education, studying abroad</c:v>
                </c:pt>
                <c:pt idx="11">
                  <c:v>Science, nature</c:v>
                </c:pt>
                <c:pt idx="12">
                  <c:v>Interior design</c:v>
                </c:pt>
                <c:pt idx="13">
                  <c:v>Beauty, nature</c:v>
                </c:pt>
                <c:pt idx="14">
                  <c:v>Theater, culture</c:v>
                </c:pt>
                <c:pt idx="15">
                  <c:v>Relatiobships</c:v>
                </c:pt>
                <c:pt idx="16">
                  <c:v>Healthcare and wellness</c:v>
                </c:pt>
                <c:pt idx="17">
                  <c:v>Parenting</c:v>
                </c:pt>
                <c:pt idx="18">
                  <c:v>Economy</c:v>
                </c:pt>
                <c:pt idx="19">
                  <c:v>Sport events and watching broadcasts</c:v>
                </c:pt>
                <c:pt idx="20">
                  <c:v>Politics</c:v>
                </c:pt>
                <c:pt idx="21">
                  <c:v>Tabloids, celebrities</c:v>
                </c:pt>
                <c:pt idx="22">
                  <c:v>Esotericism</c:v>
                </c:pt>
              </c:strCache>
            </c:strRef>
          </c:cat>
          <c:val>
            <c:numRef>
              <c:f>Sheet1!$C$2:$C$24</c:f>
              <c:numCache>
                <c:formatCode>0%</c:formatCode>
                <c:ptCount val="23"/>
                <c:pt idx="0">
                  <c:v>0.64</c:v>
                </c:pt>
                <c:pt idx="1">
                  <c:v>0.53</c:v>
                </c:pt>
                <c:pt idx="2">
                  <c:v>0.45</c:v>
                </c:pt>
                <c:pt idx="3">
                  <c:v>0.38</c:v>
                </c:pt>
                <c:pt idx="4">
                  <c:v>0.46</c:v>
                </c:pt>
                <c:pt idx="5">
                  <c:v>0.46</c:v>
                </c:pt>
                <c:pt idx="6">
                  <c:v>0.36</c:v>
                </c:pt>
                <c:pt idx="7">
                  <c:v>0.42</c:v>
                </c:pt>
                <c:pt idx="8">
                  <c:v>0.36</c:v>
                </c:pt>
                <c:pt idx="9">
                  <c:v>0.33</c:v>
                </c:pt>
                <c:pt idx="10">
                  <c:v>0.33</c:v>
                </c:pt>
                <c:pt idx="11">
                  <c:v>0.39</c:v>
                </c:pt>
                <c:pt idx="12">
                  <c:v>0.38</c:v>
                </c:pt>
                <c:pt idx="13">
                  <c:v>0.33</c:v>
                </c:pt>
                <c:pt idx="14">
                  <c:v>0.28999999999999998</c:v>
                </c:pt>
                <c:pt idx="15">
                  <c:v>0.27</c:v>
                </c:pt>
                <c:pt idx="16">
                  <c:v>0.32</c:v>
                </c:pt>
                <c:pt idx="17">
                  <c:v>0.28000000000000003</c:v>
                </c:pt>
                <c:pt idx="18">
                  <c:v>0.21</c:v>
                </c:pt>
                <c:pt idx="19">
                  <c:v>0.19</c:v>
                </c:pt>
                <c:pt idx="20">
                  <c:v>0.18</c:v>
                </c:pt>
                <c:pt idx="21">
                  <c:v>0.12</c:v>
                </c:pt>
                <c:pt idx="22">
                  <c:v>0.11</c:v>
                </c:pt>
              </c:numCache>
            </c:numRef>
          </c:val>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276278976"/>
        <c:axId val="276279368"/>
      </c:radarChart>
      <c:catAx>
        <c:axId val="276278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w="0">
                  <a:noFill/>
                </a:ln>
                <a:solidFill>
                  <a:srgbClr val="404040"/>
                </a:solidFill>
                <a:latin typeface="+mn-lt"/>
                <a:ea typeface="+mn-ea"/>
                <a:cs typeface="+mn-cs"/>
              </a:defRPr>
            </a:pPr>
            <a:endParaRPr lang="hu-HU"/>
          </a:p>
        </c:txPr>
        <c:crossAx val="276279368"/>
        <c:crosses val="autoZero"/>
        <c:auto val="1"/>
        <c:lblAlgn val="ctr"/>
        <c:lblOffset val="100"/>
        <c:noMultiLvlLbl val="0"/>
      </c:catAx>
      <c:valAx>
        <c:axId val="276279368"/>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7627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Férfi</c:v>
                </c:pt>
              </c:strCache>
            </c:strRef>
          </c:tx>
          <c:spPr>
            <a:ln w="19050" cap="rnd">
              <a:solidFill>
                <a:srgbClr val="00B7C0"/>
              </a:solidFill>
              <a:round/>
            </a:ln>
            <a:effectLst/>
          </c:spPr>
          <c:marker>
            <c:symbol val="none"/>
          </c:marker>
          <c:cat>
            <c:strRef>
              <c:f>Sheet1!$A$2:$A$24</c:f>
              <c:strCache>
                <c:ptCount val="23"/>
                <c:pt idx="0">
                  <c:v>Beauty, fashion</c:v>
                </c:pt>
                <c:pt idx="1">
                  <c:v>Parenting</c:v>
                </c:pt>
                <c:pt idx="2">
                  <c:v>Interior design</c:v>
                </c:pt>
                <c:pt idx="3">
                  <c:v>Healthcare, wellness</c:v>
                </c:pt>
                <c:pt idx="4">
                  <c:v>Esotericism</c:v>
                </c:pt>
                <c:pt idx="5">
                  <c:v>Gastronomy, cooking</c:v>
                </c:pt>
                <c:pt idx="6">
                  <c:v>Relationships</c:v>
                </c:pt>
                <c:pt idx="7">
                  <c:v>Tabloid, celebrities</c:v>
                </c:pt>
                <c:pt idx="8">
                  <c:v>Crafting, gardening</c:v>
                </c:pt>
                <c:pt idx="9">
                  <c:v>Theater, culture</c:v>
                </c:pt>
                <c:pt idx="10">
                  <c:v>Traveling, holidays</c:v>
                </c:pt>
                <c:pt idx="11">
                  <c:v>Higher education, studying abroad</c:v>
                </c:pt>
                <c:pt idx="12">
                  <c:v>Series, movies, cinema</c:v>
                </c:pt>
                <c:pt idx="13">
                  <c:v>Music, lyrics</c:v>
                </c:pt>
                <c:pt idx="14">
                  <c:v>Jobs, career</c:v>
                </c:pt>
                <c:pt idx="15">
                  <c:v>Partying, concerts, festivals</c:v>
                </c:pt>
                <c:pt idx="16">
                  <c:v>Sports</c:v>
                </c:pt>
                <c:pt idx="17">
                  <c:v>Science, nature</c:v>
                </c:pt>
                <c:pt idx="18">
                  <c:v>Politics</c:v>
                </c:pt>
                <c:pt idx="19">
                  <c:v>Sport events and broadcasts</c:v>
                </c:pt>
                <c:pt idx="20">
                  <c:v>Economy</c:v>
                </c:pt>
                <c:pt idx="21">
                  <c:v>Technology, Informatics</c:v>
                </c:pt>
                <c:pt idx="22">
                  <c:v>Computer and mobile games</c:v>
                </c:pt>
              </c:strCache>
            </c:strRef>
          </c:cat>
          <c:val>
            <c:numRef>
              <c:f>Sheet1!$B$2:$B$24</c:f>
              <c:numCache>
                <c:formatCode>0%</c:formatCode>
                <c:ptCount val="23"/>
                <c:pt idx="0">
                  <c:v>0.27272727272727271</c:v>
                </c:pt>
                <c:pt idx="1">
                  <c:v>0.40909090909090906</c:v>
                </c:pt>
                <c:pt idx="2">
                  <c:v>0.51428571428571435</c:v>
                </c:pt>
                <c:pt idx="3">
                  <c:v>0.5714285714285714</c:v>
                </c:pt>
                <c:pt idx="4">
                  <c:v>0.66666666666666663</c:v>
                </c:pt>
                <c:pt idx="5">
                  <c:v>0.63414634146341464</c:v>
                </c:pt>
                <c:pt idx="6">
                  <c:v>0.67857142857142849</c:v>
                </c:pt>
                <c:pt idx="7">
                  <c:v>0.69230769230769229</c:v>
                </c:pt>
                <c:pt idx="8">
                  <c:v>0.7142857142857143</c:v>
                </c:pt>
                <c:pt idx="9">
                  <c:v>0.74999999999999989</c:v>
                </c:pt>
                <c:pt idx="10">
                  <c:v>0.86363636363636365</c:v>
                </c:pt>
                <c:pt idx="11">
                  <c:v>0.891891891891892</c:v>
                </c:pt>
                <c:pt idx="12">
                  <c:v>0.96875</c:v>
                </c:pt>
                <c:pt idx="13">
                  <c:v>0.98245614035087736</c:v>
                </c:pt>
                <c:pt idx="14">
                  <c:v>1</c:v>
                </c:pt>
                <c:pt idx="15">
                  <c:v>1.0238095238095237</c:v>
                </c:pt>
                <c:pt idx="16">
                  <c:v>1.0540540540540542</c:v>
                </c:pt>
                <c:pt idx="17">
                  <c:v>1.1944444444444444</c:v>
                </c:pt>
                <c:pt idx="18">
                  <c:v>1.2941176470588234</c:v>
                </c:pt>
                <c:pt idx="19">
                  <c:v>1.3333333333333333</c:v>
                </c:pt>
                <c:pt idx="20">
                  <c:v>1.3333333333333335</c:v>
                </c:pt>
                <c:pt idx="21">
                  <c:v>1.4102564102564104</c:v>
                </c:pt>
                <c:pt idx="22">
                  <c:v>1.5121951219512195</c:v>
                </c:pt>
              </c:numCache>
            </c:numRef>
          </c:val>
          <c:smooth val="0"/>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Nő</c:v>
                </c:pt>
              </c:strCache>
            </c:strRef>
          </c:tx>
          <c:spPr>
            <a:ln w="19050" cap="rnd">
              <a:solidFill>
                <a:srgbClr val="FF4343"/>
              </a:solidFill>
              <a:round/>
            </a:ln>
            <a:effectLst/>
          </c:spPr>
          <c:marker>
            <c:symbol val="none"/>
          </c:marker>
          <c:cat>
            <c:strRef>
              <c:f>Sheet1!$A$2:$A$24</c:f>
              <c:strCache>
                <c:ptCount val="23"/>
                <c:pt idx="0">
                  <c:v>Beauty, fashion</c:v>
                </c:pt>
                <c:pt idx="1">
                  <c:v>Parenting</c:v>
                </c:pt>
                <c:pt idx="2">
                  <c:v>Interior design</c:v>
                </c:pt>
                <c:pt idx="3">
                  <c:v>Healthcare, wellness</c:v>
                </c:pt>
                <c:pt idx="4">
                  <c:v>Esotericism</c:v>
                </c:pt>
                <c:pt idx="5">
                  <c:v>Gastronomy, cooking</c:v>
                </c:pt>
                <c:pt idx="6">
                  <c:v>Relationships</c:v>
                </c:pt>
                <c:pt idx="7">
                  <c:v>Tabloid, celebrities</c:v>
                </c:pt>
                <c:pt idx="8">
                  <c:v>Crafting, gardening</c:v>
                </c:pt>
                <c:pt idx="9">
                  <c:v>Theater, culture</c:v>
                </c:pt>
                <c:pt idx="10">
                  <c:v>Traveling, holidays</c:v>
                </c:pt>
                <c:pt idx="11">
                  <c:v>Higher education, studying abroad</c:v>
                </c:pt>
                <c:pt idx="12">
                  <c:v>Series, movies, cinema</c:v>
                </c:pt>
                <c:pt idx="13">
                  <c:v>Music, lyrics</c:v>
                </c:pt>
                <c:pt idx="14">
                  <c:v>Jobs, career</c:v>
                </c:pt>
                <c:pt idx="15">
                  <c:v>Partying, concerts, festivals</c:v>
                </c:pt>
                <c:pt idx="16">
                  <c:v>Sports</c:v>
                </c:pt>
                <c:pt idx="17">
                  <c:v>Science, nature</c:v>
                </c:pt>
                <c:pt idx="18">
                  <c:v>Politics</c:v>
                </c:pt>
                <c:pt idx="19">
                  <c:v>Sport events and broadcasts</c:v>
                </c:pt>
                <c:pt idx="20">
                  <c:v>Economy</c:v>
                </c:pt>
                <c:pt idx="21">
                  <c:v>Technology, Informatics</c:v>
                </c:pt>
                <c:pt idx="22">
                  <c:v>Computer and mobile games</c:v>
                </c:pt>
              </c:strCache>
            </c:strRef>
          </c:cat>
          <c:val>
            <c:numRef>
              <c:f>Sheet1!$C$2:$C$24</c:f>
              <c:numCache>
                <c:formatCode>0%</c:formatCode>
                <c:ptCount val="23"/>
                <c:pt idx="0">
                  <c:v>1.7272727272727271</c:v>
                </c:pt>
                <c:pt idx="1">
                  <c:v>1.5909090909090908</c:v>
                </c:pt>
                <c:pt idx="2">
                  <c:v>1.4571428571428573</c:v>
                </c:pt>
                <c:pt idx="3">
                  <c:v>1.464285714285714</c:v>
                </c:pt>
                <c:pt idx="4">
                  <c:v>1.4444444444444446</c:v>
                </c:pt>
                <c:pt idx="5">
                  <c:v>1.3658536585365855</c:v>
                </c:pt>
                <c:pt idx="6">
                  <c:v>1.3214285714285714</c:v>
                </c:pt>
                <c:pt idx="7">
                  <c:v>1.3076923076923077</c:v>
                </c:pt>
                <c:pt idx="8">
                  <c:v>1.2857142857142858</c:v>
                </c:pt>
                <c:pt idx="9">
                  <c:v>1.2499999999999998</c:v>
                </c:pt>
                <c:pt idx="10">
                  <c:v>1.1818181818181819</c:v>
                </c:pt>
                <c:pt idx="11">
                  <c:v>1.1081081081081081</c:v>
                </c:pt>
                <c:pt idx="12">
                  <c:v>1.03125</c:v>
                </c:pt>
                <c:pt idx="13">
                  <c:v>1.0175438596491229</c:v>
                </c:pt>
                <c:pt idx="14">
                  <c:v>1</c:v>
                </c:pt>
                <c:pt idx="15">
                  <c:v>0.97619047619047616</c:v>
                </c:pt>
                <c:pt idx="16">
                  <c:v>0.91891891891891897</c:v>
                </c:pt>
                <c:pt idx="17">
                  <c:v>0.80555555555555558</c:v>
                </c:pt>
                <c:pt idx="18">
                  <c:v>0.64705882352941169</c:v>
                </c:pt>
                <c:pt idx="19">
                  <c:v>0.66666666666666663</c:v>
                </c:pt>
                <c:pt idx="20">
                  <c:v>0.66666666666666674</c:v>
                </c:pt>
                <c:pt idx="21">
                  <c:v>0.53846153846153844</c:v>
                </c:pt>
                <c:pt idx="22">
                  <c:v>0.46341463414634149</c:v>
                </c:pt>
              </c:numCache>
            </c:numRef>
          </c:val>
          <c:smooth val="0"/>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276280544"/>
        <c:axId val="276280936"/>
      </c:lineChart>
      <c:catAx>
        <c:axId val="27628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276280936"/>
        <c:crosses val="autoZero"/>
        <c:auto val="1"/>
        <c:lblAlgn val="ctr"/>
        <c:lblOffset val="100"/>
        <c:noMultiLvlLbl val="0"/>
      </c:catAx>
      <c:valAx>
        <c:axId val="276280936"/>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7628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15-21</c:v>
                </c:pt>
              </c:strCache>
            </c:strRef>
          </c:tx>
          <c:spPr>
            <a:ln w="19050" cap="rnd">
              <a:solidFill>
                <a:srgbClr val="00B7C0"/>
              </a:solidFill>
              <a:round/>
            </a:ln>
            <a:effectLst/>
          </c:spPr>
          <c:marker>
            <c:symbol val="none"/>
          </c:marker>
          <c:cat>
            <c:strRef>
              <c:f>Sheet1!$A$2:$A$24</c:f>
              <c:strCache>
                <c:ptCount val="23"/>
                <c:pt idx="0">
                  <c:v>Computer and mobile games</c:v>
                </c:pt>
                <c:pt idx="1">
                  <c:v>Higher education, studying abroad</c:v>
                </c:pt>
                <c:pt idx="2">
                  <c:v>Partying, concerts, festivals</c:v>
                </c:pt>
                <c:pt idx="3">
                  <c:v>Tabloids, celebrities</c:v>
                </c:pt>
                <c:pt idx="4">
                  <c:v>Sports</c:v>
                </c:pt>
                <c:pt idx="5">
                  <c:v>Music, lyrics</c:v>
                </c:pt>
                <c:pt idx="6">
                  <c:v>Technology, Informatics</c:v>
                </c:pt>
                <c:pt idx="7">
                  <c:v>Relationships</c:v>
                </c:pt>
                <c:pt idx="8">
                  <c:v>Economy</c:v>
                </c:pt>
                <c:pt idx="9">
                  <c:v>Beauty, fashion</c:v>
                </c:pt>
                <c:pt idx="10">
                  <c:v>Series, movies, cinema</c:v>
                </c:pt>
                <c:pt idx="11">
                  <c:v>Traveling, holiday</c:v>
                </c:pt>
                <c:pt idx="12">
                  <c:v>Sport events and watching broadcasts</c:v>
                </c:pt>
                <c:pt idx="13">
                  <c:v>Theater, culture</c:v>
                </c:pt>
                <c:pt idx="14">
                  <c:v>Jobs, career</c:v>
                </c:pt>
                <c:pt idx="15">
                  <c:v>Politics</c:v>
                </c:pt>
                <c:pt idx="16">
                  <c:v>Science, nature</c:v>
                </c:pt>
                <c:pt idx="17">
                  <c:v>Crafting and gardening</c:v>
                </c:pt>
                <c:pt idx="18">
                  <c:v>Interior design</c:v>
                </c:pt>
                <c:pt idx="19">
                  <c:v>Gastronomy and cooking</c:v>
                </c:pt>
                <c:pt idx="20">
                  <c:v>Healthcare and wellness</c:v>
                </c:pt>
                <c:pt idx="21">
                  <c:v>Esotericism</c:v>
                </c:pt>
                <c:pt idx="22">
                  <c:v>Parenting</c:v>
                </c:pt>
              </c:strCache>
            </c:strRef>
          </c:cat>
          <c:val>
            <c:numRef>
              <c:f>Sheet1!$B$2:$B$24</c:f>
              <c:numCache>
                <c:formatCode>0%</c:formatCode>
                <c:ptCount val="23"/>
                <c:pt idx="0">
                  <c:v>1.1707317073170731</c:v>
                </c:pt>
                <c:pt idx="1">
                  <c:v>1.1351351351351351</c:v>
                </c:pt>
                <c:pt idx="2">
                  <c:v>1.1428571428571428</c:v>
                </c:pt>
                <c:pt idx="3">
                  <c:v>1.1538461538461537</c:v>
                </c:pt>
                <c:pt idx="4">
                  <c:v>1.1081081081081081</c:v>
                </c:pt>
                <c:pt idx="5">
                  <c:v>1.1052631578947369</c:v>
                </c:pt>
                <c:pt idx="6">
                  <c:v>1.0512820512820511</c:v>
                </c:pt>
                <c:pt idx="7">
                  <c:v>1</c:v>
                </c:pt>
                <c:pt idx="8">
                  <c:v>1</c:v>
                </c:pt>
                <c:pt idx="9">
                  <c:v>1</c:v>
                </c:pt>
                <c:pt idx="10">
                  <c:v>0.984375</c:v>
                </c:pt>
                <c:pt idx="11">
                  <c:v>1</c:v>
                </c:pt>
                <c:pt idx="12">
                  <c:v>1</c:v>
                </c:pt>
                <c:pt idx="13">
                  <c:v>0.92857142857142849</c:v>
                </c:pt>
                <c:pt idx="14">
                  <c:v>0.92499999999999993</c:v>
                </c:pt>
                <c:pt idx="15">
                  <c:v>0.88235294117647045</c:v>
                </c:pt>
                <c:pt idx="16">
                  <c:v>0.86111111111111116</c:v>
                </c:pt>
                <c:pt idx="17">
                  <c:v>0.8571428571428571</c:v>
                </c:pt>
                <c:pt idx="18">
                  <c:v>0.82857142857142851</c:v>
                </c:pt>
                <c:pt idx="19">
                  <c:v>0.8292682926829269</c:v>
                </c:pt>
                <c:pt idx="20">
                  <c:v>0.8214285714285714</c:v>
                </c:pt>
                <c:pt idx="21">
                  <c:v>0.88888888888888895</c:v>
                </c:pt>
                <c:pt idx="22">
                  <c:v>0.59090909090909094</c:v>
                </c:pt>
              </c:numCache>
            </c:numRef>
          </c:val>
          <c:smooth val="0"/>
          <c:extLst xmlns:c16r2="http://schemas.microsoft.com/office/drawing/2015/06/chart">
            <c:ext xmlns:c16="http://schemas.microsoft.com/office/drawing/2014/chart" uri="{C3380CC4-5D6E-409C-BE32-E72D297353CC}">
              <c16:uniqueId val="{00000000-0D16-47F0-B202-BD2256FDB802}"/>
            </c:ext>
          </c:extLst>
        </c:ser>
        <c:ser>
          <c:idx val="1"/>
          <c:order val="1"/>
          <c:tx>
            <c:strRef>
              <c:f>Sheet1!$C$1</c:f>
              <c:strCache>
                <c:ptCount val="1"/>
                <c:pt idx="0">
                  <c:v>22-29</c:v>
                </c:pt>
              </c:strCache>
            </c:strRef>
          </c:tx>
          <c:spPr>
            <a:ln w="19050" cap="rnd">
              <a:solidFill>
                <a:srgbClr val="FF4343"/>
              </a:solidFill>
              <a:round/>
            </a:ln>
            <a:effectLst/>
          </c:spPr>
          <c:marker>
            <c:symbol val="none"/>
          </c:marker>
          <c:cat>
            <c:strRef>
              <c:f>Sheet1!$A$2:$A$24</c:f>
              <c:strCache>
                <c:ptCount val="23"/>
                <c:pt idx="0">
                  <c:v>Computer and mobile games</c:v>
                </c:pt>
                <c:pt idx="1">
                  <c:v>Higher education, studying abroad</c:v>
                </c:pt>
                <c:pt idx="2">
                  <c:v>Partying, concerts, festivals</c:v>
                </c:pt>
                <c:pt idx="3">
                  <c:v>Tabloids, celebrities</c:v>
                </c:pt>
                <c:pt idx="4">
                  <c:v>Sports</c:v>
                </c:pt>
                <c:pt idx="5">
                  <c:v>Music, lyrics</c:v>
                </c:pt>
                <c:pt idx="6">
                  <c:v>Technology, Informatics</c:v>
                </c:pt>
                <c:pt idx="7">
                  <c:v>Relationships</c:v>
                </c:pt>
                <c:pt idx="8">
                  <c:v>Economy</c:v>
                </c:pt>
                <c:pt idx="9">
                  <c:v>Beauty, fashion</c:v>
                </c:pt>
                <c:pt idx="10">
                  <c:v>Series, movies, cinema</c:v>
                </c:pt>
                <c:pt idx="11">
                  <c:v>Traveling, holiday</c:v>
                </c:pt>
                <c:pt idx="12">
                  <c:v>Sport events and watching broadcasts</c:v>
                </c:pt>
                <c:pt idx="13">
                  <c:v>Theater, culture</c:v>
                </c:pt>
                <c:pt idx="14">
                  <c:v>Jobs, career</c:v>
                </c:pt>
                <c:pt idx="15">
                  <c:v>Politics</c:v>
                </c:pt>
                <c:pt idx="16">
                  <c:v>Science, nature</c:v>
                </c:pt>
                <c:pt idx="17">
                  <c:v>Crafting and gardening</c:v>
                </c:pt>
                <c:pt idx="18">
                  <c:v>Interior design</c:v>
                </c:pt>
                <c:pt idx="19">
                  <c:v>Gastronomy and cooking</c:v>
                </c:pt>
                <c:pt idx="20">
                  <c:v>Healthcare and wellness</c:v>
                </c:pt>
                <c:pt idx="21">
                  <c:v>Esotericism</c:v>
                </c:pt>
                <c:pt idx="22">
                  <c:v>Parenting</c:v>
                </c:pt>
              </c:strCache>
            </c:strRef>
          </c:cat>
          <c:val>
            <c:numRef>
              <c:f>Sheet1!$C$2:$C$24</c:f>
              <c:numCache>
                <c:formatCode>0%</c:formatCode>
                <c:ptCount val="23"/>
                <c:pt idx="0">
                  <c:v>0.87804878048780488</c:v>
                </c:pt>
                <c:pt idx="1">
                  <c:v>0.891891891891892</c:v>
                </c:pt>
                <c:pt idx="2">
                  <c:v>0.90476190476190477</c:v>
                </c:pt>
                <c:pt idx="3">
                  <c:v>0.92307692307692302</c:v>
                </c:pt>
                <c:pt idx="4">
                  <c:v>0.891891891891892</c:v>
                </c:pt>
                <c:pt idx="5">
                  <c:v>0.92982456140350889</c:v>
                </c:pt>
                <c:pt idx="6">
                  <c:v>0.92307692307692302</c:v>
                </c:pt>
                <c:pt idx="7">
                  <c:v>0.9642857142857143</c:v>
                </c:pt>
                <c:pt idx="8">
                  <c:v>1</c:v>
                </c:pt>
                <c:pt idx="9">
                  <c:v>1</c:v>
                </c:pt>
                <c:pt idx="10">
                  <c:v>1</c:v>
                </c:pt>
                <c:pt idx="11">
                  <c:v>1.0227272727272727</c:v>
                </c:pt>
                <c:pt idx="12">
                  <c:v>1.0555555555555556</c:v>
                </c:pt>
                <c:pt idx="13">
                  <c:v>1.0357142857142856</c:v>
                </c:pt>
                <c:pt idx="14">
                  <c:v>1.0499999999999998</c:v>
                </c:pt>
                <c:pt idx="15">
                  <c:v>1.0588235294117645</c:v>
                </c:pt>
                <c:pt idx="16">
                  <c:v>1.0833333333333335</c:v>
                </c:pt>
                <c:pt idx="17">
                  <c:v>1.0952380952380953</c:v>
                </c:pt>
                <c:pt idx="18">
                  <c:v>1.0857142857142859</c:v>
                </c:pt>
                <c:pt idx="19">
                  <c:v>1.1219512195121952</c:v>
                </c:pt>
                <c:pt idx="20">
                  <c:v>1.1428571428571428</c:v>
                </c:pt>
                <c:pt idx="21">
                  <c:v>1.2222222222222223</c:v>
                </c:pt>
                <c:pt idx="22">
                  <c:v>1.2727272727272729</c:v>
                </c:pt>
              </c:numCache>
            </c:numRef>
          </c:val>
          <c:smooth val="0"/>
          <c:extLst xmlns:c16r2="http://schemas.microsoft.com/office/drawing/2015/06/char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276281720"/>
        <c:axId val="480462472"/>
      </c:lineChart>
      <c:catAx>
        <c:axId val="27628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480462472"/>
        <c:crosses val="autoZero"/>
        <c:auto val="1"/>
        <c:lblAlgn val="ctr"/>
        <c:lblOffset val="100"/>
        <c:noMultiLvlLbl val="0"/>
      </c:catAx>
      <c:valAx>
        <c:axId val="48046247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27628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Szülő </c:v>
                </c:pt>
              </c:strCache>
            </c:strRef>
          </c:tx>
          <c:spPr>
            <a:ln w="19050" cap="rnd">
              <a:solidFill>
                <a:srgbClr val="00B7C0"/>
              </a:solidFill>
              <a:round/>
            </a:ln>
            <a:effectLst/>
          </c:spPr>
          <c:marker>
            <c:symbol val="none"/>
          </c:marker>
          <c:cat>
            <c:strRef>
              <c:f>Sheet1!$A$2:$A$24</c:f>
              <c:strCache>
                <c:ptCount val="23"/>
                <c:pt idx="0">
                  <c:v>Partying, concerts, festivals</c:v>
                </c:pt>
                <c:pt idx="1">
                  <c:v>Computer and mobile games</c:v>
                </c:pt>
                <c:pt idx="2">
                  <c:v>Technology, Informatics</c:v>
                </c:pt>
                <c:pt idx="3">
                  <c:v>Science, Nature</c:v>
                </c:pt>
                <c:pt idx="4">
                  <c:v>Sports</c:v>
                </c:pt>
                <c:pt idx="5">
                  <c:v>Economy</c:v>
                </c:pt>
                <c:pt idx="6">
                  <c:v>Politics</c:v>
                </c:pt>
                <c:pt idx="7">
                  <c:v>Traveling, holiday</c:v>
                </c:pt>
                <c:pt idx="8">
                  <c:v>Music, lyrics</c:v>
                </c:pt>
                <c:pt idx="9">
                  <c:v>Theater, culture</c:v>
                </c:pt>
                <c:pt idx="10">
                  <c:v>Sport events, watching broadcasts</c:v>
                </c:pt>
                <c:pt idx="11">
                  <c:v>Higher education, studying abroad</c:v>
                </c:pt>
                <c:pt idx="12">
                  <c:v>Relationships</c:v>
                </c:pt>
                <c:pt idx="13">
                  <c:v>Series, movies, cinema</c:v>
                </c:pt>
                <c:pt idx="14">
                  <c:v>Tabloid, celebrities</c:v>
                </c:pt>
                <c:pt idx="15">
                  <c:v>Jobs, career</c:v>
                </c:pt>
                <c:pt idx="16">
                  <c:v>Beauty, fashion</c:v>
                </c:pt>
                <c:pt idx="17">
                  <c:v>Crafting, gardening</c:v>
                </c:pt>
                <c:pt idx="18">
                  <c:v>Gastronomy, cooking</c:v>
                </c:pt>
                <c:pt idx="19">
                  <c:v>Healthcare, wellness</c:v>
                </c:pt>
                <c:pt idx="20">
                  <c:v>Interior design</c:v>
                </c:pt>
                <c:pt idx="21">
                  <c:v>Esotericism</c:v>
                </c:pt>
                <c:pt idx="22">
                  <c:v>Parenting</c:v>
                </c:pt>
              </c:strCache>
            </c:strRef>
          </c:cat>
          <c:val>
            <c:numRef>
              <c:f>Sheet1!$B$2:$B$24</c:f>
              <c:numCache>
                <c:formatCode>0%</c:formatCode>
                <c:ptCount val="23"/>
                <c:pt idx="0">
                  <c:v>0.47</c:v>
                </c:pt>
                <c:pt idx="1">
                  <c:v>0.47</c:v>
                </c:pt>
                <c:pt idx="2">
                  <c:v>0.56000000000000005</c:v>
                </c:pt>
                <c:pt idx="3">
                  <c:v>0.59</c:v>
                </c:pt>
                <c:pt idx="4">
                  <c:v>0.64</c:v>
                </c:pt>
                <c:pt idx="5">
                  <c:v>0.65</c:v>
                </c:pt>
                <c:pt idx="6">
                  <c:v>0.65</c:v>
                </c:pt>
                <c:pt idx="7">
                  <c:v>0.66</c:v>
                </c:pt>
                <c:pt idx="8">
                  <c:v>0.68</c:v>
                </c:pt>
                <c:pt idx="9">
                  <c:v>0.73</c:v>
                </c:pt>
                <c:pt idx="10">
                  <c:v>0.79</c:v>
                </c:pt>
                <c:pt idx="11">
                  <c:v>0.83</c:v>
                </c:pt>
                <c:pt idx="12">
                  <c:v>0.84</c:v>
                </c:pt>
                <c:pt idx="13">
                  <c:v>0.89</c:v>
                </c:pt>
                <c:pt idx="14">
                  <c:v>1.04</c:v>
                </c:pt>
                <c:pt idx="15">
                  <c:v>1.2</c:v>
                </c:pt>
                <c:pt idx="16">
                  <c:v>1.29</c:v>
                </c:pt>
                <c:pt idx="17">
                  <c:v>1.37</c:v>
                </c:pt>
                <c:pt idx="18">
                  <c:v>1.38</c:v>
                </c:pt>
                <c:pt idx="19">
                  <c:v>1.4</c:v>
                </c:pt>
                <c:pt idx="20">
                  <c:v>1.48</c:v>
                </c:pt>
                <c:pt idx="21">
                  <c:v>1.48</c:v>
                </c:pt>
                <c:pt idx="22">
                  <c:v>3.52</c:v>
                </c:pt>
              </c:numCache>
            </c:numRef>
          </c:val>
          <c:smooth val="0"/>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Nem szülő</c:v>
                </c:pt>
              </c:strCache>
            </c:strRef>
          </c:tx>
          <c:spPr>
            <a:ln w="19050" cap="rnd">
              <a:solidFill>
                <a:srgbClr val="FF4343"/>
              </a:solidFill>
              <a:round/>
            </a:ln>
            <a:effectLst/>
          </c:spPr>
          <c:marker>
            <c:symbol val="none"/>
          </c:marker>
          <c:cat>
            <c:strRef>
              <c:f>Sheet1!$A$2:$A$24</c:f>
              <c:strCache>
                <c:ptCount val="23"/>
                <c:pt idx="0">
                  <c:v>Partying, concerts, festivals</c:v>
                </c:pt>
                <c:pt idx="1">
                  <c:v>Computer and mobile games</c:v>
                </c:pt>
                <c:pt idx="2">
                  <c:v>Technology, Informatics</c:v>
                </c:pt>
                <c:pt idx="3">
                  <c:v>Science, Nature</c:v>
                </c:pt>
                <c:pt idx="4">
                  <c:v>Sports</c:v>
                </c:pt>
                <c:pt idx="5">
                  <c:v>Economy</c:v>
                </c:pt>
                <c:pt idx="6">
                  <c:v>Politics</c:v>
                </c:pt>
                <c:pt idx="7">
                  <c:v>Traveling, holiday</c:v>
                </c:pt>
                <c:pt idx="8">
                  <c:v>Music, lyrics</c:v>
                </c:pt>
                <c:pt idx="9">
                  <c:v>Theater, culture</c:v>
                </c:pt>
                <c:pt idx="10">
                  <c:v>Sport events, watching broadcasts</c:v>
                </c:pt>
                <c:pt idx="11">
                  <c:v>Higher education, studying abroad</c:v>
                </c:pt>
                <c:pt idx="12">
                  <c:v>Relationships</c:v>
                </c:pt>
                <c:pt idx="13">
                  <c:v>Series, movies, cinema</c:v>
                </c:pt>
                <c:pt idx="14">
                  <c:v>Tabloid, celebrities</c:v>
                </c:pt>
                <c:pt idx="15">
                  <c:v>Jobs, career</c:v>
                </c:pt>
                <c:pt idx="16">
                  <c:v>Beauty, fashion</c:v>
                </c:pt>
                <c:pt idx="17">
                  <c:v>Crafting, gardening</c:v>
                </c:pt>
                <c:pt idx="18">
                  <c:v>Gastronomy, cooking</c:v>
                </c:pt>
                <c:pt idx="19">
                  <c:v>Healthcare, wellness</c:v>
                </c:pt>
                <c:pt idx="20">
                  <c:v>Interior design</c:v>
                </c:pt>
                <c:pt idx="21">
                  <c:v>Esotericism</c:v>
                </c:pt>
                <c:pt idx="22">
                  <c:v>Parenting</c:v>
                </c:pt>
              </c:strCache>
            </c:strRef>
          </c:cat>
          <c:val>
            <c:numRef>
              <c:f>Sheet1!$C$2:$C$24</c:f>
              <c:numCache>
                <c:formatCode>0%</c:formatCode>
                <c:ptCount val="23"/>
                <c:pt idx="0">
                  <c:v>1.0900000000000001</c:v>
                </c:pt>
                <c:pt idx="1">
                  <c:v>1.0900000000000001</c:v>
                </c:pt>
                <c:pt idx="2">
                  <c:v>1.07</c:v>
                </c:pt>
                <c:pt idx="3">
                  <c:v>1.07</c:v>
                </c:pt>
                <c:pt idx="4">
                  <c:v>1.06</c:v>
                </c:pt>
                <c:pt idx="5">
                  <c:v>1.06</c:v>
                </c:pt>
                <c:pt idx="6">
                  <c:v>1.06</c:v>
                </c:pt>
                <c:pt idx="7">
                  <c:v>1.05</c:v>
                </c:pt>
                <c:pt idx="8">
                  <c:v>1.05</c:v>
                </c:pt>
                <c:pt idx="9">
                  <c:v>1.04</c:v>
                </c:pt>
                <c:pt idx="10">
                  <c:v>1.03</c:v>
                </c:pt>
                <c:pt idx="11">
                  <c:v>1.03</c:v>
                </c:pt>
                <c:pt idx="12">
                  <c:v>1.03</c:v>
                </c:pt>
                <c:pt idx="13">
                  <c:v>1.02</c:v>
                </c:pt>
                <c:pt idx="14">
                  <c:v>0.99</c:v>
                </c:pt>
                <c:pt idx="15">
                  <c:v>0.97</c:v>
                </c:pt>
                <c:pt idx="16">
                  <c:v>0.95</c:v>
                </c:pt>
                <c:pt idx="17">
                  <c:v>0.94</c:v>
                </c:pt>
                <c:pt idx="18">
                  <c:v>0.94</c:v>
                </c:pt>
                <c:pt idx="19">
                  <c:v>0.94</c:v>
                </c:pt>
                <c:pt idx="20">
                  <c:v>0.92</c:v>
                </c:pt>
                <c:pt idx="21">
                  <c:v>0.92</c:v>
                </c:pt>
                <c:pt idx="22">
                  <c:v>0.6</c:v>
                </c:pt>
              </c:numCache>
            </c:numRef>
          </c:val>
          <c:smooth val="0"/>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480463648"/>
        <c:axId val="480464040"/>
      </c:lineChart>
      <c:catAx>
        <c:axId val="48046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480464040"/>
        <c:crosses val="autoZero"/>
        <c:auto val="1"/>
        <c:lblAlgn val="ctr"/>
        <c:lblOffset val="100"/>
        <c:noMultiLvlLbl val="0"/>
      </c:catAx>
      <c:valAx>
        <c:axId val="480464040"/>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48046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Jómódúak </c:v>
                </c:pt>
              </c:strCache>
            </c:strRef>
          </c:tx>
          <c:spPr>
            <a:ln w="19050" cap="rnd">
              <a:solidFill>
                <a:srgbClr val="00B7C0"/>
              </a:solidFill>
              <a:round/>
            </a:ln>
            <a:effectLst/>
          </c:spPr>
          <c:marker>
            <c:symbol val="none"/>
          </c:marker>
          <c:cat>
            <c:strRef>
              <c:f>Sheet1!$A$2:$A$24</c:f>
              <c:strCache>
                <c:ptCount val="23"/>
                <c:pt idx="0">
                  <c:v>Economy</c:v>
                </c:pt>
                <c:pt idx="1">
                  <c:v>Politics</c:v>
                </c:pt>
                <c:pt idx="2">
                  <c:v>Tabloids, celebrities</c:v>
                </c:pt>
                <c:pt idx="3">
                  <c:v>Traveling, holiday</c:v>
                </c:pt>
                <c:pt idx="4">
                  <c:v>Healthcare, wellness</c:v>
                </c:pt>
                <c:pt idx="5">
                  <c:v>Interior design</c:v>
                </c:pt>
                <c:pt idx="6">
                  <c:v>Crafting, gardening</c:v>
                </c:pt>
                <c:pt idx="7">
                  <c:v>Sports</c:v>
                </c:pt>
                <c:pt idx="8">
                  <c:v>Partying, concerts, festivals</c:v>
                </c:pt>
                <c:pt idx="9">
                  <c:v>Beauty, fashion</c:v>
                </c:pt>
                <c:pt idx="10">
                  <c:v>Technology, informatics</c:v>
                </c:pt>
                <c:pt idx="11">
                  <c:v>Music, lyrics</c:v>
                </c:pt>
                <c:pt idx="12">
                  <c:v>Relationships</c:v>
                </c:pt>
                <c:pt idx="13">
                  <c:v>Science, nature</c:v>
                </c:pt>
                <c:pt idx="14">
                  <c:v>Higher education, studying abroad</c:v>
                </c:pt>
                <c:pt idx="15">
                  <c:v>Series, cinema, movies</c:v>
                </c:pt>
                <c:pt idx="16">
                  <c:v>Sport events, watching broadcasts</c:v>
                </c:pt>
                <c:pt idx="17">
                  <c:v>Computer and mobile games</c:v>
                </c:pt>
                <c:pt idx="18">
                  <c:v>Gastronomy, cooking</c:v>
                </c:pt>
                <c:pt idx="19">
                  <c:v>Theater, culture</c:v>
                </c:pt>
                <c:pt idx="20">
                  <c:v>Jobs, career</c:v>
                </c:pt>
                <c:pt idx="21">
                  <c:v>Esotericism</c:v>
                </c:pt>
                <c:pt idx="22">
                  <c:v>Parenting</c:v>
                </c:pt>
              </c:strCache>
            </c:strRef>
          </c:cat>
          <c:val>
            <c:numRef>
              <c:f>Sheet1!$B$2:$B$24</c:f>
              <c:numCache>
                <c:formatCode>0%</c:formatCode>
                <c:ptCount val="23"/>
                <c:pt idx="0">
                  <c:v>1.32</c:v>
                </c:pt>
                <c:pt idx="1">
                  <c:v>1.29</c:v>
                </c:pt>
                <c:pt idx="2">
                  <c:v>1.26</c:v>
                </c:pt>
                <c:pt idx="3">
                  <c:v>1.21</c:v>
                </c:pt>
                <c:pt idx="4">
                  <c:v>1.18</c:v>
                </c:pt>
                <c:pt idx="5">
                  <c:v>1.17</c:v>
                </c:pt>
                <c:pt idx="6">
                  <c:v>1.17</c:v>
                </c:pt>
                <c:pt idx="7">
                  <c:v>1.1599999999999999</c:v>
                </c:pt>
                <c:pt idx="8">
                  <c:v>1.1100000000000001</c:v>
                </c:pt>
                <c:pt idx="9">
                  <c:v>1.1000000000000001</c:v>
                </c:pt>
                <c:pt idx="10">
                  <c:v>1.0900000000000001</c:v>
                </c:pt>
                <c:pt idx="11">
                  <c:v>1.08</c:v>
                </c:pt>
                <c:pt idx="12">
                  <c:v>1.07</c:v>
                </c:pt>
                <c:pt idx="13">
                  <c:v>1.07</c:v>
                </c:pt>
                <c:pt idx="14">
                  <c:v>1.0900000000000001</c:v>
                </c:pt>
                <c:pt idx="15">
                  <c:v>1.08</c:v>
                </c:pt>
                <c:pt idx="16">
                  <c:v>1.08</c:v>
                </c:pt>
                <c:pt idx="17">
                  <c:v>1.07</c:v>
                </c:pt>
                <c:pt idx="18">
                  <c:v>1.04</c:v>
                </c:pt>
                <c:pt idx="19">
                  <c:v>1.06</c:v>
                </c:pt>
                <c:pt idx="20">
                  <c:v>1.05</c:v>
                </c:pt>
                <c:pt idx="21">
                  <c:v>1.03</c:v>
                </c:pt>
                <c:pt idx="22">
                  <c:v>1.02</c:v>
                </c:pt>
              </c:numCache>
            </c:numRef>
          </c:val>
          <c:smooth val="0"/>
          <c:extLst xmlns:c16r2="http://schemas.microsoft.com/office/drawing/2015/06/chart">
            <c:ext xmlns:c16="http://schemas.microsoft.com/office/drawing/2014/chart" uri="{C3380CC4-5D6E-409C-BE32-E72D297353CC}">
              <c16:uniqueId val="{00000000-0D16-47F0-B202-BD2256FDB802}"/>
            </c:ext>
          </c:extLst>
        </c:ser>
        <c:ser>
          <c:idx val="1"/>
          <c:order val="1"/>
          <c:tx>
            <c:strRef>
              <c:f>Sheet1!$C$1</c:f>
              <c:strCache>
                <c:ptCount val="1"/>
                <c:pt idx="0">
                  <c:v>Nélkülözők</c:v>
                </c:pt>
              </c:strCache>
            </c:strRef>
          </c:tx>
          <c:spPr>
            <a:ln w="19050" cap="rnd">
              <a:solidFill>
                <a:srgbClr val="FF4343"/>
              </a:solidFill>
              <a:round/>
            </a:ln>
            <a:effectLst/>
          </c:spPr>
          <c:marker>
            <c:symbol val="none"/>
          </c:marker>
          <c:cat>
            <c:strRef>
              <c:f>Sheet1!$A$2:$A$24</c:f>
              <c:strCache>
                <c:ptCount val="23"/>
                <c:pt idx="0">
                  <c:v>Economy</c:v>
                </c:pt>
                <c:pt idx="1">
                  <c:v>Politics</c:v>
                </c:pt>
                <c:pt idx="2">
                  <c:v>Tabloids, celebrities</c:v>
                </c:pt>
                <c:pt idx="3">
                  <c:v>Traveling, holiday</c:v>
                </c:pt>
                <c:pt idx="4">
                  <c:v>Healthcare, wellness</c:v>
                </c:pt>
                <c:pt idx="5">
                  <c:v>Interior design</c:v>
                </c:pt>
                <c:pt idx="6">
                  <c:v>Crafting, gardening</c:v>
                </c:pt>
                <c:pt idx="7">
                  <c:v>Sports</c:v>
                </c:pt>
                <c:pt idx="8">
                  <c:v>Partying, concerts, festivals</c:v>
                </c:pt>
                <c:pt idx="9">
                  <c:v>Beauty, fashion</c:v>
                </c:pt>
                <c:pt idx="10">
                  <c:v>Technology, informatics</c:v>
                </c:pt>
                <c:pt idx="11">
                  <c:v>Music, lyrics</c:v>
                </c:pt>
                <c:pt idx="12">
                  <c:v>Relationships</c:v>
                </c:pt>
                <c:pt idx="13">
                  <c:v>Science, nature</c:v>
                </c:pt>
                <c:pt idx="14">
                  <c:v>Higher education, studying abroad</c:v>
                </c:pt>
                <c:pt idx="15">
                  <c:v>Series, cinema, movies</c:v>
                </c:pt>
                <c:pt idx="16">
                  <c:v>Sport events, watching broadcasts</c:v>
                </c:pt>
                <c:pt idx="17">
                  <c:v>Computer and mobile games</c:v>
                </c:pt>
                <c:pt idx="18">
                  <c:v>Gastronomy, cooking</c:v>
                </c:pt>
                <c:pt idx="19">
                  <c:v>Theater, culture</c:v>
                </c:pt>
                <c:pt idx="20">
                  <c:v>Jobs, career</c:v>
                </c:pt>
                <c:pt idx="21">
                  <c:v>Esotericism</c:v>
                </c:pt>
                <c:pt idx="22">
                  <c:v>Parenting</c:v>
                </c:pt>
              </c:strCache>
            </c:strRef>
          </c:cat>
          <c:val>
            <c:numRef>
              <c:f>Sheet1!$C$2:$C$24</c:f>
              <c:numCache>
                <c:formatCode>0%</c:formatCode>
                <c:ptCount val="23"/>
                <c:pt idx="0">
                  <c:v>0.77</c:v>
                </c:pt>
                <c:pt idx="1">
                  <c:v>0.78</c:v>
                </c:pt>
                <c:pt idx="2">
                  <c:v>0.82</c:v>
                </c:pt>
                <c:pt idx="3">
                  <c:v>0.85</c:v>
                </c:pt>
                <c:pt idx="4">
                  <c:v>0.85</c:v>
                </c:pt>
                <c:pt idx="5">
                  <c:v>0.88</c:v>
                </c:pt>
                <c:pt idx="6">
                  <c:v>0.88</c:v>
                </c:pt>
                <c:pt idx="7">
                  <c:v>0.89</c:v>
                </c:pt>
                <c:pt idx="8">
                  <c:v>0.92</c:v>
                </c:pt>
                <c:pt idx="9">
                  <c:v>0.92</c:v>
                </c:pt>
                <c:pt idx="10">
                  <c:v>0.94</c:v>
                </c:pt>
                <c:pt idx="11">
                  <c:v>0.94</c:v>
                </c:pt>
                <c:pt idx="12">
                  <c:v>0.94</c:v>
                </c:pt>
                <c:pt idx="13">
                  <c:v>0.95</c:v>
                </c:pt>
                <c:pt idx="14">
                  <c:v>0.95</c:v>
                </c:pt>
                <c:pt idx="15">
                  <c:v>0.95</c:v>
                </c:pt>
                <c:pt idx="16">
                  <c:v>0.96</c:v>
                </c:pt>
                <c:pt idx="17">
                  <c:v>0.97</c:v>
                </c:pt>
                <c:pt idx="18">
                  <c:v>0.97</c:v>
                </c:pt>
                <c:pt idx="19">
                  <c:v>0.97</c:v>
                </c:pt>
                <c:pt idx="20">
                  <c:v>0.98</c:v>
                </c:pt>
                <c:pt idx="21">
                  <c:v>0.99</c:v>
                </c:pt>
                <c:pt idx="22">
                  <c:v>1.02</c:v>
                </c:pt>
              </c:numCache>
            </c:numRef>
          </c:val>
          <c:smooth val="0"/>
          <c:extLst xmlns:c16r2="http://schemas.microsoft.com/office/drawing/2015/06/char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480464824"/>
        <c:axId val="480465216"/>
      </c:lineChart>
      <c:catAx>
        <c:axId val="48046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480465216"/>
        <c:crosses val="autoZero"/>
        <c:auto val="1"/>
        <c:lblAlgn val="ctr"/>
        <c:lblOffset val="100"/>
        <c:noMultiLvlLbl val="0"/>
      </c:catAx>
      <c:valAx>
        <c:axId val="480465216"/>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48046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C5E-4A3C-874C-3AA9D4F7022A}"/>
              </c:ext>
            </c:extLst>
          </c:dPt>
          <c:dPt>
            <c:idx val="1"/>
            <c:bubble3D val="0"/>
            <c:spPr>
              <a:solidFill>
                <a:srgbClr val="FF4343"/>
              </a:solidFill>
              <a:ln w="12700">
                <a:noFill/>
                <a:prstDash val="solid"/>
              </a:ln>
            </c:spPr>
            <c:extLst xmlns:c16r2="http://schemas.microsoft.com/office/drawing/2015/06/chart">
              <c:ext xmlns:c16="http://schemas.microsoft.com/office/drawing/2014/chart" uri="{C3380CC4-5D6E-409C-BE32-E72D297353CC}">
                <c16:uniqueId val="{00000003-6C5E-4A3C-874C-3AA9D4F7022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C5E-4A3C-874C-3AA9D4F7022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c:v>
                </c:pt>
              </c:numCache>
            </c:numRef>
          </c:val>
          <c:extLst xmlns:c16r2="http://schemas.microsoft.com/office/drawing/2015/06/chart">
            <c:ext xmlns:c16="http://schemas.microsoft.com/office/drawing/2014/chart" uri="{C3380CC4-5D6E-409C-BE32-E72D297353CC}">
              <c16:uniqueId val="{00000006-6C5E-4A3C-874C-3AA9D4F7022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91</c:v>
                </c:pt>
                <c:pt idx="1">
                  <c:v>9</c:v>
                </c:pt>
              </c:numCache>
            </c:numRef>
          </c:val>
          <c:extLst xmlns:c16r2="http://schemas.microsoft.com/office/drawing/2015/06/char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More than one a day</c:v>
                </c:pt>
              </c:strCache>
            </c:strRef>
          </c:tx>
          <c:spPr>
            <a:solidFill>
              <a:schemeClr val="accent4">
                <a:lumMod val="60000"/>
                <a:lumOff val="40000"/>
              </a:schemeClr>
            </a:solidFill>
            <a:ln>
              <a:noFill/>
            </a:ln>
            <a:effectLst/>
          </c:spPr>
          <c:invertIfNegative val="0"/>
          <c:cat>
            <c:strRef>
              <c:f>Sheet1!$A$2:$A$5</c:f>
              <c:strCache>
                <c:ptCount val="4"/>
                <c:pt idx="0">
                  <c:v>Internet</c:v>
                </c:pt>
                <c:pt idx="1">
                  <c:v>TV</c:v>
                </c:pt>
                <c:pt idx="2">
                  <c:v>Radio</c:v>
                </c:pt>
                <c:pt idx="3">
                  <c:v>Print</c:v>
                </c:pt>
              </c:strCache>
            </c:strRef>
          </c:cat>
          <c:val>
            <c:numRef>
              <c:f>Sheet1!$B$2:$B$5</c:f>
              <c:numCache>
                <c:formatCode>0%</c:formatCode>
                <c:ptCount val="4"/>
                <c:pt idx="0">
                  <c:v>0.82</c:v>
                </c:pt>
                <c:pt idx="1">
                  <c:v>0.24</c:v>
                </c:pt>
                <c:pt idx="2">
                  <c:v>0.1</c:v>
                </c:pt>
                <c:pt idx="3">
                  <c:v>0.03</c:v>
                </c:pt>
              </c:numCache>
            </c:numRef>
          </c:val>
          <c:extLst xmlns:c16r2="http://schemas.microsoft.com/office/drawing/2015/06/chart">
            <c:ext xmlns:c16="http://schemas.microsoft.com/office/drawing/2014/chart" uri="{C3380CC4-5D6E-409C-BE32-E72D297353CC}">
              <c16:uniqueId val="{00000000-2310-4C50-B499-09986CE5F58D}"/>
            </c:ext>
          </c:extLst>
        </c:ser>
        <c:ser>
          <c:idx val="1"/>
          <c:order val="1"/>
          <c:tx>
            <c:strRef>
              <c:f>Sheet1!$C$1</c:f>
              <c:strCache>
                <c:ptCount val="1"/>
                <c:pt idx="0">
                  <c:v>Every day</c:v>
                </c:pt>
              </c:strCache>
            </c:strRef>
          </c:tx>
          <c:spPr>
            <a:solidFill>
              <a:schemeClr val="accent4"/>
            </a:solidFill>
            <a:ln>
              <a:noFill/>
            </a:ln>
            <a:effectLst/>
          </c:spPr>
          <c:invertIfNegative val="0"/>
          <c:cat>
            <c:strRef>
              <c:f>Sheet1!$A$2:$A$5</c:f>
              <c:strCache>
                <c:ptCount val="4"/>
                <c:pt idx="0">
                  <c:v>Internet</c:v>
                </c:pt>
                <c:pt idx="1">
                  <c:v>TV</c:v>
                </c:pt>
                <c:pt idx="2">
                  <c:v>Radio</c:v>
                </c:pt>
                <c:pt idx="3">
                  <c:v>Print</c:v>
                </c:pt>
              </c:strCache>
            </c:strRef>
          </c:cat>
          <c:val>
            <c:numRef>
              <c:f>Sheet1!$C$2:$C$5</c:f>
              <c:numCache>
                <c:formatCode>0%</c:formatCode>
                <c:ptCount val="4"/>
                <c:pt idx="0">
                  <c:v>0.17</c:v>
                </c:pt>
                <c:pt idx="1">
                  <c:v>0.28000000000000003</c:v>
                </c:pt>
                <c:pt idx="2">
                  <c:v>0.18</c:v>
                </c:pt>
                <c:pt idx="3">
                  <c:v>0.1</c:v>
                </c:pt>
              </c:numCache>
            </c:numRef>
          </c:val>
          <c:extLst xmlns:c16r2="http://schemas.microsoft.com/office/drawing/2015/06/chart">
            <c:ext xmlns:c16="http://schemas.microsoft.com/office/drawing/2014/chart" uri="{C3380CC4-5D6E-409C-BE32-E72D297353CC}">
              <c16:uniqueId val="{00000001-2310-4C50-B499-09986CE5F58D}"/>
            </c:ext>
          </c:extLst>
        </c:ser>
        <c:ser>
          <c:idx val="2"/>
          <c:order val="2"/>
          <c:tx>
            <c:strRef>
              <c:f>Sheet1!$D$1</c:f>
              <c:strCache>
                <c:ptCount val="1"/>
                <c:pt idx="0">
                  <c:v>More than once a week</c:v>
                </c:pt>
              </c:strCache>
            </c:strRef>
          </c:tx>
          <c:spPr>
            <a:solidFill>
              <a:schemeClr val="accent4">
                <a:lumMod val="75000"/>
              </a:schemeClr>
            </a:solidFill>
            <a:ln>
              <a:noFill/>
            </a:ln>
            <a:effectLst/>
          </c:spPr>
          <c:invertIfNegative val="0"/>
          <c:cat>
            <c:strRef>
              <c:f>Sheet1!$A$2:$A$5</c:f>
              <c:strCache>
                <c:ptCount val="4"/>
                <c:pt idx="0">
                  <c:v>Internet</c:v>
                </c:pt>
                <c:pt idx="1">
                  <c:v>TV</c:v>
                </c:pt>
                <c:pt idx="2">
                  <c:v>Radio</c:v>
                </c:pt>
                <c:pt idx="3">
                  <c:v>Print</c:v>
                </c:pt>
              </c:strCache>
            </c:strRef>
          </c:cat>
          <c:val>
            <c:numRef>
              <c:f>Sheet1!$D$2:$D$5</c:f>
              <c:numCache>
                <c:formatCode>0%</c:formatCode>
                <c:ptCount val="4"/>
                <c:pt idx="0">
                  <c:v>0.01</c:v>
                </c:pt>
                <c:pt idx="1">
                  <c:v>0.21</c:v>
                </c:pt>
                <c:pt idx="2">
                  <c:v>0.28000000000000003</c:v>
                </c:pt>
                <c:pt idx="3">
                  <c:v>0.22</c:v>
                </c:pt>
              </c:numCache>
            </c:numRef>
          </c:val>
          <c:extLst xmlns:c16r2="http://schemas.microsoft.com/office/drawing/2015/06/chart">
            <c:ext xmlns:c16="http://schemas.microsoft.com/office/drawing/2014/chart" uri="{C3380CC4-5D6E-409C-BE32-E72D297353CC}">
              <c16:uniqueId val="{00000002-2310-4C50-B499-09986CE5F58D}"/>
            </c:ext>
          </c:extLst>
        </c:ser>
        <c:ser>
          <c:idx val="3"/>
          <c:order val="3"/>
          <c:tx>
            <c:strRef>
              <c:f>Sheet1!$E$1</c:f>
              <c:strCache>
                <c:ptCount val="1"/>
                <c:pt idx="0">
                  <c:v>Less that once a week</c:v>
                </c:pt>
              </c:strCache>
            </c:strRef>
          </c:tx>
          <c:spPr>
            <a:solidFill>
              <a:schemeClr val="accent4">
                <a:lumMod val="50000"/>
              </a:schemeClr>
            </a:solidFill>
            <a:ln>
              <a:noFill/>
            </a:ln>
            <a:effectLst/>
          </c:spPr>
          <c:invertIfNegative val="0"/>
          <c:cat>
            <c:strRef>
              <c:f>Sheet1!$A$2:$A$5</c:f>
              <c:strCache>
                <c:ptCount val="4"/>
                <c:pt idx="0">
                  <c:v>Internet</c:v>
                </c:pt>
                <c:pt idx="1">
                  <c:v>TV</c:v>
                </c:pt>
                <c:pt idx="2">
                  <c:v>Radio</c:v>
                </c:pt>
                <c:pt idx="3">
                  <c:v>Print</c:v>
                </c:pt>
              </c:strCache>
            </c:strRef>
          </c:cat>
          <c:val>
            <c:numRef>
              <c:f>Sheet1!$E$2:$E$5</c:f>
              <c:numCache>
                <c:formatCode>0%</c:formatCode>
                <c:ptCount val="4"/>
                <c:pt idx="0">
                  <c:v>0</c:v>
                </c:pt>
                <c:pt idx="1">
                  <c:v>0.18</c:v>
                </c:pt>
                <c:pt idx="2">
                  <c:v>0.32</c:v>
                </c:pt>
                <c:pt idx="3">
                  <c:v>0.49</c:v>
                </c:pt>
              </c:numCache>
            </c:numRef>
          </c:val>
          <c:extLst xmlns:c16r2="http://schemas.microsoft.com/office/drawing/2015/06/chart">
            <c:ext xmlns:c16="http://schemas.microsoft.com/office/drawing/2014/chart" uri="{C3380CC4-5D6E-409C-BE32-E72D297353CC}">
              <c16:uniqueId val="{00000003-2310-4C50-B499-09986CE5F58D}"/>
            </c:ext>
          </c:extLst>
        </c:ser>
        <c:ser>
          <c:idx val="4"/>
          <c:order val="4"/>
          <c:tx>
            <c:strRef>
              <c:f>Sheet1!$F$1</c:f>
              <c:strCache>
                <c:ptCount val="1"/>
                <c:pt idx="0">
                  <c:v>Never</c:v>
                </c:pt>
              </c:strCache>
            </c:strRef>
          </c:tx>
          <c:spPr>
            <a:solidFill>
              <a:schemeClr val="bg2"/>
            </a:solidFill>
            <a:ln>
              <a:noFill/>
            </a:ln>
            <a:effectLst/>
          </c:spPr>
          <c:invertIfNegative val="0"/>
          <c:cat>
            <c:strRef>
              <c:f>Sheet1!$A$2:$A$5</c:f>
              <c:strCache>
                <c:ptCount val="4"/>
                <c:pt idx="0">
                  <c:v>Internet</c:v>
                </c:pt>
                <c:pt idx="1">
                  <c:v>TV</c:v>
                </c:pt>
                <c:pt idx="2">
                  <c:v>Radio</c:v>
                </c:pt>
                <c:pt idx="3">
                  <c:v>Print</c:v>
                </c:pt>
              </c:strCache>
            </c:strRef>
          </c:cat>
          <c:val>
            <c:numRef>
              <c:f>Sheet1!$F$2:$F$5</c:f>
              <c:numCache>
                <c:formatCode>0%</c:formatCode>
                <c:ptCount val="4"/>
                <c:pt idx="0">
                  <c:v>0</c:v>
                </c:pt>
                <c:pt idx="1">
                  <c:v>0.09</c:v>
                </c:pt>
                <c:pt idx="2">
                  <c:v>0.13</c:v>
                </c:pt>
                <c:pt idx="3">
                  <c:v>0.16</c:v>
                </c:pt>
              </c:numCache>
            </c:numRef>
          </c:val>
          <c:extLst xmlns:c16r2="http://schemas.microsoft.com/office/drawing/2015/06/chart">
            <c:ext xmlns:c16="http://schemas.microsoft.com/office/drawing/2014/chart" uri="{C3380CC4-5D6E-409C-BE32-E72D297353CC}">
              <c16:uniqueId val="{00000004-2310-4C50-B499-09986CE5F58D}"/>
            </c:ext>
          </c:extLst>
        </c:ser>
        <c:dLbls>
          <c:showLegendKey val="0"/>
          <c:showVal val="0"/>
          <c:showCatName val="0"/>
          <c:showSerName val="0"/>
          <c:showPercent val="0"/>
          <c:showBubbleSize val="0"/>
        </c:dLbls>
        <c:gapWidth val="150"/>
        <c:overlap val="100"/>
        <c:axId val="480466000"/>
        <c:axId val="529248160"/>
      </c:barChart>
      <c:catAx>
        <c:axId val="48046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529248160"/>
        <c:crosses val="autoZero"/>
        <c:auto val="1"/>
        <c:lblAlgn val="ctr"/>
        <c:lblOffset val="100"/>
        <c:noMultiLvlLbl val="0"/>
      </c:catAx>
      <c:valAx>
        <c:axId val="529248160"/>
        <c:scaling>
          <c:orientation val="minMax"/>
        </c:scaling>
        <c:delete val="0"/>
        <c:axPos val="l"/>
        <c:majorGridlines>
          <c:spPr>
            <a:ln w="6350"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04040"/>
                </a:solidFill>
                <a:latin typeface="+mn-lt"/>
                <a:ea typeface="+mn-ea"/>
                <a:cs typeface="+mn-cs"/>
              </a:defRPr>
            </a:pPr>
            <a:endParaRPr lang="hu-HU"/>
          </a:p>
        </c:txPr>
        <c:crossAx val="480466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solidFill>
            <a:srgbClr val="404040"/>
          </a:solidFill>
        </a:defRPr>
      </a:pPr>
      <a:endParaRPr lang="hu-H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D144-496D-99EC-526764357E4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4-496D-99EC-526764357E4A}"/>
              </c:ext>
            </c:extLst>
          </c:dPt>
          <c:dLbls>
            <c:delete val="1"/>
          </c:dLbls>
          <c:cat>
            <c:numRef>
              <c:f>Sheet1!$A$2:$A$3</c:f>
              <c:numCache>
                <c:formatCode>General</c:formatCode>
                <c:ptCount val="2"/>
              </c:numCache>
            </c:numRef>
          </c:cat>
          <c:val>
            <c:numRef>
              <c:f>Sheet1!$B$2:$B$3</c:f>
              <c:numCache>
                <c:formatCode>General</c:formatCode>
                <c:ptCount val="2"/>
                <c:pt idx="0">
                  <c:v>49</c:v>
                </c:pt>
                <c:pt idx="1">
                  <c:v>51</c:v>
                </c:pt>
              </c:numCache>
            </c:numRef>
          </c:val>
          <c:extLst xmlns:c16r2="http://schemas.microsoft.com/office/drawing/2015/06/chart">
            <c:ext xmlns:c16="http://schemas.microsoft.com/office/drawing/2014/chart" uri="{C3380CC4-5D6E-409C-BE32-E72D297353CC}">
              <c16:uniqueId val="{00000004-D144-496D-99EC-526764357E4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69D-4271-A2DD-A2A3A8067C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69D-4271-A2DD-A2A3A8067CB6}"/>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xmlns:c16r2="http://schemas.microsoft.com/office/drawing/2015/06/chart">
            <c:ext xmlns:c16="http://schemas.microsoft.com/office/drawing/2014/chart" uri="{C3380CC4-5D6E-409C-BE32-E72D297353CC}">
              <c16:uniqueId val="{00000004-669D-4271-A2DD-A2A3A8067C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667-49BF-A6B9-324CA6B8F0F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667-49BF-A6B9-324CA6B8F0FB}"/>
              </c:ext>
            </c:extLst>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E667-49BF-A6B9-324CA6B8F0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19C-4322-BD16-C615C37571C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9C-4322-BD16-C615C37571CA}"/>
              </c:ext>
            </c:extLst>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4-A19C-4322-BD16-C615C37571C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BDE0-4344-BF45-33C947CB53B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DE0-4344-BF45-33C947CB53BD}"/>
              </c:ext>
            </c:extLst>
          </c:dPt>
          <c:dLbls>
            <c:delete val="1"/>
          </c:dLbls>
          <c:cat>
            <c:numRef>
              <c:f>Sheet1!$A$2:$A$3</c:f>
              <c:numCache>
                <c:formatCode>General</c:formatCode>
                <c:ptCount val="2"/>
              </c:numCache>
            </c:numRef>
          </c:cat>
          <c:val>
            <c:numRef>
              <c:f>Sheet1!$B$2:$B$3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4-BDE0-4344-BF45-33C947CB53B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7474-4190-A444-30B3FBE06FF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474-4190-A444-30B3FBE06FF4}"/>
              </c:ext>
            </c:extLst>
          </c:dPt>
          <c:dLbls>
            <c:delete val="1"/>
          </c:dLbls>
          <c:cat>
            <c:numRef>
              <c:f>Sheet1!$A$2:$A$3</c:f>
              <c:numCache>
                <c:formatCode>General</c:formatCode>
                <c:ptCount val="2"/>
              </c:numCache>
            </c:numRef>
          </c:cat>
          <c:val>
            <c:numRef>
              <c:f>Sheet1!$B$2:$B$3</c:f>
              <c:numCache>
                <c:formatCode>General</c:formatCode>
                <c:ptCount val="2"/>
                <c:pt idx="0">
                  <c:v>46</c:v>
                </c:pt>
                <c:pt idx="1">
                  <c:v>54</c:v>
                </c:pt>
              </c:numCache>
            </c:numRef>
          </c:val>
          <c:extLst xmlns:c16r2="http://schemas.microsoft.com/office/drawing/2015/06/chart">
            <c:ext xmlns:c16="http://schemas.microsoft.com/office/drawing/2014/chart" uri="{C3380CC4-5D6E-409C-BE32-E72D297353CC}">
              <c16:uniqueId val="{00000004-7474-4190-A444-30B3FBE06FF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147-4553-BC30-9E6D9A84AEC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7-4553-BC30-9E6D9A84AEC4}"/>
              </c:ext>
            </c:extLst>
          </c:dPt>
          <c:dLbls>
            <c:delete val="1"/>
          </c:dLbls>
          <c:cat>
            <c:numRef>
              <c:f>Sheet1!$A$2:$A$3</c:f>
              <c:numCache>
                <c:formatCode>General</c:formatCode>
                <c:ptCount val="2"/>
              </c:numCache>
            </c:num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D147-4553-BC30-9E6D9A84AEC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9F3A-4208-901A-9AB8D39AAC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3A-4208-901A-9AB8D39AAC23}"/>
              </c:ext>
            </c:extLst>
          </c:dPt>
          <c:dLbls>
            <c:delete val="1"/>
          </c:dLbls>
          <c:cat>
            <c:numRef>
              <c:f>Sheet1!$A$2:$A$3</c:f>
              <c:numCache>
                <c:formatCode>General</c:formatCode>
                <c:ptCount val="2"/>
              </c:numCache>
            </c:numRef>
          </c:cat>
          <c:val>
            <c:numRef>
              <c:f>Sheet1!$B$2:$B$3</c:f>
              <c:numCache>
                <c:formatCode>General</c:formatCode>
                <c:ptCount val="2"/>
                <c:pt idx="0">
                  <c:v>49</c:v>
                </c:pt>
                <c:pt idx="1">
                  <c:v>51</c:v>
                </c:pt>
              </c:numCache>
            </c:numRef>
          </c:val>
          <c:extLst xmlns:c16r2="http://schemas.microsoft.com/office/drawing/2015/06/chart">
            <c:ext xmlns:c16="http://schemas.microsoft.com/office/drawing/2014/chart" uri="{C3380CC4-5D6E-409C-BE32-E72D297353CC}">
              <c16:uniqueId val="{00000004-9F3A-4208-901A-9AB8D39AAC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DB13-47D6-B634-2956329237FA}"/>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DB13-47D6-B634-2956329237F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DB13-47D6-B634-2956329237F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0.05</c:v>
                </c:pt>
                <c:pt idx="2">
                  <c:v>0.95</c:v>
                </c:pt>
              </c:numCache>
            </c:numRef>
          </c:val>
          <c:extLst xmlns:c16r2="http://schemas.microsoft.com/office/drawing/2015/06/chart">
            <c:ext xmlns:c16="http://schemas.microsoft.com/office/drawing/2014/chart" uri="{C3380CC4-5D6E-409C-BE32-E72D297353CC}">
              <c16:uniqueId val="{00000006-DB13-47D6-B634-2956329237F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86</c:v>
                </c:pt>
                <c:pt idx="1">
                  <c:v>14</c:v>
                </c:pt>
              </c:numCache>
            </c:numRef>
          </c:val>
          <c:extLst xmlns:c16r2="http://schemas.microsoft.com/office/drawing/2015/06/char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Owns it</c:v>
                </c:pt>
              </c:strCache>
            </c:strRef>
          </c:tx>
          <c:spPr>
            <a:noFill/>
            <a:ln w="25400">
              <a:solidFill>
                <a:schemeClr val="accent4"/>
              </a:solidFill>
            </a:ln>
            <a:effectLst/>
          </c:spPr>
          <c:cat>
            <c:strRef>
              <c:f>Sheet1!$A$2:$A$17</c:f>
              <c:strCache>
                <c:ptCount val="16"/>
                <c:pt idx="0">
                  <c:v>Regular mobile phone</c:v>
                </c:pt>
                <c:pt idx="1">
                  <c:v>Smart phone</c:v>
                </c:pt>
                <c:pt idx="2">
                  <c:v>Regular TV</c:v>
                </c:pt>
                <c:pt idx="3">
                  <c:v>Smart TV</c:v>
                </c:pt>
                <c:pt idx="4">
                  <c:v>Home cinema</c:v>
                </c:pt>
                <c:pt idx="5">
                  <c:v>Blu-ray device</c:v>
                </c:pt>
                <c:pt idx="6">
                  <c:v>DVD recorder/player</c:v>
                </c:pt>
                <c:pt idx="7">
                  <c:v>Video recorder/player</c:v>
                </c:pt>
                <c:pt idx="8">
                  <c:v>Set-top-box</c:v>
                </c:pt>
                <c:pt idx="9">
                  <c:v>WIFI-router</c:v>
                </c:pt>
                <c:pt idx="10">
                  <c:v>Notebook / laptop</c:v>
                </c:pt>
                <c:pt idx="11">
                  <c:v>Desktop computer</c:v>
                </c:pt>
                <c:pt idx="12">
                  <c:v>Tablet</c:v>
                </c:pt>
                <c:pt idx="13">
                  <c:v>Game consol</c:v>
                </c:pt>
                <c:pt idx="14">
                  <c:v>Smart home</c:v>
                </c:pt>
                <c:pt idx="15">
                  <c:v>None of these</c:v>
                </c:pt>
              </c:strCache>
            </c:strRef>
          </c:cat>
          <c:val>
            <c:numRef>
              <c:f>Sheet1!$B$2:$B$17</c:f>
              <c:numCache>
                <c:formatCode>0%</c:formatCode>
                <c:ptCount val="16"/>
                <c:pt idx="0">
                  <c:v>0.1872104148194596</c:v>
                </c:pt>
                <c:pt idx="1">
                  <c:v>0.88690539592489459</c:v>
                </c:pt>
                <c:pt idx="2">
                  <c:v>0.52598370326636101</c:v>
                </c:pt>
                <c:pt idx="3">
                  <c:v>0.36141887930344985</c:v>
                </c:pt>
                <c:pt idx="4">
                  <c:v>0.1924480234524128</c:v>
                </c:pt>
                <c:pt idx="5">
                  <c:v>5.341378719991581E-2</c:v>
                </c:pt>
                <c:pt idx="6">
                  <c:v>0.3121751865686242</c:v>
                </c:pt>
                <c:pt idx="7">
                  <c:v>0.17730002804174277</c:v>
                </c:pt>
                <c:pt idx="8">
                  <c:v>0.35906550527407127</c:v>
                </c:pt>
                <c:pt idx="9">
                  <c:v>0.82719955893647157</c:v>
                </c:pt>
                <c:pt idx="10">
                  <c:v>0.68184633564475861</c:v>
                </c:pt>
                <c:pt idx="11">
                  <c:v>0.53156990491788381</c:v>
                </c:pt>
                <c:pt idx="12">
                  <c:v>0.39399529176135367</c:v>
                </c:pt>
                <c:pt idx="13">
                  <c:v>0.23022784285439282</c:v>
                </c:pt>
                <c:pt idx="14">
                  <c:v>7.2304713669893758E-2</c:v>
                </c:pt>
                <c:pt idx="15">
                  <c:v>2.5853440780976701E-3</c:v>
                </c:pt>
              </c:numCache>
            </c:numRef>
          </c:val>
          <c:extLst xmlns:c16r2="http://schemas.microsoft.com/office/drawing/2015/06/chart">
            <c:ext xmlns:c16="http://schemas.microsoft.com/office/drawing/2014/chart" uri="{C3380CC4-5D6E-409C-BE32-E72D297353CC}">
              <c16:uniqueId val="{00000000-EC5F-4D31-8EBC-5E03964E7B1C}"/>
            </c:ext>
          </c:extLst>
        </c:ser>
        <c:ser>
          <c:idx val="1"/>
          <c:order val="1"/>
          <c:tx>
            <c:strRef>
              <c:f>Sheet1!$C$1</c:f>
              <c:strCache>
                <c:ptCount val="1"/>
                <c:pt idx="0">
                  <c:v>Uses it regularly</c:v>
                </c:pt>
              </c:strCache>
            </c:strRef>
          </c:tx>
          <c:spPr>
            <a:noFill/>
            <a:ln w="28575">
              <a:solidFill>
                <a:schemeClr val="accent2"/>
              </a:solidFill>
              <a:prstDash val="solid"/>
            </a:ln>
            <a:effectLst/>
          </c:spPr>
          <c:cat>
            <c:strRef>
              <c:f>Sheet1!$A$2:$A$17</c:f>
              <c:strCache>
                <c:ptCount val="16"/>
                <c:pt idx="0">
                  <c:v>Regular mobile phone</c:v>
                </c:pt>
                <c:pt idx="1">
                  <c:v>Smart phone</c:v>
                </c:pt>
                <c:pt idx="2">
                  <c:v>Regular TV</c:v>
                </c:pt>
                <c:pt idx="3">
                  <c:v>Smart TV</c:v>
                </c:pt>
                <c:pt idx="4">
                  <c:v>Home cinema</c:v>
                </c:pt>
                <c:pt idx="5">
                  <c:v>Blu-ray device</c:v>
                </c:pt>
                <c:pt idx="6">
                  <c:v>DVD recorder/player</c:v>
                </c:pt>
                <c:pt idx="7">
                  <c:v>Video recorder/player</c:v>
                </c:pt>
                <c:pt idx="8">
                  <c:v>Set-top-box</c:v>
                </c:pt>
                <c:pt idx="9">
                  <c:v>WIFI-router</c:v>
                </c:pt>
                <c:pt idx="10">
                  <c:v>Notebook / laptop</c:v>
                </c:pt>
                <c:pt idx="11">
                  <c:v>Desktop computer</c:v>
                </c:pt>
                <c:pt idx="12">
                  <c:v>Tablet</c:v>
                </c:pt>
                <c:pt idx="13">
                  <c:v>Game consol</c:v>
                </c:pt>
                <c:pt idx="14">
                  <c:v>Smart home</c:v>
                </c:pt>
                <c:pt idx="15">
                  <c:v>None of these</c:v>
                </c:pt>
              </c:strCache>
            </c:strRef>
          </c:cat>
          <c:val>
            <c:numRef>
              <c:f>Sheet1!$C$2:$C$17</c:f>
              <c:numCache>
                <c:formatCode>0%</c:formatCode>
                <c:ptCount val="16"/>
                <c:pt idx="0">
                  <c:v>5.2455085432673618E-2</c:v>
                </c:pt>
                <c:pt idx="1">
                  <c:v>0.84665715537951125</c:v>
                </c:pt>
                <c:pt idx="2">
                  <c:v>0.30284586924769774</c:v>
                </c:pt>
                <c:pt idx="3">
                  <c:v>0.23750883362348416</c:v>
                </c:pt>
                <c:pt idx="4">
                  <c:v>7.6002848613087981E-2</c:v>
                </c:pt>
                <c:pt idx="5">
                  <c:v>2.0442132229443351E-2</c:v>
                </c:pt>
                <c:pt idx="6">
                  <c:v>3.7065352155761302E-2</c:v>
                </c:pt>
                <c:pt idx="7">
                  <c:v>3.2686825607989023E-2</c:v>
                </c:pt>
                <c:pt idx="8">
                  <c:v>0.21139212508844202</c:v>
                </c:pt>
                <c:pt idx="9">
                  <c:v>0.7251961724661059</c:v>
                </c:pt>
                <c:pt idx="10">
                  <c:v>0.55654304621571193</c:v>
                </c:pt>
                <c:pt idx="11">
                  <c:v>0.33203607915525224</c:v>
                </c:pt>
                <c:pt idx="12">
                  <c:v>0.18207052807013277</c:v>
                </c:pt>
                <c:pt idx="13">
                  <c:v>0.10363360215247336</c:v>
                </c:pt>
                <c:pt idx="14">
                  <c:v>3.3099840497400917E-2</c:v>
                </c:pt>
                <c:pt idx="15">
                  <c:v>0</c:v>
                </c:pt>
              </c:numCache>
            </c:numRef>
          </c:val>
          <c:extLst xmlns:c16r2="http://schemas.microsoft.com/office/drawing/2015/06/chart">
            <c:ext xmlns:c16="http://schemas.microsoft.com/office/drawing/2014/chart" uri="{C3380CC4-5D6E-409C-BE32-E72D297353CC}">
              <c16:uniqueId val="{00000001-EC5F-4D31-8EBC-5E03964E7B1C}"/>
            </c:ext>
          </c:extLst>
        </c:ser>
        <c:dLbls>
          <c:showLegendKey val="0"/>
          <c:showVal val="0"/>
          <c:showCatName val="0"/>
          <c:showSerName val="0"/>
          <c:showPercent val="0"/>
          <c:showBubbleSize val="0"/>
        </c:dLbls>
        <c:axId val="430836752"/>
        <c:axId val="430837144"/>
      </c:radarChart>
      <c:catAx>
        <c:axId val="43083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430837144"/>
        <c:crosses val="autoZero"/>
        <c:auto val="1"/>
        <c:lblAlgn val="ctr"/>
        <c:lblOffset val="100"/>
        <c:noMultiLvlLbl val="0"/>
      </c:catAx>
      <c:valAx>
        <c:axId val="430837144"/>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430836752"/>
        <c:crosses val="autoZero"/>
        <c:crossBetween val="between"/>
        <c:majorUnit val="0.2"/>
      </c:valAx>
      <c:spPr>
        <a:noFill/>
        <a:ln>
          <a:noFill/>
        </a:ln>
        <a:effectLst/>
      </c:spPr>
    </c:plotArea>
    <c:legend>
      <c:legendPos val="r"/>
      <c:layout>
        <c:manualLayout>
          <c:xMode val="edge"/>
          <c:yMode val="edge"/>
          <c:x val="0.50910222938192062"/>
          <c:y val="0.8431875542066245"/>
          <c:w val="0.24572737690981195"/>
          <c:h val="0.123713440577163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lumMod val="85000"/>
                  <a:lumOff val="1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D144-496D-99EC-526764357E4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4-496D-99EC-526764357E4A}"/>
              </c:ext>
            </c:extLst>
          </c:dPt>
          <c:dLbls>
            <c:delete val="1"/>
          </c:dLbls>
          <c:cat>
            <c:numRef>
              <c:f>Sheet1!$A$2:$A$3</c:f>
              <c:numCache>
                <c:formatCode>General</c:formatCode>
                <c:ptCount val="2"/>
              </c:numCache>
            </c:num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4-D144-496D-99EC-526764357E4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669D-4271-A2DD-A2A3A8067CB6}"/>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669D-4271-A2DD-A2A3A8067CB6}"/>
              </c:ext>
            </c:extLst>
          </c:dPt>
          <c:dLbls>
            <c:delete val="1"/>
          </c:dLbls>
          <c:cat>
            <c:numRef>
              <c:f>Sheet1!$A$2:$A$3</c:f>
              <c:numCache>
                <c:formatCode>General</c:formatCode>
                <c:ptCount val="2"/>
              </c:numCache>
            </c:numRef>
          </c:cat>
          <c:val>
            <c:numRef>
              <c:f>Sheet1!$B$2:$B$3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4-669D-4271-A2DD-A2A3A8067CB6}"/>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E667-49BF-A6B9-324CA6B8F0FB}"/>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667-49BF-A6B9-324CA6B8F0FB}"/>
              </c:ext>
            </c:extLst>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4-E667-49BF-A6B9-324CA6B8F0FB}"/>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19C-4322-BD16-C615C37571C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19C-4322-BD16-C615C37571CA}"/>
              </c:ext>
            </c:extLst>
          </c:dPt>
          <c:dLbls>
            <c:delete val="1"/>
          </c:dLbls>
          <c:cat>
            <c:numRef>
              <c:f>Sheet1!$A$2:$A$3</c:f>
              <c:numCache>
                <c:formatCode>General</c:formatCode>
                <c:ptCount val="2"/>
              </c:numCache>
            </c:numRef>
          </c:cat>
          <c:val>
            <c:numRef>
              <c:f>Sheet1!$B$2:$B$3</c:f>
              <c:numCache>
                <c:formatCode>General</c:formatCode>
                <c:ptCount val="2"/>
                <c:pt idx="0">
                  <c:v>89</c:v>
                </c:pt>
                <c:pt idx="1">
                  <c:v>11</c:v>
                </c:pt>
              </c:numCache>
            </c:numRef>
          </c:val>
          <c:extLst xmlns:c16r2="http://schemas.microsoft.com/office/drawing/2015/06/chart">
            <c:ext xmlns:c16="http://schemas.microsoft.com/office/drawing/2014/chart" uri="{C3380CC4-5D6E-409C-BE32-E72D297353CC}">
              <c16:uniqueId val="{00000004-A19C-4322-BD16-C615C37571C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BDE0-4344-BF45-33C947CB53B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DE0-4344-BF45-33C947CB53BD}"/>
              </c:ext>
            </c:extLst>
          </c:dPt>
          <c:dLbls>
            <c:delete val="1"/>
          </c:dLbls>
          <c:cat>
            <c:numRef>
              <c:f>Sheet1!$A$2:$A$3</c:f>
              <c:numCache>
                <c:formatCode>General</c:formatCode>
                <c:ptCount val="2"/>
              </c:numCache>
            </c:numRef>
          </c:cat>
          <c:val>
            <c:numRef>
              <c:f>Sheet1!$B$2:$B$3</c:f>
              <c:numCache>
                <c:formatCode>General</c:formatCode>
                <c:ptCount val="2"/>
                <c:pt idx="0">
                  <c:v>84</c:v>
                </c:pt>
                <c:pt idx="1">
                  <c:v>16</c:v>
                </c:pt>
              </c:numCache>
            </c:numRef>
          </c:val>
          <c:extLst xmlns:c16r2="http://schemas.microsoft.com/office/drawing/2015/06/chart">
            <c:ext xmlns:c16="http://schemas.microsoft.com/office/drawing/2014/chart" uri="{C3380CC4-5D6E-409C-BE32-E72D297353CC}">
              <c16:uniqueId val="{00000004-BDE0-4344-BF45-33C947CB53B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7474-4190-A444-30B3FBE06FF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7474-4190-A444-30B3FBE06FF4}"/>
              </c:ext>
            </c:extLst>
          </c:dPt>
          <c:dLbls>
            <c:delete val="1"/>
          </c:dLbls>
          <c:cat>
            <c:numRef>
              <c:f>Sheet1!$A$2:$A$3</c:f>
              <c:numCache>
                <c:formatCode>General</c:formatCode>
                <c:ptCount val="2"/>
              </c:numCache>
            </c:num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7474-4190-A444-30B3FBE06FF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D147-4553-BC30-9E6D9A84AEC4}"/>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D147-4553-BC30-9E6D9A84AEC4}"/>
              </c:ext>
            </c:extLst>
          </c:dPt>
          <c:dLbls>
            <c:delete val="1"/>
          </c:dLbls>
          <c:cat>
            <c:numRef>
              <c:f>Sheet1!$A$2:$A$3</c:f>
              <c:numCache>
                <c:formatCode>General</c:formatCode>
                <c:ptCount val="2"/>
              </c:numCache>
            </c:numRef>
          </c:cat>
          <c:val>
            <c:numRef>
              <c:f>Sheet1!$B$2:$B$3</c:f>
              <c:numCache>
                <c:formatCode>General</c:formatCode>
                <c:ptCount val="2"/>
                <c:pt idx="0">
                  <c:v>89</c:v>
                </c:pt>
                <c:pt idx="1">
                  <c:v>11</c:v>
                </c:pt>
              </c:numCache>
            </c:numRef>
          </c:val>
          <c:extLst xmlns:c16r2="http://schemas.microsoft.com/office/drawing/2015/06/chart">
            <c:ext xmlns:c16="http://schemas.microsoft.com/office/drawing/2014/chart" uri="{C3380CC4-5D6E-409C-BE32-E72D297353CC}">
              <c16:uniqueId val="{00000004-D147-4553-BC30-9E6D9A84AEC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9F3A-4208-901A-9AB8D39AAC2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9F3A-4208-901A-9AB8D39AAC23}"/>
              </c:ext>
            </c:extLst>
          </c:dPt>
          <c:dLbls>
            <c:delete val="1"/>
          </c:dLbls>
          <c:cat>
            <c:numRef>
              <c:f>Sheet1!$A$2:$A$3</c:f>
              <c:numCache>
                <c:formatCode>General</c:formatCode>
                <c:ptCount val="2"/>
              </c:numCache>
            </c:numRef>
          </c:cat>
          <c:val>
            <c:numRef>
              <c:f>Sheet1!$B$2:$B$3</c:f>
              <c:numCache>
                <c:formatCode>General</c:formatCode>
                <c:ptCount val="2"/>
                <c:pt idx="0">
                  <c:v>83</c:v>
                </c:pt>
                <c:pt idx="1">
                  <c:v>17</c:v>
                </c:pt>
              </c:numCache>
            </c:numRef>
          </c:val>
          <c:extLst xmlns:c16r2="http://schemas.microsoft.com/office/drawing/2015/06/chart">
            <c:ext xmlns:c16="http://schemas.microsoft.com/office/drawing/2014/chart" uri="{C3380CC4-5D6E-409C-BE32-E72D297353CC}">
              <c16:uniqueId val="{00000004-9F3A-4208-901A-9AB8D39AAC2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B6D6-4B67-B0C9-19BFDEE3A961}"/>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B6D6-4B67-B0C9-19BFDEE3A961}"/>
              </c:ext>
            </c:extLst>
          </c:dPt>
          <c:dLbls>
            <c:delete val="1"/>
          </c:dLbls>
          <c:cat>
            <c:strRef>
              <c:f>Sheet1!$A$2:$A$3</c:f>
              <c:strCache>
                <c:ptCount val="2"/>
                <c:pt idx="0">
                  <c:v>yes</c:v>
                </c:pt>
                <c:pt idx="1">
                  <c:v>no</c:v>
                </c:pt>
              </c:strCache>
            </c:strRef>
          </c:cat>
          <c:val>
            <c:numRef>
              <c:f>Sheet1!$B$2:$B$3</c:f>
              <c:numCache>
                <c:formatCode>General</c:formatCode>
                <c:ptCount val="2"/>
                <c:pt idx="0">
                  <c:v>26</c:v>
                </c:pt>
                <c:pt idx="1">
                  <c:v>74</c:v>
                </c:pt>
              </c:numCache>
            </c:numRef>
          </c:val>
          <c:extLst xmlns:c16r2="http://schemas.microsoft.com/office/drawing/2015/06/chart">
            <c:ext xmlns:c16="http://schemas.microsoft.com/office/drawing/2014/chart" uri="{C3380CC4-5D6E-409C-BE32-E72D297353CC}">
              <c16:uniqueId val="{00000004-B6D6-4B67-B0C9-19BFDEE3A961}"/>
            </c:ext>
          </c:extLst>
        </c:ser>
        <c:dLbls>
          <c:showLegendKey val="0"/>
          <c:showVal val="1"/>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pPr>
      <a:endParaRPr lang="hu-H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4186-452F-8FFC-6EF3C0AAB61D}"/>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4186-452F-8FFC-6EF3C0AAB61D}"/>
              </c:ext>
            </c:extLst>
          </c:dPt>
          <c:dLbls>
            <c:delete val="1"/>
          </c:dLbls>
          <c:cat>
            <c:numRef>
              <c:f>Sheet1!$A$2:$A$3</c:f>
              <c:numCache>
                <c:formatCode>General</c:formatCode>
                <c:ptCount val="2"/>
              </c:numCache>
            </c:num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4-4186-452F-8FFC-6EF3C0AAB61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BBAD-4D68-ACE6-6A6747EF39BF}"/>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BBAD-4D68-ACE6-6A6747EF39BF}"/>
              </c:ext>
            </c:extLst>
          </c:dPt>
          <c:dLbls>
            <c:delete val="1"/>
          </c:dLbls>
          <c:cat>
            <c:numRef>
              <c:f>Sheet1!$A$2:$A$3</c:f>
              <c:numCache>
                <c:formatCode>General</c:formatCode>
                <c:ptCount val="2"/>
              </c:numCache>
            </c:numRef>
          </c:cat>
          <c:val>
            <c:numRef>
              <c:f>Sheet1!$B$2:$B$3</c:f>
              <c:numCache>
                <c:formatCode>General</c:formatCode>
                <c:ptCount val="2"/>
                <c:pt idx="0">
                  <c:v>31</c:v>
                </c:pt>
                <c:pt idx="1">
                  <c:v>69</c:v>
                </c:pt>
              </c:numCache>
            </c:numRef>
          </c:val>
          <c:extLst xmlns:c16r2="http://schemas.microsoft.com/office/drawing/2015/06/chart">
            <c:ext xmlns:c16="http://schemas.microsoft.com/office/drawing/2014/chart" uri="{C3380CC4-5D6E-409C-BE32-E72D297353CC}">
              <c16:uniqueId val="{00000004-BBAD-4D68-ACE6-6A6747EF39BF}"/>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06B-4175-9D91-C8AD999E5B1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06B-4175-9D91-C8AD999E5B11}"/>
              </c:ext>
            </c:extLst>
          </c:dPt>
          <c:dLbls>
            <c:delete val="1"/>
          </c:dLbls>
          <c:cat>
            <c:numRef>
              <c:f>Sheet1!$A$2:$A$3</c:f>
              <c:numCache>
                <c:formatCode>General</c:formatCode>
                <c:ptCount val="2"/>
              </c:numCache>
            </c:numRef>
          </c:cat>
          <c:val>
            <c:numRef>
              <c:f>Sheet1!$B$2:$B$3</c:f>
              <c:numCache>
                <c:formatCode>General</c:formatCode>
                <c:ptCount val="2"/>
                <c:pt idx="0">
                  <c:v>42</c:v>
                </c:pt>
                <c:pt idx="1">
                  <c:v>58</c:v>
                </c:pt>
              </c:numCache>
            </c:numRef>
          </c:val>
          <c:extLst xmlns:c16r2="http://schemas.microsoft.com/office/drawing/2015/06/chart">
            <c:ext xmlns:c16="http://schemas.microsoft.com/office/drawing/2014/chart" uri="{C3380CC4-5D6E-409C-BE32-E72D297353CC}">
              <c16:uniqueId val="{00000004-A06B-4175-9D91-C8AD999E5B1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A39C-4F7D-9D5D-FA929E32E982}"/>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A39C-4F7D-9D5D-FA929E32E982}"/>
              </c:ext>
            </c:extLst>
          </c:dPt>
          <c:dLbls>
            <c:delete val="1"/>
          </c:dLbls>
          <c:cat>
            <c:numRef>
              <c:f>Sheet1!$A$2:$A$3</c:f>
              <c:numCache>
                <c:formatCode>General</c:formatCode>
                <c:ptCount val="2"/>
              </c:numCache>
            </c:numRef>
          </c:cat>
          <c:val>
            <c:numRef>
              <c:f>Sheet1!$B$2:$B$3</c:f>
              <c:numCache>
                <c:formatCode>General</c:formatCode>
                <c:ptCount val="2"/>
                <c:pt idx="0">
                  <c:v>27</c:v>
                </c:pt>
                <c:pt idx="1">
                  <c:v>73</c:v>
                </c:pt>
              </c:numCache>
            </c:numRef>
          </c:val>
          <c:extLst xmlns:c16r2="http://schemas.microsoft.com/office/drawing/2015/06/chart">
            <c:ext xmlns:c16="http://schemas.microsoft.com/office/drawing/2014/chart" uri="{C3380CC4-5D6E-409C-BE32-E72D297353CC}">
              <c16:uniqueId val="{00000004-A39C-4F7D-9D5D-FA929E32E982}"/>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E861-407A-934A-371CD48A5A51}"/>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E861-407A-934A-371CD48A5A51}"/>
              </c:ext>
            </c:extLst>
          </c:dPt>
          <c:dLbls>
            <c:delete val="1"/>
          </c:dLbls>
          <c:cat>
            <c:numRef>
              <c:f>Sheet1!$A$2:$A$3</c:f>
              <c:numCache>
                <c:formatCode>General</c:formatCode>
                <c:ptCount val="2"/>
              </c:numCache>
            </c:num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4-E861-407A-934A-371CD48A5A51}"/>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FE55-4950-A416-7A10EDA59D53}"/>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E55-4950-A416-7A10EDA59D53}"/>
              </c:ext>
            </c:extLst>
          </c:dPt>
          <c:dLbls>
            <c:delete val="1"/>
          </c:dLbls>
          <c:cat>
            <c:numRef>
              <c:f>Sheet1!$A$2:$A$3</c:f>
              <c:numCache>
                <c:formatCode>General</c:formatCode>
                <c:ptCount val="2"/>
              </c:numCache>
            </c:num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4-FE55-4950-A416-7A10EDA59D53}"/>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970023532739"/>
          <c:y val="3.151797754304618E-2"/>
          <c:w val="0.85997995172253572"/>
          <c:h val="0.47538676077990411"/>
        </c:manualLayout>
      </c:layout>
      <c:lineChart>
        <c:grouping val="standard"/>
        <c:varyColors val="0"/>
        <c:ser>
          <c:idx val="0"/>
          <c:order val="0"/>
          <c:tx>
            <c:strRef>
              <c:f>Sheet1!$B$1</c:f>
              <c:strCache>
                <c:ptCount val="1"/>
                <c:pt idx="0">
                  <c:v>Men</c:v>
                </c:pt>
              </c:strCache>
            </c:strRef>
          </c:tx>
          <c:spPr>
            <a:ln w="19050" cap="rnd">
              <a:solidFill>
                <a:srgbClr val="00B7C0"/>
              </a:solidFill>
              <a:round/>
            </a:ln>
            <a:effectLst/>
          </c:spPr>
          <c:marker>
            <c:symbol val="none"/>
          </c:marker>
          <c:cat>
            <c:strRef>
              <c:f>Sheet1!$A$2:$A$14</c:f>
              <c:strCache>
                <c:ptCount val="13"/>
                <c:pt idx="0">
                  <c:v>I often watch a show because other members of my household are interested in it</c:v>
                </c:pt>
                <c:pt idx="1">
                  <c:v>I like watching series and movies in the original language</c:v>
                </c:pt>
                <c:pt idx="2">
                  <c:v>My smart phone is always close to me when I sleep</c:v>
                </c:pt>
                <c:pt idx="3">
                  <c:v>With my friends and family we often have conversations about TV shows</c:v>
                </c:pt>
                <c:pt idx="4">
                  <c:v>I watch a whole season of a series in one weekend</c:v>
                </c:pt>
                <c:pt idx="5">
                  <c:v>I watch videos on devices with small screen as well</c:v>
                </c:pt>
                <c:pt idx="6">
                  <c:v>I enjoy re-watching movies and series</c:v>
                </c:pt>
                <c:pt idx="7">
                  <c:v>I am online all day</c:v>
                </c:pt>
                <c:pt idx="8">
                  <c:v>I could not exist without internet on my smart phone</c:v>
                </c:pt>
                <c:pt idx="9">
                  <c:v>If I am interested in a new movie or series I immediately download it from Torrent</c:v>
                </c:pt>
                <c:pt idx="10">
                  <c:v>I often watch new movies in cinema</c:v>
                </c:pt>
                <c:pt idx="11">
                  <c:v>There are events I watch with a bigger company</c:v>
                </c:pt>
                <c:pt idx="12">
                  <c:v>Watching TV is old-fashioned</c:v>
                </c:pt>
              </c:strCache>
            </c:strRef>
          </c:cat>
          <c:val>
            <c:numRef>
              <c:f>Sheet1!$B$2:$B$14</c:f>
              <c:numCache>
                <c:formatCode>0%</c:formatCode>
                <c:ptCount val="13"/>
                <c:pt idx="0">
                  <c:v>0.65</c:v>
                </c:pt>
                <c:pt idx="1">
                  <c:v>0.9</c:v>
                </c:pt>
                <c:pt idx="2">
                  <c:v>0.91</c:v>
                </c:pt>
                <c:pt idx="3">
                  <c:v>0.92</c:v>
                </c:pt>
                <c:pt idx="4">
                  <c:v>0.92</c:v>
                </c:pt>
                <c:pt idx="5">
                  <c:v>0.94</c:v>
                </c:pt>
                <c:pt idx="6">
                  <c:v>0.95</c:v>
                </c:pt>
                <c:pt idx="7">
                  <c:v>0.96</c:v>
                </c:pt>
                <c:pt idx="8">
                  <c:v>0.97</c:v>
                </c:pt>
                <c:pt idx="9">
                  <c:v>1</c:v>
                </c:pt>
                <c:pt idx="10">
                  <c:v>1.1000000000000001</c:v>
                </c:pt>
                <c:pt idx="11">
                  <c:v>1.26</c:v>
                </c:pt>
                <c:pt idx="12">
                  <c:v>1.4</c:v>
                </c:pt>
              </c:numCache>
            </c:numRef>
          </c:val>
          <c:smooth val="0"/>
          <c:extLst xmlns:c16r2="http://schemas.microsoft.com/office/drawing/2015/06/chart">
            <c:ext xmlns:c16="http://schemas.microsoft.com/office/drawing/2014/chart" uri="{C3380CC4-5D6E-409C-BE32-E72D297353CC}">
              <c16:uniqueId val="{00000000-3BCC-4935-8E1A-663BBCA0CFE2}"/>
            </c:ext>
          </c:extLst>
        </c:ser>
        <c:ser>
          <c:idx val="1"/>
          <c:order val="1"/>
          <c:tx>
            <c:strRef>
              <c:f>Sheet1!$C$1</c:f>
              <c:strCache>
                <c:ptCount val="1"/>
                <c:pt idx="0">
                  <c:v>Women</c:v>
                </c:pt>
              </c:strCache>
            </c:strRef>
          </c:tx>
          <c:spPr>
            <a:ln w="19050" cap="rnd">
              <a:solidFill>
                <a:srgbClr val="FF4343"/>
              </a:solidFill>
              <a:round/>
            </a:ln>
            <a:effectLst/>
          </c:spPr>
          <c:marker>
            <c:symbol val="none"/>
          </c:marker>
          <c:cat>
            <c:strRef>
              <c:f>Sheet1!$A$2:$A$14</c:f>
              <c:strCache>
                <c:ptCount val="13"/>
                <c:pt idx="0">
                  <c:v>I often watch a show because other members of my household are interested in it</c:v>
                </c:pt>
                <c:pt idx="1">
                  <c:v>I like watching series and movies in the original language</c:v>
                </c:pt>
                <c:pt idx="2">
                  <c:v>My smart phone is always close to me when I sleep</c:v>
                </c:pt>
                <c:pt idx="3">
                  <c:v>With my friends and family we often have conversations about TV shows</c:v>
                </c:pt>
                <c:pt idx="4">
                  <c:v>I watch a whole season of a series in one weekend</c:v>
                </c:pt>
                <c:pt idx="5">
                  <c:v>I watch videos on devices with small screen as well</c:v>
                </c:pt>
                <c:pt idx="6">
                  <c:v>I enjoy re-watching movies and series</c:v>
                </c:pt>
                <c:pt idx="7">
                  <c:v>I am online all day</c:v>
                </c:pt>
                <c:pt idx="8">
                  <c:v>I could not exist without internet on my smart phone</c:v>
                </c:pt>
                <c:pt idx="9">
                  <c:v>If I am interested in a new movie or series I immediately download it from Torrent</c:v>
                </c:pt>
                <c:pt idx="10">
                  <c:v>I often watch new movies in cinema</c:v>
                </c:pt>
                <c:pt idx="11">
                  <c:v>There are events I watch with a bigger company</c:v>
                </c:pt>
                <c:pt idx="12">
                  <c:v>Watching TV is old-fashioned</c:v>
                </c:pt>
              </c:strCache>
            </c:strRef>
          </c:cat>
          <c:val>
            <c:numRef>
              <c:f>Sheet1!$C$2:$C$14</c:f>
              <c:numCache>
                <c:formatCode>0%</c:formatCode>
                <c:ptCount val="13"/>
                <c:pt idx="0">
                  <c:v>1.37</c:v>
                </c:pt>
                <c:pt idx="1">
                  <c:v>1.1100000000000001</c:v>
                </c:pt>
                <c:pt idx="2">
                  <c:v>1.0900000000000001</c:v>
                </c:pt>
                <c:pt idx="3">
                  <c:v>1.08</c:v>
                </c:pt>
                <c:pt idx="4">
                  <c:v>1.08</c:v>
                </c:pt>
                <c:pt idx="5">
                  <c:v>1.06</c:v>
                </c:pt>
                <c:pt idx="6">
                  <c:v>1.06</c:v>
                </c:pt>
                <c:pt idx="7">
                  <c:v>1.04</c:v>
                </c:pt>
                <c:pt idx="8">
                  <c:v>1.03</c:v>
                </c:pt>
                <c:pt idx="9">
                  <c:v>1</c:v>
                </c:pt>
                <c:pt idx="10">
                  <c:v>0.9</c:v>
                </c:pt>
                <c:pt idx="11">
                  <c:v>0.73</c:v>
                </c:pt>
                <c:pt idx="12">
                  <c:v>0.57999999999999996</c:v>
                </c:pt>
              </c:numCache>
            </c:numRef>
          </c:val>
          <c:smooth val="0"/>
          <c:extLst xmlns:c16r2="http://schemas.microsoft.com/office/drawing/2015/06/chart">
            <c:ext xmlns:c16="http://schemas.microsoft.com/office/drawing/2014/chart" uri="{C3380CC4-5D6E-409C-BE32-E72D297353CC}">
              <c16:uniqueId val="{00000001-3BCC-4935-8E1A-663BBCA0CFE2}"/>
            </c:ext>
          </c:extLst>
        </c:ser>
        <c:dLbls>
          <c:showLegendKey val="0"/>
          <c:showVal val="0"/>
          <c:showCatName val="0"/>
          <c:showSerName val="0"/>
          <c:showPercent val="0"/>
          <c:showBubbleSize val="0"/>
        </c:dLbls>
        <c:smooth val="0"/>
        <c:axId val="627683232"/>
        <c:axId val="627683624"/>
      </c:lineChart>
      <c:catAx>
        <c:axId val="62768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ln>
                  <a:noFill/>
                </a:ln>
                <a:solidFill>
                  <a:srgbClr val="404040"/>
                </a:solidFill>
                <a:latin typeface="+mn-lt"/>
                <a:ea typeface="+mn-ea"/>
                <a:cs typeface="+mn-cs"/>
              </a:defRPr>
            </a:pPr>
            <a:endParaRPr lang="hu-HU"/>
          </a:p>
        </c:txPr>
        <c:crossAx val="627683624"/>
        <c:crosses val="autoZero"/>
        <c:auto val="1"/>
        <c:lblAlgn val="ctr"/>
        <c:lblOffset val="100"/>
        <c:noMultiLvlLbl val="0"/>
      </c:catAx>
      <c:valAx>
        <c:axId val="627683624"/>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62768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4760784155296"/>
          <c:y val="3.151797754304618E-2"/>
          <c:w val="0.88020320974437194"/>
          <c:h val="0.4698543066259272"/>
        </c:manualLayout>
      </c:layout>
      <c:lineChart>
        <c:grouping val="standard"/>
        <c:varyColors val="0"/>
        <c:ser>
          <c:idx val="0"/>
          <c:order val="0"/>
          <c:tx>
            <c:strRef>
              <c:f>Sheet1!$B$1</c:f>
              <c:strCache>
                <c:ptCount val="1"/>
                <c:pt idx="0">
                  <c:v>22-29</c:v>
                </c:pt>
              </c:strCache>
            </c:strRef>
          </c:tx>
          <c:spPr>
            <a:ln w="19050" cap="rnd">
              <a:solidFill>
                <a:srgbClr val="00B7C0"/>
              </a:solidFill>
              <a:round/>
            </a:ln>
            <a:effectLst/>
          </c:spPr>
          <c:marker>
            <c:symbol val="none"/>
          </c:marker>
          <c:cat>
            <c:strRef>
              <c:f>Sheet1!$A$2:$A$14</c:f>
              <c:strCache>
                <c:ptCount val="13"/>
                <c:pt idx="0">
                  <c:v>I am online all day</c:v>
                </c:pt>
                <c:pt idx="1">
                  <c:v>I watch videos on devices with small screen as well</c:v>
                </c:pt>
                <c:pt idx="2">
                  <c:v>There are events I watch with a bigger company</c:v>
                </c:pt>
                <c:pt idx="3">
                  <c:v>I often watch new movies in cinema</c:v>
                </c:pt>
                <c:pt idx="4">
                  <c:v>I watch a whole season of a series in a day or a weekend</c:v>
                </c:pt>
                <c:pt idx="5">
                  <c:v>Watching TV is old-fashioned</c:v>
                </c:pt>
                <c:pt idx="6">
                  <c:v>My smart phone is always close to me when I sleep</c:v>
                </c:pt>
                <c:pt idx="7">
                  <c:v>I could not exist without internet on my smart phone</c:v>
                </c:pt>
                <c:pt idx="8">
                  <c:v>If I am interested in a new movie, I immediately download it from Torrent</c:v>
                </c:pt>
                <c:pt idx="9">
                  <c:v>With my friends or family we often have conversations about TV shows</c:v>
                </c:pt>
                <c:pt idx="10">
                  <c:v>I enjoy re-watching classic and well-known movies and series</c:v>
                </c:pt>
                <c:pt idx="11">
                  <c:v>I like watching movies and series in the original language</c:v>
                </c:pt>
                <c:pt idx="12">
                  <c:v>I often watch a show only because another member of my household likes it</c:v>
                </c:pt>
              </c:strCache>
            </c:strRef>
          </c:cat>
          <c:val>
            <c:numRef>
              <c:f>Sheet1!$B$2:$B$14</c:f>
              <c:numCache>
                <c:formatCode>0%</c:formatCode>
                <c:ptCount val="13"/>
                <c:pt idx="0">
                  <c:v>1.17</c:v>
                </c:pt>
                <c:pt idx="1">
                  <c:v>1.06</c:v>
                </c:pt>
                <c:pt idx="2">
                  <c:v>1.05</c:v>
                </c:pt>
                <c:pt idx="3">
                  <c:v>1.02</c:v>
                </c:pt>
                <c:pt idx="4">
                  <c:v>1.02</c:v>
                </c:pt>
                <c:pt idx="5">
                  <c:v>1.01</c:v>
                </c:pt>
                <c:pt idx="6">
                  <c:v>1.01</c:v>
                </c:pt>
                <c:pt idx="7">
                  <c:v>0.98</c:v>
                </c:pt>
                <c:pt idx="8">
                  <c:v>0.97</c:v>
                </c:pt>
                <c:pt idx="9">
                  <c:v>0.95</c:v>
                </c:pt>
                <c:pt idx="10">
                  <c:v>0.95</c:v>
                </c:pt>
                <c:pt idx="11">
                  <c:v>0.94</c:v>
                </c:pt>
                <c:pt idx="12">
                  <c:v>0.88</c:v>
                </c:pt>
              </c:numCache>
            </c:numRef>
          </c:val>
          <c:smooth val="0"/>
          <c:extLst xmlns:c16r2="http://schemas.microsoft.com/office/drawing/2015/06/chart">
            <c:ext xmlns:c16="http://schemas.microsoft.com/office/drawing/2014/chart" uri="{C3380CC4-5D6E-409C-BE32-E72D297353CC}">
              <c16:uniqueId val="{00000000-7A3C-4ECD-8F5F-CBB1EB8D88FA}"/>
            </c:ext>
          </c:extLst>
        </c:ser>
        <c:ser>
          <c:idx val="1"/>
          <c:order val="1"/>
          <c:tx>
            <c:strRef>
              <c:f>Sheet1!$C$1</c:f>
              <c:strCache>
                <c:ptCount val="1"/>
                <c:pt idx="0">
                  <c:v>15-21</c:v>
                </c:pt>
              </c:strCache>
            </c:strRef>
          </c:tx>
          <c:spPr>
            <a:ln w="19050" cap="rnd">
              <a:solidFill>
                <a:srgbClr val="FF4343"/>
              </a:solidFill>
              <a:round/>
            </a:ln>
            <a:effectLst/>
          </c:spPr>
          <c:marker>
            <c:symbol val="none"/>
          </c:marker>
          <c:cat>
            <c:strRef>
              <c:f>Sheet1!$A$2:$A$14</c:f>
              <c:strCache>
                <c:ptCount val="13"/>
                <c:pt idx="0">
                  <c:v>I am online all day</c:v>
                </c:pt>
                <c:pt idx="1">
                  <c:v>I watch videos on devices with small screen as well</c:v>
                </c:pt>
                <c:pt idx="2">
                  <c:v>There are events I watch with a bigger company</c:v>
                </c:pt>
                <c:pt idx="3">
                  <c:v>I often watch new movies in cinema</c:v>
                </c:pt>
                <c:pt idx="4">
                  <c:v>I watch a whole season of a series in a day or a weekend</c:v>
                </c:pt>
                <c:pt idx="5">
                  <c:v>Watching TV is old-fashioned</c:v>
                </c:pt>
                <c:pt idx="6">
                  <c:v>My smart phone is always close to me when I sleep</c:v>
                </c:pt>
                <c:pt idx="7">
                  <c:v>I could not exist without internet on my smart phone</c:v>
                </c:pt>
                <c:pt idx="8">
                  <c:v>If I am interested in a new movie, I immediately download it from Torrent</c:v>
                </c:pt>
                <c:pt idx="9">
                  <c:v>With my friends or family we often have conversations about TV shows</c:v>
                </c:pt>
                <c:pt idx="10">
                  <c:v>I enjoy re-watching classic and well-known movies and series</c:v>
                </c:pt>
                <c:pt idx="11">
                  <c:v>I like watching movies and series in the original language</c:v>
                </c:pt>
                <c:pt idx="12">
                  <c:v>I often watch a show only because another member of my household likes it</c:v>
                </c:pt>
              </c:strCache>
            </c:strRef>
          </c:cat>
          <c:val>
            <c:numRef>
              <c:f>Sheet1!$C$2:$C$14</c:f>
              <c:numCache>
                <c:formatCode>0%</c:formatCode>
                <c:ptCount val="13"/>
                <c:pt idx="0">
                  <c:v>0.77</c:v>
                </c:pt>
                <c:pt idx="1">
                  <c:v>0.92</c:v>
                </c:pt>
                <c:pt idx="2">
                  <c:v>0.92</c:v>
                </c:pt>
                <c:pt idx="3">
                  <c:v>0.97</c:v>
                </c:pt>
                <c:pt idx="4">
                  <c:v>0.97</c:v>
                </c:pt>
                <c:pt idx="5">
                  <c:v>0.99</c:v>
                </c:pt>
                <c:pt idx="6">
                  <c:v>0.99</c:v>
                </c:pt>
                <c:pt idx="7">
                  <c:v>1.03</c:v>
                </c:pt>
                <c:pt idx="8">
                  <c:v>1.04</c:v>
                </c:pt>
                <c:pt idx="9">
                  <c:v>1.07</c:v>
                </c:pt>
                <c:pt idx="10">
                  <c:v>1.07</c:v>
                </c:pt>
                <c:pt idx="11">
                  <c:v>1.0900000000000001</c:v>
                </c:pt>
                <c:pt idx="12">
                  <c:v>1.1599999999999999</c:v>
                </c:pt>
              </c:numCache>
            </c:numRef>
          </c:val>
          <c:smooth val="0"/>
          <c:extLst xmlns:c16r2="http://schemas.microsoft.com/office/drawing/2015/06/chart">
            <c:ext xmlns:c16="http://schemas.microsoft.com/office/drawing/2014/chart" uri="{C3380CC4-5D6E-409C-BE32-E72D297353CC}">
              <c16:uniqueId val="{00000001-7A3C-4ECD-8F5F-CBB1EB8D88FA}"/>
            </c:ext>
          </c:extLst>
        </c:ser>
        <c:dLbls>
          <c:showLegendKey val="0"/>
          <c:showVal val="0"/>
          <c:showCatName val="0"/>
          <c:showSerName val="0"/>
          <c:showPercent val="0"/>
          <c:showBubbleSize val="0"/>
        </c:dLbls>
        <c:smooth val="0"/>
        <c:axId val="627684408"/>
        <c:axId val="627684800"/>
      </c:lineChart>
      <c:catAx>
        <c:axId val="62768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ln>
                  <a:noFill/>
                </a:ln>
                <a:solidFill>
                  <a:srgbClr val="404040"/>
                </a:solidFill>
                <a:latin typeface="+mn-lt"/>
                <a:ea typeface="+mn-ea"/>
                <a:cs typeface="+mn-cs"/>
              </a:defRPr>
            </a:pPr>
            <a:endParaRPr lang="hu-HU"/>
          </a:p>
        </c:txPr>
        <c:crossAx val="627684800"/>
        <c:crosses val="autoZero"/>
        <c:auto val="1"/>
        <c:lblAlgn val="ctr"/>
        <c:lblOffset val="100"/>
        <c:noMultiLvlLbl val="0"/>
      </c:catAx>
      <c:valAx>
        <c:axId val="627684800"/>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62768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Szülő </c:v>
                </c:pt>
              </c:strCache>
            </c:strRef>
          </c:tx>
          <c:spPr>
            <a:ln w="19050" cap="rnd">
              <a:solidFill>
                <a:srgbClr val="00B7C0"/>
              </a:solidFill>
              <a:round/>
            </a:ln>
            <a:effectLst/>
          </c:spPr>
          <c:marker>
            <c:symbol val="none"/>
          </c:marker>
          <c:cat>
            <c:strRef>
              <c:f>Sheet1!$A$2:$A$14</c:f>
              <c:strCache>
                <c:ptCount val="13"/>
                <c:pt idx="0">
                  <c:v>Watching Tv is old-fashioned</c:v>
                </c:pt>
                <c:pt idx="1">
                  <c:v>I enjoy movies and series more in the original language</c:v>
                </c:pt>
                <c:pt idx="2">
                  <c:v>I oftern watch new movies in cinema</c:v>
                </c:pt>
                <c:pt idx="3">
                  <c:v>I can watch a season of a series in a day or a weekend</c:v>
                </c:pt>
                <c:pt idx="4">
                  <c:v>There are events I watch with a bigger company</c:v>
                </c:pt>
                <c:pt idx="5">
                  <c:v>I am online all day</c:v>
                </c:pt>
                <c:pt idx="6">
                  <c:v>If I am interested in a new movie or series, I immediately download it from Torrent</c:v>
                </c:pt>
                <c:pt idx="7">
                  <c:v>I enjoy watching videos on a small screen as well</c:v>
                </c:pt>
                <c:pt idx="8">
                  <c:v>We often have conversations about TV shows with my friends and family</c:v>
                </c:pt>
                <c:pt idx="9">
                  <c:v>When I sleep my smart phone is always next to me</c:v>
                </c:pt>
                <c:pt idx="10">
                  <c:v>I always enjoy re-watching well-known movies and series</c:v>
                </c:pt>
                <c:pt idx="11">
                  <c:v>I cound not exist without internet on my phone</c:v>
                </c:pt>
                <c:pt idx="12">
                  <c:v>I watch a movie because other members of my household like it</c:v>
                </c:pt>
              </c:strCache>
            </c:strRef>
          </c:cat>
          <c:val>
            <c:numRef>
              <c:f>Sheet1!$B$2:$B$14</c:f>
              <c:numCache>
                <c:formatCode>0%</c:formatCode>
                <c:ptCount val="13"/>
                <c:pt idx="0">
                  <c:v>0.37442586492324487</c:v>
                </c:pt>
                <c:pt idx="1">
                  <c:v>0.65793847769227598</c:v>
                </c:pt>
                <c:pt idx="2">
                  <c:v>0.67546645058209964</c:v>
                </c:pt>
                <c:pt idx="3">
                  <c:v>0.70638453446812488</c:v>
                </c:pt>
                <c:pt idx="4">
                  <c:v>0.75268551943400075</c:v>
                </c:pt>
                <c:pt idx="5">
                  <c:v>0.80262196181119061</c:v>
                </c:pt>
                <c:pt idx="6">
                  <c:v>0.83827296306358468</c:v>
                </c:pt>
                <c:pt idx="7">
                  <c:v>0.9593906131687604</c:v>
                </c:pt>
                <c:pt idx="8">
                  <c:v>0.99735004454770115</c:v>
                </c:pt>
                <c:pt idx="9">
                  <c:v>1.0419049492172043</c:v>
                </c:pt>
                <c:pt idx="10">
                  <c:v>1.0558921680236388</c:v>
                </c:pt>
                <c:pt idx="11">
                  <c:v>1.1571969025869</c:v>
                </c:pt>
                <c:pt idx="12">
                  <c:v>2.0171473962294066</c:v>
                </c:pt>
              </c:numCache>
            </c:numRef>
          </c:val>
          <c:smooth val="0"/>
          <c:extLst xmlns:c16r2="http://schemas.microsoft.com/office/drawing/2015/06/chart">
            <c:ext xmlns:c16="http://schemas.microsoft.com/office/drawing/2014/chart" uri="{C3380CC4-5D6E-409C-BE32-E72D297353CC}">
              <c16:uniqueId val="{00000000-7479-4D3F-9A81-B7C761EC212B}"/>
            </c:ext>
          </c:extLst>
        </c:ser>
        <c:ser>
          <c:idx val="1"/>
          <c:order val="1"/>
          <c:tx>
            <c:strRef>
              <c:f>Sheet1!$C$1</c:f>
              <c:strCache>
                <c:ptCount val="1"/>
                <c:pt idx="0">
                  <c:v>Nem szülő</c:v>
                </c:pt>
              </c:strCache>
            </c:strRef>
          </c:tx>
          <c:spPr>
            <a:ln w="19050" cap="rnd">
              <a:solidFill>
                <a:srgbClr val="FF4343"/>
              </a:solidFill>
              <a:round/>
            </a:ln>
            <a:effectLst/>
          </c:spPr>
          <c:marker>
            <c:symbol val="none"/>
          </c:marker>
          <c:cat>
            <c:strRef>
              <c:f>Sheet1!$A$2:$A$14</c:f>
              <c:strCache>
                <c:ptCount val="13"/>
                <c:pt idx="0">
                  <c:v>Watching Tv is old-fashioned</c:v>
                </c:pt>
                <c:pt idx="1">
                  <c:v>I enjoy movies and series more in the original language</c:v>
                </c:pt>
                <c:pt idx="2">
                  <c:v>I oftern watch new movies in cinema</c:v>
                </c:pt>
                <c:pt idx="3">
                  <c:v>I can watch a season of a series in a day or a weekend</c:v>
                </c:pt>
                <c:pt idx="4">
                  <c:v>There are events I watch with a bigger company</c:v>
                </c:pt>
                <c:pt idx="5">
                  <c:v>I am online all day</c:v>
                </c:pt>
                <c:pt idx="6">
                  <c:v>If I am interested in a new movie or series, I immediately download it from Torrent</c:v>
                </c:pt>
                <c:pt idx="7">
                  <c:v>I enjoy watching videos on a small screen as well</c:v>
                </c:pt>
                <c:pt idx="8">
                  <c:v>We often have conversations about TV shows with my friends and family</c:v>
                </c:pt>
                <c:pt idx="9">
                  <c:v>When I sleep my smart phone is always next to me</c:v>
                </c:pt>
                <c:pt idx="10">
                  <c:v>I always enjoy re-watching well-known movies and series</c:v>
                </c:pt>
                <c:pt idx="11">
                  <c:v>I cound not exist without internet on my phone</c:v>
                </c:pt>
                <c:pt idx="12">
                  <c:v>I watch a movie because other members of my household like it</c:v>
                </c:pt>
              </c:strCache>
            </c:strRef>
          </c:cat>
          <c:val>
            <c:numRef>
              <c:f>Sheet1!$C$2:$C$14</c:f>
              <c:numCache>
                <c:formatCode>0%</c:formatCode>
                <c:ptCount val="13"/>
                <c:pt idx="0">
                  <c:v>1.1004254231431869</c:v>
                </c:pt>
                <c:pt idx="1">
                  <c:v>1.0549122337267693</c:v>
                </c:pt>
                <c:pt idx="2">
                  <c:v>1.0520984119978909</c:v>
                </c:pt>
                <c:pt idx="3">
                  <c:v>1.0471350327868094</c:v>
                </c:pt>
                <c:pt idx="4">
                  <c:v>1.0397021871072571</c:v>
                </c:pt>
                <c:pt idx="5">
                  <c:v>1.0316857297846111</c:v>
                </c:pt>
                <c:pt idx="6">
                  <c:v>1.0259625601624993</c:v>
                </c:pt>
                <c:pt idx="7">
                  <c:v>1.0065191551687354</c:v>
                </c:pt>
                <c:pt idx="8">
                  <c:v>1.0004254058514985</c:v>
                </c:pt>
                <c:pt idx="9">
                  <c:v>0.99327286404445947</c:v>
                </c:pt>
                <c:pt idx="10">
                  <c:v>0.99102745092957745</c:v>
                </c:pt>
                <c:pt idx="11">
                  <c:v>0.9747646768401792</c:v>
                </c:pt>
                <c:pt idx="12">
                  <c:v>0.8367140648281487</c:v>
                </c:pt>
              </c:numCache>
            </c:numRef>
          </c:val>
          <c:smooth val="0"/>
          <c:extLst xmlns:c16r2="http://schemas.microsoft.com/office/drawing/2015/06/char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627685584"/>
        <c:axId val="627685976"/>
      </c:lineChart>
      <c:catAx>
        <c:axId val="62768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ln>
                  <a:noFill/>
                </a:ln>
                <a:solidFill>
                  <a:srgbClr val="404040"/>
                </a:solidFill>
                <a:latin typeface="+mn-lt"/>
                <a:ea typeface="+mn-ea"/>
                <a:cs typeface="+mn-cs"/>
              </a:defRPr>
            </a:pPr>
            <a:endParaRPr lang="hu-HU"/>
          </a:p>
        </c:txPr>
        <c:crossAx val="627685976"/>
        <c:crosses val="autoZero"/>
        <c:auto val="1"/>
        <c:lblAlgn val="ctr"/>
        <c:lblOffset val="100"/>
        <c:noMultiLvlLbl val="0"/>
      </c:catAx>
      <c:valAx>
        <c:axId val="627685976"/>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62768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9270788094252"/>
          <c:y val="2.3055858945344225E-2"/>
          <c:w val="0.86273343365888644"/>
          <c:h val="0.47816716813916288"/>
        </c:manualLayout>
      </c:layout>
      <c:lineChart>
        <c:grouping val="standard"/>
        <c:varyColors val="0"/>
        <c:ser>
          <c:idx val="0"/>
          <c:order val="0"/>
          <c:tx>
            <c:strRef>
              <c:f>Sheet1!$B$1</c:f>
              <c:strCache>
                <c:ptCount val="1"/>
                <c:pt idx="0">
                  <c:v>Jómódúak </c:v>
                </c:pt>
              </c:strCache>
            </c:strRef>
          </c:tx>
          <c:spPr>
            <a:ln w="19050" cap="rnd">
              <a:solidFill>
                <a:srgbClr val="00B7C0"/>
              </a:solidFill>
              <a:round/>
            </a:ln>
            <a:effectLst/>
          </c:spPr>
          <c:marker>
            <c:symbol val="none"/>
          </c:marker>
          <c:cat>
            <c:strRef>
              <c:f>Sheet1!$A$2:$A$14</c:f>
              <c:strCache>
                <c:ptCount val="13"/>
                <c:pt idx="0">
                  <c:v>There are events I watch with a bigger company</c:v>
                </c:pt>
                <c:pt idx="1">
                  <c:v>Watching TV is old-fashioned</c:v>
                </c:pt>
                <c:pt idx="2">
                  <c:v>I often watch new movies in cinema</c:v>
                </c:pt>
                <c:pt idx="3">
                  <c:v>I enjoy re-watching classic movies and series</c:v>
                </c:pt>
                <c:pt idx="4">
                  <c:v>I like watching the original version of series and movies </c:v>
                </c:pt>
                <c:pt idx="5">
                  <c:v>If I am interested in a new movie or series I immediately download it from Torrent</c:v>
                </c:pt>
                <c:pt idx="6">
                  <c:v>With my friends and family we often have conversations about TV shows</c:v>
                </c:pt>
                <c:pt idx="7">
                  <c:v>My smart phone is always close to me when I sleep</c:v>
                </c:pt>
                <c:pt idx="8">
                  <c:v>I watch a whole season of a series in one day or weekend</c:v>
                </c:pt>
                <c:pt idx="9">
                  <c:v>I am online all day</c:v>
                </c:pt>
                <c:pt idx="10">
                  <c:v>I often watch a show because other members of my household are interested in it</c:v>
                </c:pt>
                <c:pt idx="11">
                  <c:v>I could not exist without internet on my smart phone</c:v>
                </c:pt>
                <c:pt idx="12">
                  <c:v>I watch videos on devices with small screen as well</c:v>
                </c:pt>
              </c:strCache>
            </c:strRef>
          </c:cat>
          <c:val>
            <c:numRef>
              <c:f>Sheet1!$B$2:$B$14</c:f>
              <c:numCache>
                <c:formatCode>0%</c:formatCode>
                <c:ptCount val="13"/>
                <c:pt idx="0">
                  <c:v>1.3233735612782698</c:v>
                </c:pt>
                <c:pt idx="1">
                  <c:v>1.2593268728584015</c:v>
                </c:pt>
                <c:pt idx="2">
                  <c:v>1.1898887512514373</c:v>
                </c:pt>
                <c:pt idx="3">
                  <c:v>1.1506410684175192</c:v>
                </c:pt>
                <c:pt idx="4">
                  <c:v>1.1534141019413418</c:v>
                </c:pt>
                <c:pt idx="5">
                  <c:v>1.1246754645781376</c:v>
                </c:pt>
                <c:pt idx="6">
                  <c:v>1.1130550691180516</c:v>
                </c:pt>
                <c:pt idx="7">
                  <c:v>1.0885427464689168</c:v>
                </c:pt>
                <c:pt idx="8">
                  <c:v>1.0998749642380203</c:v>
                </c:pt>
                <c:pt idx="9">
                  <c:v>1.0637484512575011</c:v>
                </c:pt>
                <c:pt idx="10">
                  <c:v>1.0905690875775647</c:v>
                </c:pt>
                <c:pt idx="11">
                  <c:v>1.0546676616550634</c:v>
                </c:pt>
                <c:pt idx="12">
                  <c:v>1.0173972822326867</c:v>
                </c:pt>
              </c:numCache>
            </c:numRef>
          </c:val>
          <c:smooth val="0"/>
          <c:extLst xmlns:c16r2="http://schemas.microsoft.com/office/drawing/2015/06/chart">
            <c:ext xmlns:c16="http://schemas.microsoft.com/office/drawing/2014/chart" uri="{C3380CC4-5D6E-409C-BE32-E72D297353CC}">
              <c16:uniqueId val="{00000000-0D16-47F0-B202-BD2256FDB802}"/>
            </c:ext>
          </c:extLst>
        </c:ser>
        <c:ser>
          <c:idx val="1"/>
          <c:order val="1"/>
          <c:tx>
            <c:strRef>
              <c:f>Sheet1!$C$1</c:f>
              <c:strCache>
                <c:ptCount val="1"/>
                <c:pt idx="0">
                  <c:v>Nélkülözők</c:v>
                </c:pt>
              </c:strCache>
            </c:strRef>
          </c:tx>
          <c:spPr>
            <a:ln w="19050" cap="rnd">
              <a:solidFill>
                <a:srgbClr val="FF4343"/>
              </a:solidFill>
              <a:round/>
            </a:ln>
            <a:effectLst/>
          </c:spPr>
          <c:marker>
            <c:symbol val="none"/>
          </c:marker>
          <c:cat>
            <c:strRef>
              <c:f>Sheet1!$A$2:$A$14</c:f>
              <c:strCache>
                <c:ptCount val="13"/>
                <c:pt idx="0">
                  <c:v>There are events I watch with a bigger company</c:v>
                </c:pt>
                <c:pt idx="1">
                  <c:v>Watching TV is old-fashioned</c:v>
                </c:pt>
                <c:pt idx="2">
                  <c:v>I often watch new movies in cinema</c:v>
                </c:pt>
                <c:pt idx="3">
                  <c:v>I enjoy re-watching classic movies and series</c:v>
                </c:pt>
                <c:pt idx="4">
                  <c:v>I like watching the original version of series and movies </c:v>
                </c:pt>
                <c:pt idx="5">
                  <c:v>If I am interested in a new movie or series I immediately download it from Torrent</c:v>
                </c:pt>
                <c:pt idx="6">
                  <c:v>With my friends and family we often have conversations about TV shows</c:v>
                </c:pt>
                <c:pt idx="7">
                  <c:v>My smart phone is always close to me when I sleep</c:v>
                </c:pt>
                <c:pt idx="8">
                  <c:v>I watch a whole season of a series in one day or weekend</c:v>
                </c:pt>
                <c:pt idx="9">
                  <c:v>I am online all day</c:v>
                </c:pt>
                <c:pt idx="10">
                  <c:v>I often watch a show because other members of my household are interested in it</c:v>
                </c:pt>
                <c:pt idx="11">
                  <c:v>I could not exist without internet on my smart phone</c:v>
                </c:pt>
                <c:pt idx="12">
                  <c:v>I watch videos on devices with small screen as well</c:v>
                </c:pt>
              </c:strCache>
            </c:strRef>
          </c:cat>
          <c:val>
            <c:numRef>
              <c:f>Sheet1!$C$2:$C$14</c:f>
              <c:numCache>
                <c:formatCode>0%</c:formatCode>
                <c:ptCount val="13"/>
                <c:pt idx="0">
                  <c:v>0.75846046779136111</c:v>
                </c:pt>
                <c:pt idx="1">
                  <c:v>0.82966857893989876</c:v>
                </c:pt>
                <c:pt idx="2">
                  <c:v>0.83619679021031934</c:v>
                </c:pt>
                <c:pt idx="3">
                  <c:v>0.88582930372102997</c:v>
                </c:pt>
                <c:pt idx="4">
                  <c:v>0.88625671913635906</c:v>
                </c:pt>
                <c:pt idx="5">
                  <c:v>0.90359385345053322</c:v>
                </c:pt>
                <c:pt idx="6">
                  <c:v>0.91101840486124541</c:v>
                </c:pt>
                <c:pt idx="7">
                  <c:v>0.92887429573944158</c:v>
                </c:pt>
                <c:pt idx="8">
                  <c:v>0.93560058864848217</c:v>
                </c:pt>
                <c:pt idx="9">
                  <c:v>0.93902944236499941</c:v>
                </c:pt>
                <c:pt idx="10">
                  <c:v>0.95429286985516926</c:v>
                </c:pt>
                <c:pt idx="11">
                  <c:v>0.96403370886950757</c:v>
                </c:pt>
                <c:pt idx="12">
                  <c:v>1.0070426150968286</c:v>
                </c:pt>
              </c:numCache>
            </c:numRef>
          </c:val>
          <c:smooth val="0"/>
          <c:extLst xmlns:c16r2="http://schemas.microsoft.com/office/drawing/2015/06/char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627686760"/>
        <c:axId val="627687152"/>
      </c:lineChart>
      <c:catAx>
        <c:axId val="62768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ln>
                  <a:noFill/>
                </a:ln>
                <a:solidFill>
                  <a:srgbClr val="404040"/>
                </a:solidFill>
                <a:latin typeface="+mn-lt"/>
                <a:ea typeface="+mn-ea"/>
                <a:cs typeface="+mn-cs"/>
              </a:defRPr>
            </a:pPr>
            <a:endParaRPr lang="hu-HU"/>
          </a:p>
        </c:txPr>
        <c:crossAx val="627687152"/>
        <c:crosses val="autoZero"/>
        <c:auto val="1"/>
        <c:lblAlgn val="ctr"/>
        <c:lblOffset val="100"/>
        <c:noMultiLvlLbl val="0"/>
      </c:catAx>
      <c:valAx>
        <c:axId val="62768715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627686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105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Parents+borthers/sisters</c:v>
                </c:pt>
                <c:pt idx="1">
                  <c:v>A couple (without children)</c:v>
                </c:pt>
                <c:pt idx="2">
                  <c:v>A couple + children</c:v>
                </c:pt>
                <c:pt idx="3">
                  <c:v>Flatmates</c:v>
                </c:pt>
                <c:pt idx="4">
                  <c:v>Alone</c:v>
                </c:pt>
                <c:pt idx="5">
                  <c:v>Students dorm</c:v>
                </c:pt>
                <c:pt idx="6">
                  <c:v>Multiple generations</c:v>
                </c:pt>
                <c:pt idx="7">
                  <c:v>Alone + children</c:v>
                </c:pt>
                <c:pt idx="8">
                  <c:v>Other</c:v>
                </c:pt>
              </c:strCache>
            </c:strRef>
          </c:cat>
          <c:val>
            <c:numRef>
              <c:f>Sheet1!$B$2:$B$10</c:f>
              <c:numCache>
                <c:formatCode>0%</c:formatCode>
                <c:ptCount val="9"/>
                <c:pt idx="0">
                  <c:v>0.46</c:v>
                </c:pt>
                <c:pt idx="1">
                  <c:v>0.21</c:v>
                </c:pt>
                <c:pt idx="2">
                  <c:v>0.12</c:v>
                </c:pt>
                <c:pt idx="3">
                  <c:v>0.06</c:v>
                </c:pt>
                <c:pt idx="4">
                  <c:v>0.05</c:v>
                </c:pt>
                <c:pt idx="5">
                  <c:v>0.05</c:v>
                </c:pt>
                <c:pt idx="6">
                  <c:v>0.03</c:v>
                </c:pt>
                <c:pt idx="7">
                  <c:v>0.01</c:v>
                </c:pt>
                <c:pt idx="8">
                  <c:v>0.03</c:v>
                </c:pt>
              </c:numCache>
            </c:numRef>
          </c:val>
          <c:extLst xmlns:c16r2="http://schemas.microsoft.com/office/drawing/2015/06/chart">
            <c:ext xmlns:c16="http://schemas.microsoft.com/office/drawing/2014/chart" uri="{C3380CC4-5D6E-409C-BE32-E72D297353CC}">
              <c16:uniqueId val="{00000000-D503-4166-8689-CAADE06FC7F9}"/>
            </c:ext>
          </c:extLst>
        </c:ser>
        <c:dLbls>
          <c:showLegendKey val="0"/>
          <c:showVal val="0"/>
          <c:showCatName val="0"/>
          <c:showSerName val="0"/>
          <c:showPercent val="0"/>
          <c:showBubbleSize val="0"/>
        </c:dLbls>
        <c:gapWidth val="65"/>
        <c:axId val="536115952"/>
        <c:axId val="269707920"/>
      </c:barChart>
      <c:catAx>
        <c:axId val="536115952"/>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hu-HU" sz="1050" b="0" i="0" u="none" strike="noStrike" kern="1200" baseline="0">
                <a:solidFill>
                  <a:srgbClr val="404040"/>
                </a:solidFill>
                <a:latin typeface="+mn-lt"/>
                <a:ea typeface="+mn-ea"/>
                <a:cs typeface="+mn-cs"/>
              </a:defRPr>
            </a:pPr>
            <a:endParaRPr lang="hu-HU"/>
          </a:p>
        </c:txPr>
        <c:crossAx val="269707920"/>
        <c:crosses val="autoZero"/>
        <c:auto val="1"/>
        <c:lblAlgn val="ctr"/>
        <c:lblOffset val="100"/>
        <c:noMultiLvlLbl val="0"/>
      </c:catAx>
      <c:valAx>
        <c:axId val="269707920"/>
        <c:scaling>
          <c:orientation val="minMax"/>
        </c:scaling>
        <c:delete val="1"/>
        <c:axPos val="t"/>
        <c:numFmt formatCode="0%" sourceLinked="1"/>
        <c:majorTickMark val="none"/>
        <c:minorTickMark val="none"/>
        <c:tickLblPos val="nextTo"/>
        <c:crossAx val="53611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xmlns:c16r2="http://schemas.microsoft.com/office/drawing/2015/06/chart">
              <c:ext xmlns:c16="http://schemas.microsoft.com/office/drawing/2014/chart" uri="{C3380CC4-5D6E-409C-BE32-E72D297353CC}">
                <c16:uniqueId val="{00000001-1263-4AC0-89BE-992758FC8A5D}"/>
              </c:ext>
            </c:extLst>
          </c:dPt>
          <c:dPt>
            <c:idx val="1"/>
            <c:bubble3D val="0"/>
            <c:spPr>
              <a:solidFill>
                <a:schemeClr val="bg2">
                  <a:lumMod val="60000"/>
                  <a:lumOff val="40000"/>
                </a:schemeClr>
              </a:solidFill>
              <a:ln>
                <a:noFill/>
              </a:ln>
            </c:spPr>
            <c:extLst xmlns:c16r2="http://schemas.microsoft.com/office/drawing/2015/06/chart">
              <c:ext xmlns:c16="http://schemas.microsoft.com/office/drawing/2014/chart" uri="{C3380CC4-5D6E-409C-BE32-E72D297353CC}">
                <c16:uniqueId val="{00000003-1263-4AC0-89BE-992758FC8A5D}"/>
              </c:ext>
            </c:extLst>
          </c:dPt>
          <c:dLbls>
            <c:delete val="1"/>
          </c:dLbls>
          <c:cat>
            <c:strRef>
              <c:f>Sheet1!$A$2:$A$3</c:f>
              <c:strCache>
                <c:ptCount val="2"/>
                <c:pt idx="0">
                  <c:v>yes</c:v>
                </c:pt>
                <c:pt idx="1">
                  <c:v>no</c:v>
                </c:pt>
              </c:strCache>
            </c:strRef>
          </c:cat>
          <c:val>
            <c:numRef>
              <c:f>Sheet1!$B$2:$B$3</c:f>
              <c:numCache>
                <c:formatCode>General</c:formatCode>
                <c:ptCount val="2"/>
                <c:pt idx="0">
                  <c:v>71</c:v>
                </c:pt>
                <c:pt idx="1">
                  <c:v>29</c:v>
                </c:pt>
              </c:numCache>
            </c:numRef>
          </c:val>
          <c:extLst xmlns:c16r2="http://schemas.microsoft.com/office/drawing/2015/06/chart">
            <c:ext xmlns:c16="http://schemas.microsoft.com/office/drawing/2014/chart" uri="{C3380CC4-5D6E-409C-BE32-E72D297353CC}">
              <c16:uniqueId val="{00000004-1263-4AC0-89BE-992758FC8A5D}"/>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FBB040"/>
              </a:solidFill>
              <a:ln>
                <a:noFill/>
              </a:ln>
            </c:spPr>
            <c:extLst xmlns:c16r2="http://schemas.microsoft.com/office/drawing/2015/06/chart">
              <c:ext xmlns:c16="http://schemas.microsoft.com/office/drawing/2014/chart" uri="{C3380CC4-5D6E-409C-BE32-E72D297353CC}">
                <c16:uniqueId val="{00000001-FD55-4CB8-8452-2EA379A7A20F}"/>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FD55-4CB8-8452-2EA379A7A20F}"/>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FD55-4CB8-8452-2EA379A7A20F}"/>
              </c:ext>
            </c:extLst>
          </c:dPt>
          <c:dLbls>
            <c:delete val="1"/>
          </c:dLbls>
          <c:cat>
            <c:strRef>
              <c:f>Sheet1!$A$2:$A$4</c:f>
              <c:strCache>
                <c:ptCount val="3"/>
                <c:pt idx="0">
                  <c:v>igen</c:v>
                </c:pt>
                <c:pt idx="1">
                  <c:v>nem</c:v>
                </c:pt>
                <c:pt idx="2">
                  <c:v>NT</c:v>
                </c:pt>
              </c:strCache>
            </c:strRef>
          </c:cat>
          <c:val>
            <c:numRef>
              <c:f>Sheet1!$B$2:$B$4</c:f>
              <c:numCache>
                <c:formatCode>General</c:formatCode>
                <c:ptCount val="3"/>
                <c:pt idx="0">
                  <c:v>82</c:v>
                </c:pt>
                <c:pt idx="1">
                  <c:v>15</c:v>
                </c:pt>
                <c:pt idx="2">
                  <c:v>3</c:v>
                </c:pt>
              </c:numCache>
            </c:numRef>
          </c:val>
          <c:extLst xmlns:c16r2="http://schemas.microsoft.com/office/drawing/2015/06/chart">
            <c:ext xmlns:c16="http://schemas.microsoft.com/office/drawing/2014/chart" uri="{C3380CC4-5D6E-409C-BE32-E72D297353CC}">
              <c16:uniqueId val="{00000006-FD55-4CB8-8452-2EA379A7A20F}"/>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2F98-463B-935B-CCB1A5FE02F7}"/>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2F98-463B-935B-CCB1A5FE02F7}"/>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2F98-463B-935B-CCB1A5FE02F7}"/>
              </c:ext>
            </c:extLst>
          </c:dPt>
          <c:dLbls>
            <c:delete val="1"/>
          </c:dLbls>
          <c:cat>
            <c:strRef>
              <c:f>Sheet1!$A$2:$A$3</c:f>
              <c:strCache>
                <c:ptCount val="2"/>
                <c:pt idx="0">
                  <c:v>igen</c:v>
                </c:pt>
                <c:pt idx="1">
                  <c:v>nem</c:v>
                </c:pt>
              </c:strCache>
            </c:strRef>
          </c:cat>
          <c:val>
            <c:numRef>
              <c:f>Sheet1!$B$2:$B$3</c:f>
              <c:numCache>
                <c:formatCode>General</c:formatCode>
                <c:ptCount val="2"/>
                <c:pt idx="0">
                  <c:v>37</c:v>
                </c:pt>
                <c:pt idx="1">
                  <c:v>63</c:v>
                </c:pt>
              </c:numCache>
            </c:numRef>
          </c:val>
          <c:extLst xmlns:c16r2="http://schemas.microsoft.com/office/drawing/2015/06/chart">
            <c:ext xmlns:c16="http://schemas.microsoft.com/office/drawing/2014/chart" uri="{C3380CC4-5D6E-409C-BE32-E72D297353CC}">
              <c16:uniqueId val="{00000006-2F98-463B-935B-CCB1A5FE02F7}"/>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4347-4BCD-B442-8C1ADFC32BF8}"/>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4347-4BCD-B442-8C1ADFC32BF8}"/>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4347-4BCD-B442-8C1ADFC32BF8}"/>
              </c:ext>
            </c:extLst>
          </c:dPt>
          <c:dLbls>
            <c:delete val="1"/>
          </c:dLbls>
          <c:cat>
            <c:strRef>
              <c:f>Sheet1!$A$2:$A$3</c:f>
              <c:strCache>
                <c:ptCount val="2"/>
                <c:pt idx="0">
                  <c:v>igen</c:v>
                </c:pt>
                <c:pt idx="1">
                  <c:v>nem</c:v>
                </c:pt>
              </c:strCache>
            </c:strRef>
          </c:cat>
          <c:val>
            <c:numRef>
              <c:f>Sheet1!$B$2:$B$3</c:f>
              <c:numCache>
                <c:formatCode>General</c:formatCode>
                <c:ptCount val="2"/>
                <c:pt idx="0">
                  <c:v>34</c:v>
                </c:pt>
                <c:pt idx="1">
                  <c:v>66</c:v>
                </c:pt>
              </c:numCache>
            </c:numRef>
          </c:val>
          <c:extLst xmlns:c16r2="http://schemas.microsoft.com/office/drawing/2015/06/chart">
            <c:ext xmlns:c16="http://schemas.microsoft.com/office/drawing/2014/chart" uri="{C3380CC4-5D6E-409C-BE32-E72D297353CC}">
              <c16:uniqueId val="{00000006-4347-4BCD-B442-8C1ADFC32BF8}"/>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CE09-4AA6-969B-D7778CF58FCE}"/>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CE09-4AA6-969B-D7778CF58FCE}"/>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CE09-4AA6-969B-D7778CF58FCE}"/>
              </c:ext>
            </c:extLst>
          </c:dPt>
          <c:dLbls>
            <c:delete val="1"/>
          </c:dLbls>
          <c:cat>
            <c:strRef>
              <c:f>Sheet1!$A$2:$A$3</c:f>
              <c:strCache>
                <c:ptCount val="2"/>
                <c:pt idx="0">
                  <c:v>igen</c:v>
                </c:pt>
                <c:pt idx="1">
                  <c:v>nem</c:v>
                </c:pt>
              </c:strCache>
            </c:strRef>
          </c:cat>
          <c:val>
            <c:numRef>
              <c:f>Sheet1!$B$2:$B$3</c:f>
              <c:numCache>
                <c:formatCode>General</c:formatCode>
                <c:ptCount val="2"/>
                <c:pt idx="0">
                  <c:v>21</c:v>
                </c:pt>
                <c:pt idx="1">
                  <c:v>79</c:v>
                </c:pt>
              </c:numCache>
            </c:numRef>
          </c:val>
          <c:extLst xmlns:c16r2="http://schemas.microsoft.com/office/drawing/2015/06/chart">
            <c:ext xmlns:c16="http://schemas.microsoft.com/office/drawing/2014/chart" uri="{C3380CC4-5D6E-409C-BE32-E72D297353CC}">
              <c16:uniqueId val="{00000006-CE09-4AA6-969B-D7778CF58FCE}"/>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0946-45AD-8BED-B74F2291E0DA}"/>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0946-45AD-8BED-B74F2291E0DA}"/>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0946-45AD-8BED-B74F2291E0DA}"/>
              </c:ext>
            </c:extLst>
          </c:dPt>
          <c:dLbls>
            <c:delete val="1"/>
          </c:dLbls>
          <c:cat>
            <c:strRef>
              <c:f>Sheet1!$A$2:$A$3</c:f>
              <c:strCache>
                <c:ptCount val="2"/>
                <c:pt idx="0">
                  <c:v>igen</c:v>
                </c:pt>
                <c:pt idx="1">
                  <c:v>nem</c:v>
                </c:pt>
              </c:strCache>
            </c:strRef>
          </c:cat>
          <c:val>
            <c:numRef>
              <c:f>Sheet1!$B$2:$B$3</c:f>
              <c:numCache>
                <c:formatCode>General</c:formatCode>
                <c:ptCount val="2"/>
                <c:pt idx="0">
                  <c:v>4</c:v>
                </c:pt>
                <c:pt idx="1">
                  <c:v>96</c:v>
                </c:pt>
              </c:numCache>
            </c:numRef>
          </c:val>
          <c:extLst xmlns:c16r2="http://schemas.microsoft.com/office/drawing/2015/06/chart">
            <c:ext xmlns:c16="http://schemas.microsoft.com/office/drawing/2014/chart" uri="{C3380CC4-5D6E-409C-BE32-E72D297353CC}">
              <c16:uniqueId val="{00000006-0946-45AD-8BED-B74F2291E0D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xmlns:c16r2="http://schemas.microsoft.com/office/drawing/2015/06/chart">
              <c:ext xmlns:c16="http://schemas.microsoft.com/office/drawing/2014/chart" uri="{C3380CC4-5D6E-409C-BE32-E72D297353CC}">
                <c16:uniqueId val="{00000001-3414-484F-8FBD-25DA52FC9B50}"/>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3414-484F-8FBD-25DA52FC9B50}"/>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3414-484F-8FBD-25DA52FC9B50}"/>
              </c:ext>
            </c:extLst>
          </c:dPt>
          <c:dLbls>
            <c:delete val="1"/>
          </c:dLbls>
          <c:cat>
            <c:strRef>
              <c:f>Sheet1!$A$2:$A$3</c:f>
              <c:strCache>
                <c:ptCount val="2"/>
                <c:pt idx="0">
                  <c:v>igen</c:v>
                </c:pt>
                <c:pt idx="1">
                  <c:v>nem</c:v>
                </c:pt>
              </c:strCache>
            </c:strRef>
          </c:cat>
          <c:val>
            <c:numRef>
              <c:f>Sheet1!$B$2:$B$3</c:f>
              <c:numCache>
                <c:formatCode>General</c:formatCode>
                <c:ptCount val="2"/>
                <c:pt idx="0">
                  <c:v>1</c:v>
                </c:pt>
                <c:pt idx="1">
                  <c:v>99</c:v>
                </c:pt>
              </c:numCache>
            </c:numRef>
          </c:val>
          <c:extLst xmlns:c16r2="http://schemas.microsoft.com/office/drawing/2015/06/chart">
            <c:ext xmlns:c16="http://schemas.microsoft.com/office/drawing/2014/chart" uri="{C3380CC4-5D6E-409C-BE32-E72D297353CC}">
              <c16:uniqueId val="{00000006-3414-484F-8FBD-25DA52FC9B50}"/>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1-82BB-4289-BE22-ADAC0BA5B32B}"/>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82BB-4289-BE22-ADAC0BA5B32B}"/>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82BB-4289-BE22-ADAC0BA5B32B}"/>
              </c:ext>
            </c:extLst>
          </c:dPt>
          <c:dLbls>
            <c:delete val="1"/>
          </c:dLbls>
          <c:cat>
            <c:strRef>
              <c:f>Sheet1!$A$2:$A$3</c:f>
              <c:strCache>
                <c:ptCount val="2"/>
                <c:pt idx="0">
                  <c:v>igen</c:v>
                </c:pt>
                <c:pt idx="1">
                  <c:v>nem</c:v>
                </c:pt>
              </c:strCache>
            </c:strRef>
          </c:cat>
          <c:val>
            <c:numRef>
              <c:f>Sheet1!$B$2:$B$3</c:f>
              <c:numCache>
                <c:formatCode>General</c:formatCode>
                <c:ptCount val="2"/>
                <c:pt idx="0">
                  <c:v>3</c:v>
                </c:pt>
                <c:pt idx="1">
                  <c:v>97</c:v>
                </c:pt>
              </c:numCache>
            </c:numRef>
          </c:val>
          <c:extLst xmlns:c16r2="http://schemas.microsoft.com/office/drawing/2015/06/chart">
            <c:ext xmlns:c16="http://schemas.microsoft.com/office/drawing/2014/chart" uri="{C3380CC4-5D6E-409C-BE32-E72D297353CC}">
              <c16:uniqueId val="{00000006-82BB-4289-BE22-ADAC0BA5B32B}"/>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4C8-43CB-9F80-D631BE2544A2}"/>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64C8-43CB-9F80-D631BE2544A2}"/>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4C8-43CB-9F80-D631BE2544A2}"/>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0.31</c:v>
                </c:pt>
                <c:pt idx="2">
                  <c:v>0.69</c:v>
                </c:pt>
              </c:numCache>
            </c:numRef>
          </c:val>
          <c:extLst xmlns:c16r2="http://schemas.microsoft.com/office/drawing/2015/06/chart">
            <c:ext xmlns:c16="http://schemas.microsoft.com/office/drawing/2014/chart" uri="{C3380CC4-5D6E-409C-BE32-E72D297353CC}">
              <c16:uniqueId val="{00000006-64C8-43CB-9F80-D631BE2544A2}"/>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6986-4D1F-8F36-FD0334823D90}"/>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6986-4D1F-8F36-FD0334823D90}"/>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6986-4D1F-8F36-FD0334823D9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0.26</c:v>
                </c:pt>
                <c:pt idx="2">
                  <c:v>0.74</c:v>
                </c:pt>
              </c:numCache>
            </c:numRef>
          </c:val>
          <c:extLst xmlns:c16r2="http://schemas.microsoft.com/office/drawing/2015/06/chart">
            <c:ext xmlns:c16="http://schemas.microsoft.com/office/drawing/2014/chart" uri="{C3380CC4-5D6E-409C-BE32-E72D297353CC}">
              <c16:uniqueId val="{00000006-6986-4D1F-8F36-FD0334823D9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F6C7-4826-82A7-02758A38A0DA}"/>
              </c:ext>
            </c:extLst>
          </c:dPt>
          <c:dPt>
            <c:idx val="1"/>
            <c:bubble3D val="0"/>
            <c:spPr>
              <a:solidFill>
                <a:srgbClr val="D9D9D9"/>
              </a:solidFill>
              <a:ln>
                <a:noFill/>
              </a:ln>
            </c:spPr>
            <c:extLst xmlns:c16r2="http://schemas.microsoft.com/office/drawing/2015/06/chart">
              <c:ext xmlns:c16="http://schemas.microsoft.com/office/drawing/2014/chart" uri="{C3380CC4-5D6E-409C-BE32-E72D297353CC}">
                <c16:uniqueId val="{00000003-F6C7-4826-82A7-02758A38A0DA}"/>
              </c:ext>
            </c:extLst>
          </c:dPt>
          <c:dLbls>
            <c:delete val="1"/>
          </c:dLbls>
          <c:cat>
            <c:numRef>
              <c:f>Sheet1!$A$2:$A$3</c:f>
              <c:numCache>
                <c:formatCode>General</c:formatCode>
                <c:ptCount val="2"/>
              </c:numCache>
            </c:numRef>
          </c:cat>
          <c:val>
            <c:numRef>
              <c:f>Sheet1!$B$2:$B$3</c:f>
              <c:numCache>
                <c:formatCode>General</c:formatCode>
                <c:ptCount val="2"/>
                <c:pt idx="0">
                  <c:v>14</c:v>
                </c:pt>
                <c:pt idx="1">
                  <c:v>86</c:v>
                </c:pt>
              </c:numCache>
            </c:numRef>
          </c:val>
          <c:extLst xmlns:c16r2="http://schemas.microsoft.com/office/drawing/2015/06/chart">
            <c:ext xmlns:c16="http://schemas.microsoft.com/office/drawing/2014/chart" uri="{C3380CC4-5D6E-409C-BE32-E72D297353CC}">
              <c16:uniqueId val="{00000004-F6C7-4826-82A7-02758A38A0DA}"/>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hu-HU"/>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1BCF-49F3-945F-340CA2CA6EC6}"/>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1BCF-49F3-945F-340CA2CA6EC6}"/>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1BCF-49F3-945F-340CA2CA6EC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0.23</c:v>
                </c:pt>
                <c:pt idx="2">
                  <c:v>0.77</c:v>
                </c:pt>
              </c:numCache>
            </c:numRef>
          </c:val>
          <c:extLst xmlns:c16r2="http://schemas.microsoft.com/office/drawing/2015/06/chart">
            <c:ext xmlns:c16="http://schemas.microsoft.com/office/drawing/2014/chart" uri="{C3380CC4-5D6E-409C-BE32-E72D297353CC}">
              <c16:uniqueId val="{00000006-1BCF-49F3-945F-340CA2CA6EC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C014-44EF-ABC9-14150FABFBD8}"/>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C014-44EF-ABC9-14150FABFBD8}"/>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C014-44EF-ABC9-14150FABFBD8}"/>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0.12</c:v>
                </c:pt>
                <c:pt idx="2">
                  <c:v>0.88</c:v>
                </c:pt>
              </c:numCache>
            </c:numRef>
          </c:val>
          <c:extLst xmlns:c16r2="http://schemas.microsoft.com/office/drawing/2015/06/chart">
            <c:ext xmlns:c16="http://schemas.microsoft.com/office/drawing/2014/chart" uri="{C3380CC4-5D6E-409C-BE32-E72D297353CC}">
              <c16:uniqueId val="{00000006-C014-44EF-ABC9-14150FABFBD8}"/>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2B36-4B29-8816-2589726B9DF4}"/>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2B36-4B29-8816-2589726B9DF4}"/>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2B36-4B29-8816-2589726B9DF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xmlns:c16r2="http://schemas.microsoft.com/office/drawing/2015/06/chart">
            <c:ext xmlns:c16="http://schemas.microsoft.com/office/drawing/2014/chart" uri="{C3380CC4-5D6E-409C-BE32-E72D297353CC}">
              <c16:uniqueId val="{00000006-2B36-4B29-8816-2589726B9DF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4F49-4951-9D05-F82B974BEDE6}"/>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4F49-4951-9D05-F82B974BEDE6}"/>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4F49-4951-9D05-F82B974BEDE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xmlns:c16r2="http://schemas.microsoft.com/office/drawing/2015/06/chart">
            <c:ext xmlns:c16="http://schemas.microsoft.com/office/drawing/2014/chart" uri="{C3380CC4-5D6E-409C-BE32-E72D297353CC}">
              <c16:uniqueId val="{00000006-4F49-4951-9D05-F82B974BEDE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A378-4376-A6CF-F576793DBF50}"/>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A378-4376-A6CF-F576793DBF50}"/>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A378-4376-A6CF-F576793DBF5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0.01</c:v>
                </c:pt>
                <c:pt idx="2">
                  <c:v>0.99</c:v>
                </c:pt>
              </c:numCache>
            </c:numRef>
          </c:val>
          <c:extLst xmlns:c16r2="http://schemas.microsoft.com/office/drawing/2015/06/chart">
            <c:ext xmlns:c16="http://schemas.microsoft.com/office/drawing/2014/chart" uri="{C3380CC4-5D6E-409C-BE32-E72D297353CC}">
              <c16:uniqueId val="{00000006-A378-4376-A6CF-F576793DBF5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xmlns:c16r2="http://schemas.microsoft.com/office/drawing/2015/06/chart">
              <c:ext xmlns:c16="http://schemas.microsoft.com/office/drawing/2014/chart" uri="{C3380CC4-5D6E-409C-BE32-E72D297353CC}">
                <c16:uniqueId val="{00000001-E74B-4120-BDCD-BF5B9B11E13A}"/>
              </c:ext>
            </c:extLst>
          </c:dPt>
          <c:dPt>
            <c:idx val="1"/>
            <c:bubble3D val="0"/>
            <c:spPr>
              <a:solidFill>
                <a:srgbClr val="008E94"/>
              </a:solidFill>
              <a:ln w="12700">
                <a:noFill/>
                <a:prstDash val="solid"/>
              </a:ln>
            </c:spPr>
            <c:extLst xmlns:c16r2="http://schemas.microsoft.com/office/drawing/2015/06/chart">
              <c:ext xmlns:c16="http://schemas.microsoft.com/office/drawing/2014/chart" uri="{C3380CC4-5D6E-409C-BE32-E72D297353CC}">
                <c16:uniqueId val="{00000003-E74B-4120-BDCD-BF5B9B11E13A}"/>
              </c:ext>
            </c:extLst>
          </c:dPt>
          <c:dPt>
            <c:idx val="2"/>
            <c:bubble3D val="0"/>
            <c:spPr>
              <a:solidFill>
                <a:srgbClr val="D9D9D9"/>
              </a:solidFill>
              <a:ln w="12700">
                <a:noFill/>
                <a:prstDash val="solid"/>
              </a:ln>
            </c:spPr>
            <c:extLst xmlns:c16r2="http://schemas.microsoft.com/office/drawing/2015/06/chart">
              <c:ext xmlns:c16="http://schemas.microsoft.com/office/drawing/2014/chart" uri="{C3380CC4-5D6E-409C-BE32-E72D297353CC}">
                <c16:uniqueId val="{00000005-E74B-4120-BDCD-BF5B9B11E13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0.01</c:v>
                </c:pt>
                <c:pt idx="2">
                  <c:v>0.99</c:v>
                </c:pt>
              </c:numCache>
            </c:numRef>
          </c:val>
          <c:extLst xmlns:c16r2="http://schemas.microsoft.com/office/drawing/2015/06/chart">
            <c:ext xmlns:c16="http://schemas.microsoft.com/office/drawing/2014/chart" uri="{C3380CC4-5D6E-409C-BE32-E72D297353CC}">
              <c16:uniqueId val="{00000006-E74B-4120-BDCD-BF5B9B11E13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Egyik sem</c:v>
                </c:pt>
              </c:strCache>
            </c:strRef>
          </c:tx>
          <c:spPr>
            <a:solidFill>
              <a:srgbClr val="00B7C0"/>
            </a:solidFill>
            <a:ln>
              <a:noFill/>
            </a:ln>
            <a:effectLst/>
          </c:spPr>
          <c:invertIfNegative val="0"/>
          <c:dPt>
            <c:idx val="4"/>
            <c:invertIfNegative val="0"/>
            <c:bubble3D val="0"/>
            <c:spPr>
              <a:solidFill>
                <a:srgbClr val="00B7C0"/>
              </a:solidFill>
              <a:ln>
                <a:noFill/>
              </a:ln>
              <a:effectLst/>
            </c:spPr>
            <c:extLst xmlns:c16r2="http://schemas.microsoft.com/office/drawing/2015/06/chart">
              <c:ext xmlns:c16="http://schemas.microsoft.com/office/drawing/2014/chart" uri="{C3380CC4-5D6E-409C-BE32-E72D297353CC}">
                <c16:uniqueId val="{00000001-EC6B-4953-83AA-6184A6F3D03A}"/>
              </c:ext>
            </c:extLst>
          </c:dPt>
          <c:dPt>
            <c:idx val="7"/>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3-EC6B-4953-83AA-6184A6F3D03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Price</c:v>
                </c:pt>
                <c:pt idx="1">
                  <c:v>Range of channels</c:v>
                </c:pt>
                <c:pt idx="2">
                  <c:v>Trust</c:v>
                </c:pt>
                <c:pt idx="3">
                  <c:v>Bandwidth</c:v>
                </c:pt>
                <c:pt idx="4">
                  <c:v>Online services</c:v>
                </c:pt>
                <c:pt idx="5">
                  <c:v>Technology</c:v>
                </c:pt>
                <c:pt idx="6">
                  <c:v>Recommendation</c:v>
                </c:pt>
                <c:pt idx="7">
                  <c:v>NT</c:v>
                </c:pt>
              </c:strCache>
            </c:strRef>
          </c:cat>
          <c:val>
            <c:numRef>
              <c:f>Sheet1!$B$2:$B$9</c:f>
              <c:numCache>
                <c:formatCode>0%</c:formatCode>
                <c:ptCount val="8"/>
                <c:pt idx="0">
                  <c:v>0.76738061374889799</c:v>
                </c:pt>
                <c:pt idx="1">
                  <c:v>0.58461320977512565</c:v>
                </c:pt>
                <c:pt idx="2">
                  <c:v>0.41974555781108391</c:v>
                </c:pt>
                <c:pt idx="3">
                  <c:v>0.4148864670963876</c:v>
                </c:pt>
                <c:pt idx="4">
                  <c:v>8.2220258541058425E-2</c:v>
                </c:pt>
                <c:pt idx="5">
                  <c:v>7.723320041292886E-2</c:v>
                </c:pt>
                <c:pt idx="6">
                  <c:v>3.7109881209642745E-2</c:v>
                </c:pt>
                <c:pt idx="7">
                  <c:v>7.4700783357167511E-2</c:v>
                </c:pt>
              </c:numCache>
            </c:numRef>
          </c:val>
          <c:extLst xmlns:c16r2="http://schemas.microsoft.com/office/drawing/2015/06/chart">
            <c:ext xmlns:c16="http://schemas.microsoft.com/office/drawing/2014/chart" uri="{C3380CC4-5D6E-409C-BE32-E72D297353CC}">
              <c16:uniqueId val="{00000004-EC6B-4953-83AA-6184A6F3D03A}"/>
            </c:ext>
          </c:extLst>
        </c:ser>
        <c:dLbls>
          <c:showLegendKey val="0"/>
          <c:showVal val="0"/>
          <c:showCatName val="0"/>
          <c:showSerName val="0"/>
          <c:showPercent val="0"/>
          <c:showBubbleSize val="0"/>
        </c:dLbls>
        <c:gapWidth val="130"/>
        <c:axId val="228955200"/>
        <c:axId val="228955984"/>
      </c:barChart>
      <c:catAx>
        <c:axId val="228955200"/>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28955984"/>
        <c:crosses val="autoZero"/>
        <c:auto val="1"/>
        <c:lblAlgn val="ctr"/>
        <c:lblOffset val="100"/>
        <c:noMultiLvlLbl val="0"/>
      </c:catAx>
      <c:valAx>
        <c:axId val="228955984"/>
        <c:scaling>
          <c:orientation val="minMax"/>
        </c:scaling>
        <c:delete val="1"/>
        <c:axPos val="t"/>
        <c:numFmt formatCode="0%" sourceLinked="1"/>
        <c:majorTickMark val="none"/>
        <c:minorTickMark val="none"/>
        <c:tickLblPos val="nextTo"/>
        <c:crossAx val="22895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8BCA"/>
              </a:solidFill>
              <a:ln>
                <a:noFill/>
              </a:ln>
            </c:spPr>
            <c:extLst xmlns:c16r2="http://schemas.microsoft.com/office/drawing/2015/06/chart">
              <c:ext xmlns:c16="http://schemas.microsoft.com/office/drawing/2014/chart" uri="{C3380CC4-5D6E-409C-BE32-E72D297353CC}">
                <c16:uniqueId val="{00000001-A234-4389-9F33-983B49D4F580}"/>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A234-4389-9F33-983B49D4F580}"/>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A234-4389-9F33-983B49D4F580}"/>
              </c:ext>
            </c:extLst>
          </c:dPt>
          <c:dLbls>
            <c:delete val="1"/>
          </c:dLbls>
          <c:cat>
            <c:strRef>
              <c:f>Sheet1!$A$2:$A$3</c:f>
              <c:strCache>
                <c:ptCount val="2"/>
                <c:pt idx="0">
                  <c:v>igen</c:v>
                </c:pt>
                <c:pt idx="1">
                  <c:v>nem</c:v>
                </c:pt>
              </c:strCache>
            </c:strRef>
          </c:cat>
          <c:val>
            <c:numRef>
              <c:f>Sheet1!$B$2:$B$3</c:f>
              <c:numCache>
                <c:formatCode>General</c:formatCode>
                <c:ptCount val="2"/>
                <c:pt idx="0">
                  <c:v>66</c:v>
                </c:pt>
                <c:pt idx="1">
                  <c:v>34</c:v>
                </c:pt>
              </c:numCache>
            </c:numRef>
          </c:val>
          <c:extLst xmlns:c16r2="http://schemas.microsoft.com/office/drawing/2015/06/chart">
            <c:ext xmlns:c16="http://schemas.microsoft.com/office/drawing/2014/chart" uri="{C3380CC4-5D6E-409C-BE32-E72D297353CC}">
              <c16:uniqueId val="{00000006-A234-4389-9F33-983B49D4F580}"/>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8BCA"/>
              </a:solidFill>
              <a:ln>
                <a:noFill/>
              </a:ln>
            </c:spPr>
            <c:extLst xmlns:c16r2="http://schemas.microsoft.com/office/drawing/2015/06/chart">
              <c:ext xmlns:c16="http://schemas.microsoft.com/office/drawing/2014/chart" uri="{C3380CC4-5D6E-409C-BE32-E72D297353CC}">
                <c16:uniqueId val="{00000001-C5E1-4516-BFFA-F249901E4768}"/>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C5E1-4516-BFFA-F249901E4768}"/>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C5E1-4516-BFFA-F249901E4768}"/>
              </c:ext>
            </c:extLst>
          </c:dPt>
          <c:dLbls>
            <c:delete val="1"/>
          </c:dLbls>
          <c:cat>
            <c:strRef>
              <c:f>Sheet1!$A$2:$A$3</c:f>
              <c:strCache>
                <c:ptCount val="2"/>
                <c:pt idx="0">
                  <c:v>igen</c:v>
                </c:pt>
                <c:pt idx="1">
                  <c:v>nem</c:v>
                </c:pt>
              </c:strCache>
            </c:str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6-C5E1-4516-BFFA-F249901E4768}"/>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8BCA"/>
              </a:solidFill>
              <a:ln>
                <a:noFill/>
              </a:ln>
            </c:spPr>
            <c:extLst xmlns:c16r2="http://schemas.microsoft.com/office/drawing/2015/06/chart">
              <c:ext xmlns:c16="http://schemas.microsoft.com/office/drawing/2014/chart" uri="{C3380CC4-5D6E-409C-BE32-E72D297353CC}">
                <c16:uniqueId val="{00000001-573B-4E6F-B8A9-B3EF4548B105}"/>
              </c:ext>
            </c:extLst>
          </c:dPt>
          <c:dPt>
            <c:idx val="1"/>
            <c:bubble3D val="0"/>
            <c:spPr>
              <a:solidFill>
                <a:srgbClr val="A6A6A6"/>
              </a:solidFill>
              <a:ln>
                <a:noFill/>
              </a:ln>
            </c:spPr>
            <c:extLst xmlns:c16r2="http://schemas.microsoft.com/office/drawing/2015/06/chart">
              <c:ext xmlns:c16="http://schemas.microsoft.com/office/drawing/2014/chart" uri="{C3380CC4-5D6E-409C-BE32-E72D297353CC}">
                <c16:uniqueId val="{00000003-573B-4E6F-B8A9-B3EF4548B105}"/>
              </c:ext>
            </c:extLst>
          </c:dPt>
          <c:dPt>
            <c:idx val="2"/>
            <c:bubble3D val="0"/>
            <c:spPr>
              <a:solidFill>
                <a:srgbClr val="BABABA">
                  <a:lumMod val="75000"/>
                </a:srgbClr>
              </a:solidFill>
              <a:ln>
                <a:noFill/>
              </a:ln>
            </c:spPr>
            <c:extLst xmlns:c16r2="http://schemas.microsoft.com/office/drawing/2015/06/chart">
              <c:ext xmlns:c16="http://schemas.microsoft.com/office/drawing/2014/chart" uri="{C3380CC4-5D6E-409C-BE32-E72D297353CC}">
                <c16:uniqueId val="{00000005-573B-4E6F-B8A9-B3EF4548B105}"/>
              </c:ext>
            </c:extLst>
          </c:dPt>
          <c:dLbls>
            <c:delete val="1"/>
          </c:dLbls>
          <c:cat>
            <c:strRef>
              <c:f>Sheet1!$A$2:$A$3</c:f>
              <c:strCache>
                <c:ptCount val="2"/>
                <c:pt idx="0">
                  <c:v>igen</c:v>
                </c:pt>
                <c:pt idx="1">
                  <c:v>nem</c:v>
                </c:pt>
              </c:strCache>
            </c:strRef>
          </c:cat>
          <c:val>
            <c:numRef>
              <c:f>Sheet1!$B$2:$B$3</c:f>
              <c:numCache>
                <c:formatCode>General</c:formatCode>
                <c:ptCount val="2"/>
                <c:pt idx="0">
                  <c:v>39</c:v>
                </c:pt>
                <c:pt idx="1">
                  <c:v>61</c:v>
                </c:pt>
              </c:numCache>
            </c:numRef>
          </c:val>
          <c:extLst xmlns:c16r2="http://schemas.microsoft.com/office/drawing/2015/06/chart">
            <c:ext xmlns:c16="http://schemas.microsoft.com/office/drawing/2014/chart" uri="{C3380CC4-5D6E-409C-BE32-E72D297353CC}">
              <c16:uniqueId val="{00000006-573B-4E6F-B8A9-B3EF4548B105}"/>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15.4.2019</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15.4.2019</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6</a:t>
            </a:fld>
            <a:endParaRPr lang="cs-CZ" dirty="0"/>
          </a:p>
        </p:txBody>
      </p:sp>
    </p:spTree>
    <p:extLst>
      <p:ext uri="{BB962C8B-B14F-4D97-AF65-F5344CB8AC3E}">
        <p14:creationId xmlns:p14="http://schemas.microsoft.com/office/powerpoint/2010/main" val="34128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5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1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43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06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32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78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49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73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76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7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8</a:t>
            </a:fld>
            <a:endParaRPr lang="cs-CZ" dirty="0"/>
          </a:p>
        </p:txBody>
      </p:sp>
    </p:spTree>
    <p:extLst>
      <p:ext uri="{BB962C8B-B14F-4D97-AF65-F5344CB8AC3E}">
        <p14:creationId xmlns:p14="http://schemas.microsoft.com/office/powerpoint/2010/main" val="52638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69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008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39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528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6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580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339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22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46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65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118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597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887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80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38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50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03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31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1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26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07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a:ex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201</a:t>
            </a:r>
            <a:r>
              <a:rPr kumimoji="0" lang="cs-CZ" sz="1000" b="0" i="0" u="none" strike="noStrike" kern="1200" cap="none" spc="0" normalizeH="0" baseline="0" noProof="0" dirty="0">
                <a:ln>
                  <a:noFill/>
                </a:ln>
                <a:solidFill>
                  <a:srgbClr val="C8C9C7">
                    <a:lumMod val="75000"/>
                  </a:srgbClr>
                </a:solidFill>
                <a:effectLst/>
                <a:uLnTx/>
                <a:uFillTx/>
                <a:latin typeface="Calibri"/>
                <a:ea typeface="+mn-ea"/>
                <a:cs typeface="+mn-cs"/>
              </a:rPr>
              <a:t>6</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10" r="22774"/>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3932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32549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9336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707797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990311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002022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32928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13147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727448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925604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7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208408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2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5785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758209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3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8647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4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222858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33570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701831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303501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860061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1014605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97456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604952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26339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25386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83061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6783905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820736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2438275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2" y="834034"/>
            <a:ext cx="7884713" cy="341050"/>
          </a:xfrm>
          <a:prstGeom prst="rect">
            <a:avLst/>
          </a:prstGeom>
        </p:spPr>
        <p:txBody>
          <a:bodyPr wrap="square" lIns="36000" tIns="0" rIns="36000" bIns="36000" anchor="t" anchorCtr="0">
            <a:spAutoFit/>
          </a:bodyPr>
          <a:lstStyle>
            <a:lvl1pPr marL="0" indent="0" defTabSz="215940">
              <a:spcBef>
                <a:spcPts val="0"/>
              </a:spcBef>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3" y="4660201"/>
            <a:ext cx="7884713" cy="166712"/>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2" name="Zástupný symbol pro číslo snímku 5"/>
          <p:cNvSpPr txBox="1">
            <a:spLocks/>
          </p:cNvSpPr>
          <p:nvPr/>
        </p:nvSpPr>
        <p:spPr>
          <a:xfrm>
            <a:off x="-9618" y="4909248"/>
            <a:ext cx="2133600" cy="273844"/>
          </a:xfrm>
          <a:prstGeom prst="rect">
            <a:avLst/>
          </a:prstGeom>
        </p:spPr>
        <p:txBody>
          <a:bodyPr vert="horz" lIns="91415" tIns="45707" rIns="91415" bIns="45707"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endParaRPr lang="hu-HU"/>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42316682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8728950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1485699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1263112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2" y="834034"/>
            <a:ext cx="7884713" cy="374906"/>
          </a:xfrm>
          <a:prstGeom prst="rect">
            <a:avLst/>
          </a:prstGeom>
        </p:spPr>
        <p:txBody>
          <a:bodyPr wrap="square" lIns="36000" tIns="0" rIns="36000" bIns="36000" anchor="t" anchorCtr="0">
            <a:spAutoFit/>
          </a:bodyPr>
          <a:lstStyle>
            <a:lvl1pPr marL="0" indent="0" defTabSz="215940">
              <a:spcBef>
                <a:spcPts val="0"/>
              </a:spcBef>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2" name="Zástupný symbol pro číslo snímku 5"/>
          <p:cNvSpPr txBox="1">
            <a:spLocks/>
          </p:cNvSpPr>
          <p:nvPr/>
        </p:nvSpPr>
        <p:spPr>
          <a:xfrm>
            <a:off x="-9618" y="4909248"/>
            <a:ext cx="2133600" cy="273844"/>
          </a:xfrm>
          <a:prstGeom prst="rect">
            <a:avLst/>
          </a:prstGeom>
        </p:spPr>
        <p:txBody>
          <a:bodyPr vert="horz" lIns="91415" tIns="45708" rIns="91415" bIns="45708"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A2DB900-4F27-419C-B2D8-AAC4EB8D73BD}" type="slidenum">
              <a:rPr kumimoji="0" lang="cs-CZ" sz="1200" b="0" i="0" u="none" strike="noStrike" kern="1200" cap="none" spc="0" normalizeH="0" baseline="0" noProof="0" smtClean="0">
                <a:ln>
                  <a:noFill/>
                </a:ln>
                <a:solidFill>
                  <a:srgbClr val="5F5F5F"/>
                </a:solidFill>
                <a:effectLst/>
                <a:uLnTx/>
                <a:uFillTx/>
                <a:latin typeface="Calibri"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rgbClr val="5F5F5F"/>
              </a:solidFill>
              <a:effectLst/>
              <a:uLnTx/>
              <a:uFillTx/>
              <a:latin typeface="Calibri" pitchFamily="34" charset="0"/>
              <a:ea typeface="+mn-ea"/>
              <a:cs typeface="Arial" pitchFamily="34" charset="0"/>
            </a:endParaRP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u-HU" sz="1300" b="1" i="0" u="none" strike="noStrike" kern="0" cap="none" spc="0" normalizeH="0" baseline="0" noProof="0">
              <a:ln>
                <a:noFill/>
              </a:ln>
              <a:solidFill>
                <a:srgbClr val="404040"/>
              </a:solidFill>
              <a:effectLst/>
              <a:uLnTx/>
              <a:uFillTx/>
              <a:latin typeface="+mj-lt"/>
              <a:cs typeface="Arial" pitchFamily="34" charset="0"/>
            </a:endParaRP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6697476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705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872923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63439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2409697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0684592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81733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7770192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610218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821203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30245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7"/>
            <a:ext cx="4264752"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7"/>
            <a:ext cx="4264752"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048811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1272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004884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4159822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944123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1" y="1217857"/>
            <a:ext cx="2811129"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7"/>
            <a:ext cx="2811129"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7"/>
            <a:ext cx="2811129" cy="613247"/>
          </a:xfrm>
          <a:prstGeom prst="rect">
            <a:avLst/>
          </a:prstGeom>
          <a:solidFill>
            <a:srgbClr val="008E94"/>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5"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03102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75008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2683504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2862689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259002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618415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884294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2043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515815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481358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4437397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7"/>
            <a:ext cx="4264752"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7"/>
            <a:ext cx="4264752"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31104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6912935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40389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427466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1"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7"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2"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13241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2"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512030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3028209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3"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3"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79635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948429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6792042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9039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7144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22918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05621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0" y="834033"/>
            <a:ext cx="7884713"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5999" tIns="0" rIns="35999"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2"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2763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lIns="91438" tIns="45719" rIns="91438" bIns="45719"/>
          <a:lstStyle>
            <a:lvl1pPr marL="0" indent="0">
              <a:buNone/>
              <a:defRPr baseline="0">
                <a:solidFill>
                  <a:srgbClr val="404040"/>
                </a:solidFill>
              </a:defRPr>
            </a:lvl1pPr>
          </a:lstStyle>
          <a:p>
            <a:r>
              <a:rPr lang="en-GB" dirty="0"/>
              <a:t/>
            </a:r>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96579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683527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428138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41666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07692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3402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6039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877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5135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0871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9648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91709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307756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41824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9437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7212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225416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577919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97389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28073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9"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722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0237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49" y="2690649"/>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49"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3"/>
          <p:cNvSpPr>
            <a:spLocks noGrp="1"/>
          </p:cNvSpPr>
          <p:nvPr>
            <p:ph sz="quarter" idx="22"/>
          </p:nvPr>
        </p:nvSpPr>
        <p:spPr>
          <a:xfrm>
            <a:off x="684250" y="3112295"/>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88857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721626" y="2690649"/>
            <a:ext cx="788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4250"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684250" y="3112295"/>
            <a:ext cx="7920000" cy="1350169"/>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07795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14" y="4660201"/>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12" y="1005577"/>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Text Placeholder 6"/>
          <p:cNvSpPr>
            <a:spLocks noGrp="1"/>
          </p:cNvSpPr>
          <p:nvPr>
            <p:ph type="body" sz="quarter" idx="21"/>
          </p:nvPr>
        </p:nvSpPr>
        <p:spPr>
          <a:xfrm>
            <a:off x="4860253" y="4660200"/>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3"/>
          <p:cNvSpPr>
            <a:spLocks noGrp="1"/>
          </p:cNvSpPr>
          <p:nvPr>
            <p:ph sz="quarter" idx="22"/>
          </p:nvPr>
        </p:nvSpPr>
        <p:spPr>
          <a:xfrm>
            <a:off x="4860250" y="1005576"/>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51820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683567" y="4660201"/>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3567" y="122158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4860250" y="4660219"/>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4860250" y="122160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52479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005576"/>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6048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221581"/>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221581"/>
            <a:ext cx="2664295" cy="340280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221580"/>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49310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8"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71376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9"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50613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24"/>
          </p:nvPr>
        </p:nvSpPr>
        <p:spPr>
          <a:xfrm>
            <a:off x="684065" y="3112295"/>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8"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9"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1"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01523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4"/>
          </p:nvPr>
        </p:nvSpPr>
        <p:spPr>
          <a:xfrm>
            <a:off x="684065" y="3112295"/>
            <a:ext cx="7921625"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5908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09532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6"/>
          <p:cNvSpPr>
            <a:spLocks noGrp="1"/>
          </p:cNvSpPr>
          <p:nvPr>
            <p:ph sz="quarter" idx="24"/>
          </p:nvPr>
        </p:nvSpPr>
        <p:spPr>
          <a:xfrm>
            <a:off x="683570" y="3489852"/>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Text Placeholder 6"/>
          <p:cNvSpPr>
            <a:spLocks noGrp="1"/>
          </p:cNvSpPr>
          <p:nvPr>
            <p:ph type="body" sz="quarter" idx="25"/>
          </p:nvPr>
        </p:nvSpPr>
        <p:spPr>
          <a:xfrm>
            <a:off x="684066" y="204740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6"/>
          </p:nvPr>
        </p:nvSpPr>
        <p:spPr>
          <a:xfrm>
            <a:off x="683570" y="897565"/>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7"/>
          </p:nvPr>
        </p:nvSpPr>
        <p:spPr>
          <a:xfrm>
            <a:off x="684066" y="334355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8"/>
          </p:nvPr>
        </p:nvSpPr>
        <p:spPr>
          <a:xfrm>
            <a:off x="683570" y="2193709"/>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49200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4"/>
          </p:nvPr>
        </p:nvSpPr>
        <p:spPr>
          <a:xfrm>
            <a:off x="683570" y="3651871"/>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5"/>
          </p:nvPr>
        </p:nvSpPr>
        <p:spPr>
          <a:xfrm>
            <a:off x="684066" y="212268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70" y="1134856"/>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684066" y="338118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683570" y="2393364"/>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3054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683073"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6"/>
          </p:nvPr>
        </p:nvSpPr>
        <p:spPr>
          <a:xfrm>
            <a:off x="682577"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Text Placeholder 6"/>
          <p:cNvSpPr>
            <a:spLocks noGrp="1"/>
          </p:cNvSpPr>
          <p:nvPr>
            <p:ph type="body" sz="quarter" idx="27"/>
          </p:nvPr>
        </p:nvSpPr>
        <p:spPr>
          <a:xfrm>
            <a:off x="4716016"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8"/>
          </p:nvPr>
        </p:nvSpPr>
        <p:spPr>
          <a:xfrm>
            <a:off x="4715520"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9"/>
          </p:nvPr>
        </p:nvSpPr>
        <p:spPr>
          <a:xfrm>
            <a:off x="4716016"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30"/>
          </p:nvPr>
        </p:nvSpPr>
        <p:spPr>
          <a:xfrm>
            <a:off x="4715520"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31"/>
          </p:nvPr>
        </p:nvSpPr>
        <p:spPr>
          <a:xfrm>
            <a:off x="683072"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32"/>
          </p:nvPr>
        </p:nvSpPr>
        <p:spPr>
          <a:xfrm>
            <a:off x="682576"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5"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09191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684065"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69"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4717008"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4716512"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Text Placeholder 6"/>
          <p:cNvSpPr>
            <a:spLocks noGrp="1"/>
          </p:cNvSpPr>
          <p:nvPr>
            <p:ph type="body" sz="quarter" idx="29"/>
          </p:nvPr>
        </p:nvSpPr>
        <p:spPr>
          <a:xfrm>
            <a:off x="4717008"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5" name="Zástupný symbol pro obsah 16"/>
          <p:cNvSpPr>
            <a:spLocks noGrp="1"/>
          </p:cNvSpPr>
          <p:nvPr>
            <p:ph sz="quarter" idx="30"/>
          </p:nvPr>
        </p:nvSpPr>
        <p:spPr>
          <a:xfrm>
            <a:off x="4716512"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Text Placeholder 6"/>
          <p:cNvSpPr>
            <a:spLocks noGrp="1"/>
          </p:cNvSpPr>
          <p:nvPr>
            <p:ph type="body" sz="quarter" idx="31"/>
          </p:nvPr>
        </p:nvSpPr>
        <p:spPr>
          <a:xfrm>
            <a:off x="684064"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32"/>
          </p:nvPr>
        </p:nvSpPr>
        <p:spPr>
          <a:xfrm>
            <a:off x="683568"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830830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404040"/>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Zástupný symbol pro obsah 10"/>
          <p:cNvSpPr>
            <a:spLocks noGrp="1"/>
          </p:cNvSpPr>
          <p:nvPr>
            <p:ph sz="quarter" idx="18"/>
          </p:nvPr>
        </p:nvSpPr>
        <p:spPr>
          <a:xfrm>
            <a:off x="683568" y="1653648"/>
            <a:ext cx="7920000"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640823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684250" y="1869672"/>
            <a:ext cx="7920000" cy="275430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1743774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059582"/>
            <a:ext cx="4680520" cy="367240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68976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221600"/>
            <a:ext cx="4680520" cy="351039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1" y="1383618"/>
            <a:ext cx="2592215"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10842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684215" y="3273828"/>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18"/>
          </p:nvPr>
        </p:nvSpPr>
        <p:spPr>
          <a:xfrm>
            <a:off x="684214" y="1633110"/>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01468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1"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47180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684215" y="3415193"/>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18"/>
          </p:nvPr>
        </p:nvSpPr>
        <p:spPr>
          <a:xfrm>
            <a:off x="684214" y="1869672"/>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683568" y="312269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63126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1714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684215"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772810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1"/>
          </p:nvPr>
        </p:nvSpPr>
        <p:spPr>
          <a:xfrm>
            <a:off x="684215"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003399"/>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39996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3779913" y="1059582"/>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78027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269250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obsah 10"/>
          <p:cNvSpPr>
            <a:spLocks noGrp="1"/>
          </p:cNvSpPr>
          <p:nvPr>
            <p:ph sz="quarter" idx="21"/>
          </p:nvPr>
        </p:nvSpPr>
        <p:spPr>
          <a:xfrm>
            <a:off x="3779913" y="114078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84697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94366"/>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822750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615617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327585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4"/>
          </p:nvPr>
        </p:nvSpPr>
        <p:spPr>
          <a:xfrm>
            <a:off x="395536"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9553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275857"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15617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8597542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615617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5"/>
          </p:nvPr>
        </p:nvSpPr>
        <p:spPr>
          <a:xfrm>
            <a:off x="327585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4"/>
          </p:nvPr>
        </p:nvSpPr>
        <p:spPr>
          <a:xfrm>
            <a:off x="395536"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39553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3275857"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15617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601864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15016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3456529"/>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02378"/>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3779912" y="475267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941141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3779912" y="22204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18"/>
          </p:nvPr>
        </p:nvSpPr>
        <p:spPr>
          <a:xfrm>
            <a:off x="3779912" y="352683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Text Placeholder 6"/>
          <p:cNvSpPr>
            <a:spLocks noGrp="1"/>
          </p:cNvSpPr>
          <p:nvPr>
            <p:ph type="body" sz="quarter" idx="21"/>
          </p:nvPr>
        </p:nvSpPr>
        <p:spPr>
          <a:xfrm>
            <a:off x="3779912"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918075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4716016" y="3317911"/>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643564"/>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684215" y="1643564"/>
            <a:ext cx="3743771" cy="31424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0"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037385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84213" y="3327996"/>
            <a:ext cx="3744000" cy="143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6"/>
          </p:nvPr>
        </p:nvSpPr>
        <p:spPr>
          <a:xfrm>
            <a:off x="684213" y="1644209"/>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4716018" y="1653649"/>
            <a:ext cx="3743771" cy="312226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8006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8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latin typeface="Calibri" pitchFamily="34" charset="0"/>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6969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2487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4716016" y="3397762"/>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761661"/>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5"/>
          </p:nvPr>
        </p:nvSpPr>
        <p:spPr>
          <a:xfrm>
            <a:off x="684215" y="1761662"/>
            <a:ext cx="3743771" cy="302433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481345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číslo snímku 7"/>
          <p:cNvSpPr>
            <a:spLocks noGrp="1"/>
          </p:cNvSpPr>
          <p:nvPr>
            <p:ph type="sldNum" sz="quarter" idx="4"/>
          </p:nvPr>
        </p:nvSpPr>
        <p:spPr>
          <a:xfrm>
            <a:off x="6919200" y="4908600"/>
            <a:ext cx="2133600" cy="273844"/>
          </a:xfrm>
          <a:prstGeom prst="rect">
            <a:avLst/>
          </a:prstGeom>
        </p:spPr>
        <p:txBody>
          <a:bodyPr vert="horz" lIns="91438" tIns="45719" rIns="91438" bIns="45719" rtlCol="0" anchor="ctr"/>
          <a:lstStyle>
            <a:lvl1pPr algn="r">
              <a:defRPr lang="cs-CZ" sz="9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492474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4716018" y="1815667"/>
            <a:ext cx="3743771" cy="296024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7"/>
          </p:nvPr>
        </p:nvSpPr>
        <p:spPr>
          <a:xfrm>
            <a:off x="684213" y="3408840"/>
            <a:ext cx="3744000" cy="1377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6"/>
          </p:nvPr>
        </p:nvSpPr>
        <p:spPr>
          <a:xfrm>
            <a:off x="684213" y="1815666"/>
            <a:ext cx="3744000" cy="14031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5680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4"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4153572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4716016"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Zástupný symbol pro obsah 10"/>
          <p:cNvSpPr>
            <a:spLocks noGrp="1"/>
          </p:cNvSpPr>
          <p:nvPr>
            <p:ph sz="quarter" idx="28"/>
          </p:nvPr>
        </p:nvSpPr>
        <p:spPr>
          <a:xfrm>
            <a:off x="684213"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6"/>
          </p:nvPr>
        </p:nvSpPr>
        <p:spPr>
          <a:xfrm>
            <a:off x="684212" y="1619814"/>
            <a:ext cx="7920038" cy="1492481"/>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596651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4716016"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8"/>
          </p:nvPr>
        </p:nvSpPr>
        <p:spPr>
          <a:xfrm>
            <a:off x="684213"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6"/>
          </p:nvPr>
        </p:nvSpPr>
        <p:spPr>
          <a:xfrm>
            <a:off x="684212" y="1761660"/>
            <a:ext cx="7920038" cy="1404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75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38811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684213"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9"/>
          </p:nvPr>
        </p:nvSpPr>
        <p:spPr>
          <a:xfrm>
            <a:off x="4716250"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7"/>
          </p:nvPr>
        </p:nvSpPr>
        <p:spPr>
          <a:xfrm>
            <a:off x="4716016" y="164356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6"/>
          </p:nvPr>
        </p:nvSpPr>
        <p:spPr>
          <a:xfrm>
            <a:off x="684212" y="1653648"/>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3"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38847270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684213"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Zástupný symbol pro obsah 10"/>
          <p:cNvSpPr>
            <a:spLocks noGrp="1"/>
          </p:cNvSpPr>
          <p:nvPr>
            <p:ph sz="quarter" idx="29"/>
          </p:nvPr>
        </p:nvSpPr>
        <p:spPr>
          <a:xfrm>
            <a:off x="4716250"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pro obsah 10"/>
          <p:cNvSpPr>
            <a:spLocks noGrp="1"/>
          </p:cNvSpPr>
          <p:nvPr>
            <p:ph sz="quarter" idx="27"/>
          </p:nvPr>
        </p:nvSpPr>
        <p:spPr>
          <a:xfrm>
            <a:off x="4716016" y="1775482"/>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5" name="Zástupný symbol pro obsah 10"/>
          <p:cNvSpPr>
            <a:spLocks noGrp="1"/>
          </p:cNvSpPr>
          <p:nvPr>
            <p:ph sz="quarter" idx="26"/>
          </p:nvPr>
        </p:nvSpPr>
        <p:spPr>
          <a:xfrm>
            <a:off x="684212" y="1785566"/>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6"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r>
              <a:rPr lang="cs-CZ" dirty="0"/>
              <a:t/>
            </a:r>
            <a:br>
              <a:rPr lang="cs-CZ" dirty="0"/>
            </a:br>
            <a:r>
              <a:rPr lang="en-US" dirty="0"/>
              <a:t>Master text styles</a:t>
            </a:r>
          </a:p>
        </p:txBody>
      </p:sp>
    </p:spTree>
    <p:extLst>
      <p:ext uri="{BB962C8B-B14F-4D97-AF65-F5344CB8AC3E}">
        <p14:creationId xmlns:p14="http://schemas.microsoft.com/office/powerpoint/2010/main" val="2107670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588425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5"/>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print"/>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03199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print"/>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2117580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50411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128887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63998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5855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70810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8325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621100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62735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85464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148997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593409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144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354241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71974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35281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75235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64484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759623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408273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7543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59642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213693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123317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0.xml"/><Relationship Id="rId7" Type="http://schemas.openxmlformats.org/officeDocument/2006/relationships/image" Target="../media/image1.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image" Target="../media/image4.png"/><Relationship Id="rId5" Type="http://schemas.openxmlformats.org/officeDocument/2006/relationships/theme" Target="../theme/theme10.xml"/><Relationship Id="rId4"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1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5.pn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image" Target="../media/image1.pn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theme" Target="../theme/theme14.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image" Target="../media/image1.png"/><Relationship Id="rId5" Type="http://schemas.openxmlformats.org/officeDocument/2006/relationships/slideLayout" Target="../slideLayouts/slideLayout157.xml"/><Relationship Id="rId10" Type="http://schemas.openxmlformats.org/officeDocument/2006/relationships/theme" Target="../theme/theme15.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5.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1.png"/><Relationship Id="rId5" Type="http://schemas.openxmlformats.org/officeDocument/2006/relationships/slideLayout" Target="../slideLayouts/slideLayout84.xml"/><Relationship Id="rId10" Type="http://schemas.openxmlformats.org/officeDocument/2006/relationships/theme" Target="../theme/theme7.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png"/><Relationship Id="rId5" Type="http://schemas.openxmlformats.org/officeDocument/2006/relationships/slideLayout" Target="../slideLayouts/slideLayout93.xml"/><Relationship Id="rId10" Type="http://schemas.openxmlformats.org/officeDocument/2006/relationships/theme" Target="../theme/theme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1.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theme" Target="../theme/theme9.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042990" y="1491853"/>
            <a:ext cx="7058025" cy="3348038"/>
          </a:xfrm>
          <a:prstGeom prst="rect">
            <a:avLst/>
          </a:prstGeom>
        </p:spPr>
        <p:txBody>
          <a:bodyPr vert="horz" lIns="91438" tIns="45719" rIns="91438" bIns="45719"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978042975"/>
      </p:ext>
    </p:extLst>
  </p:cSld>
  <p:clrMap bg1="lt1" tx1="dk1" bg2="lt2" tx2="dk2" accent1="accent1" accent2="accent2" accent3="accent3" accent4="accent4" accent5="accent5" accent6="accent6" hlink="hlink" folHlink="folHlink"/>
  <p:sldLayoutIdLst>
    <p:sldLayoutId id="2147483817" r:id="rId1"/>
    <p:sldLayoutId id="2147483898" r:id="rId2"/>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7796" indent="-177796" algn="l" defTabSz="914378" rtl="0" eaLnBrk="1" latinLnBrk="0" hangingPunct="1">
        <a:spcBef>
          <a:spcPct val="20000"/>
        </a:spcBef>
        <a:buFont typeface="Wingdings" pitchFamily="2" charset="2"/>
        <a:buNone/>
        <a:defRPr sz="24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Arial" pitchFamily="34" charset="0"/>
        <a:buNone/>
        <a:defRPr sz="20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80000"/>
        <a:buFont typeface="Wingdings" pitchFamily="2" charset="2"/>
        <a:buNone/>
        <a:defRPr sz="20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800" kern="1200">
          <a:solidFill>
            <a:srgbClr val="404040"/>
          </a:solidFill>
          <a:latin typeface="Calibri" pitchFamily="34" charset="0"/>
          <a:ea typeface="+mn-ea"/>
          <a:cs typeface="Arial" pitchFamily="34" charset="0"/>
        </a:defRPr>
      </a:lvl4pPr>
      <a:lvl5pPr marL="1163609"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7"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0314080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233523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4" r:id="rId11"/>
    <p:sldLayoutId id="2147484006" r:id="rId12"/>
    <p:sldLayoutId id="2147484007" r:id="rId1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Tree>
    <p:extLst>
      <p:ext uri="{BB962C8B-B14F-4D97-AF65-F5344CB8AC3E}">
        <p14:creationId xmlns:p14="http://schemas.microsoft.com/office/powerpoint/2010/main" val="426216878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Lst>
  <p:hf sldNum="0" hdr="0" dt="0"/>
  <p:txStyles>
    <p:titleStyle>
      <a:lvl1pPr algn="l" defTabSz="914400"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6"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0769510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2035290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5604736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Lst>
  <p:hf sldNum="0" hdr="0" dt="0"/>
  <p:txStyles>
    <p:titleStyle>
      <a:lvl1pPr algn="l" defTabSz="914355"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17" indent="-174617" algn="l" defTabSz="914355"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78" indent="-203190" algn="l" defTabSz="914355"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70" indent="-126994" algn="l" defTabSz="914355"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55" indent="-139694" algn="l" defTabSz="914355"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38" indent="-139694" algn="l" defTabSz="914355"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75025736"/>
      </p:ext>
    </p:extLst>
  </p:cSld>
  <p:clrMap bg1="lt1" tx1="dk1" bg2="lt2" tx2="dk2" accent1="accent1" accent2="accent2" accent3="accent3" accent4="accent4" accent5="accent5" accent6="accent6" hlink="hlink" folHlink="folHlink"/>
  <p:sldLayoutIdLst>
    <p:sldLayoutId id="2147483899" r:id="rId1"/>
    <p:sldLayoutId id="2147483918" r:id="rId2"/>
    <p:sldLayoutId id="2147483919" r:id="rId3"/>
    <p:sldLayoutId id="2147483920" r:id="rId4"/>
    <p:sldLayoutId id="2147483922" r:id="rId5"/>
    <p:sldLayoutId id="2147483923" r:id="rId6"/>
    <p:sldLayoutId id="2147483924" r:id="rId7"/>
    <p:sldLayoutId id="2147483925" r:id="rId8"/>
    <p:sldLayoutId id="2147483926" r:id="rId9"/>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57796028"/>
      </p:ext>
    </p:extLst>
  </p:cSld>
  <p:clrMap bg1="lt1" tx1="dk1" bg2="lt2" tx2="dk2" accent1="accent1" accent2="accent2" accent3="accent3" accent4="accent4" accent5="accent5" accent6="accent6" hlink="hlink" folHlink="folHlink"/>
  <p:sldLayoutIdLst>
    <p:sldLayoutId id="2147483847" r:id="rId1"/>
    <p:sldLayoutId id="2147483907" r:id="rId2"/>
    <p:sldLayoutId id="2147483908" r:id="rId3"/>
    <p:sldLayoutId id="2147483909" r:id="rId4"/>
    <p:sldLayoutId id="2147483910" r:id="rId5"/>
    <p:sldLayoutId id="2147483911" r:id="rId6"/>
    <p:sldLayoutId id="2147483912" r:id="rId7"/>
    <p:sldLayoutId id="2147483913" r:id="rId8"/>
    <p:sldLayoutId id="2147483826" r:id="rId9"/>
    <p:sldLayoutId id="2147483828" r:id="rId10"/>
    <p:sldLayoutId id="2147483829" r:id="rId11"/>
    <p:sldLayoutId id="2147483830" r:id="rId12"/>
    <p:sldLayoutId id="2147483831" r:id="rId13"/>
    <p:sldLayoutId id="2147483857" r:id="rId14"/>
    <p:sldLayoutId id="2147483832" r:id="rId15"/>
    <p:sldLayoutId id="2147483833" r:id="rId16"/>
    <p:sldLayoutId id="2147483834" r:id="rId17"/>
  </p:sldLayoutIdLst>
  <p:hf sldNum="0" hdr="0" dt="0"/>
  <p:txStyles>
    <p:titleStyle>
      <a:lvl1pPr algn="l" defTabSz="914378"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0342257"/>
      </p:ext>
    </p:extLst>
  </p:cSld>
  <p:clrMap bg1="lt1" tx1="dk1" bg2="lt2" tx2="dk2" accent1="accent1" accent2="accent2" accent3="accent3" accent4="accent4" accent5="accent5" accent6="accent6" hlink="hlink" folHlink="folHlink"/>
  <p:sldLayoutIdLst>
    <p:sldLayoutId id="2147483700" r:id="rId1"/>
    <p:sldLayoutId id="2147483914" r:id="rId2"/>
    <p:sldLayoutId id="2147483836" r:id="rId3"/>
    <p:sldLayoutId id="2147483837" r:id="rId4"/>
    <p:sldLayoutId id="2147483838" r:id="rId5"/>
    <p:sldLayoutId id="2147483839" r:id="rId6"/>
    <p:sldLayoutId id="2147483840" r:id="rId7"/>
    <p:sldLayoutId id="2147483841" r:id="rId8"/>
    <p:sldLayoutId id="2147483774" r:id="rId9"/>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84213" y="1200149"/>
            <a:ext cx="7920000" cy="3585600"/>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2" name="Picture 10" descr="IPSOS_GAMECHANGERS_blue.png"/>
          <p:cNvPicPr>
            <a:picLocks noChangeAspect="1"/>
          </p:cNvPicPr>
          <p:nvPr userDrawn="1"/>
        </p:nvPicPr>
        <p:blipFill rotWithShape="1">
          <a:blip r:embed="rId41"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31317224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Lst>
  <p:hf sldNum="0" hdr="0" dt="0"/>
  <p:txStyles>
    <p:titleStyle>
      <a:lvl1pPr algn="l" defTabSz="685783" rtl="0" eaLnBrk="1" latinLnBrk="0" hangingPunct="1">
        <a:lnSpc>
          <a:spcPct val="100000"/>
        </a:lnSpc>
        <a:spcBef>
          <a:spcPct val="0"/>
        </a:spcBef>
        <a:buNone/>
        <a:defRPr lang="en-US" sz="2400" b="1" kern="1200" dirty="0" smtClean="0">
          <a:solidFill>
            <a:srgbClr val="404040"/>
          </a:solidFill>
          <a:latin typeface="Calibri" pitchFamily="34" charset="0"/>
          <a:ea typeface="+mj-ea"/>
          <a:cs typeface="Arial" pitchFamily="34" charset="0"/>
        </a:defRPr>
      </a:lvl1pPr>
    </p:titleStyle>
    <p:bodyStyle>
      <a:lvl1pPr marL="132297" indent="-132297" algn="l" defTabSz="685783" rtl="0" eaLnBrk="1" latinLnBrk="0" hangingPunct="1">
        <a:spcBef>
          <a:spcPts val="360"/>
        </a:spcBef>
        <a:buFontTx/>
        <a:buNone/>
        <a:defRPr lang="en-US" sz="1800" kern="1200" dirty="0" smtClean="0">
          <a:solidFill>
            <a:srgbClr val="404040"/>
          </a:solidFill>
          <a:latin typeface="Calibri" pitchFamily="34" charset="0"/>
          <a:ea typeface="+mn-ea"/>
          <a:cs typeface="Arial" pitchFamily="34" charset="0"/>
        </a:defRPr>
      </a:lvl1pPr>
      <a:lvl2pPr marL="334792" indent="-151196" algn="l" defTabSz="685783" rtl="0" eaLnBrk="1" latinLnBrk="0" hangingPunct="1">
        <a:spcBef>
          <a:spcPts val="324"/>
        </a:spcBef>
        <a:buFontTx/>
        <a:buNone/>
        <a:defRPr lang="en-US" sz="1500" kern="1200" dirty="0" smtClean="0">
          <a:solidFill>
            <a:srgbClr val="404040"/>
          </a:solidFill>
          <a:latin typeface="Calibri" pitchFamily="34" charset="0"/>
          <a:ea typeface="+mn-ea"/>
          <a:cs typeface="Arial" pitchFamily="34" charset="0"/>
        </a:defRPr>
      </a:lvl2pPr>
      <a:lvl3pPr marL="467088" indent="-94498" algn="l" defTabSz="685783" rtl="0" eaLnBrk="1" latinLnBrk="0" hangingPunct="1">
        <a:spcBef>
          <a:spcPts val="360"/>
        </a:spcBef>
        <a:buFontTx/>
        <a:buNone/>
        <a:defRPr lang="en-US" sz="1400" kern="1200" dirty="0" smtClean="0">
          <a:solidFill>
            <a:srgbClr val="404040"/>
          </a:solidFill>
          <a:latin typeface="Calibri" pitchFamily="34" charset="0"/>
          <a:ea typeface="+mn-ea"/>
          <a:cs typeface="Arial" pitchFamily="34" charset="0"/>
        </a:defRPr>
      </a:lvl3pPr>
      <a:lvl4pPr marL="677683" indent="-105297" algn="l" defTabSz="685783" rtl="0" eaLnBrk="1" latinLnBrk="0" hangingPunct="1">
        <a:spcBef>
          <a:spcPts val="360"/>
        </a:spcBef>
        <a:buFontTx/>
        <a:buNone/>
        <a:defRPr lang="en-US" sz="1200" kern="1200" dirty="0" smtClean="0">
          <a:solidFill>
            <a:srgbClr val="404040"/>
          </a:solidFill>
          <a:latin typeface="Calibri" pitchFamily="34" charset="0"/>
          <a:ea typeface="+mn-ea"/>
          <a:cs typeface="Arial" pitchFamily="34" charset="0"/>
        </a:defRPr>
      </a:lvl4pPr>
      <a:lvl5pPr marL="942277" indent="-105297" algn="l" defTabSz="685783" rtl="0" eaLnBrk="1" latinLnBrk="0" hangingPunct="1">
        <a:spcBef>
          <a:spcPts val="360"/>
        </a:spcBef>
        <a:buFontTx/>
        <a:buNone/>
        <a:defRPr lang="cs-CZ" sz="1100" kern="1200" dirty="0">
          <a:solidFill>
            <a:srgbClr val="404040"/>
          </a:solidFill>
          <a:latin typeface="Calibri"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cs-CZ"/>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Tree>
    <p:extLst>
      <p:ext uri="{BB962C8B-B14F-4D97-AF65-F5344CB8AC3E}">
        <p14:creationId xmlns:p14="http://schemas.microsoft.com/office/powerpoint/2010/main" val="2477817711"/>
      </p:ext>
    </p:extLst>
  </p:cSld>
  <p:clrMap bg1="lt1" tx1="dk1" bg2="lt2" tx2="dk2" accent1="accent1" accent2="accent2" accent3="accent3" accent4="accent4" accent5="accent5" accent6="accent6" hlink="hlink" folHlink="folHlink"/>
  <p:sldLayoutIdLst>
    <p:sldLayoutId id="2147483916" r:id="rId1"/>
    <p:sldLayoutId id="2147483845" r:id="rId2"/>
    <p:sldLayoutId id="2147483917"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641756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Lst>
  <p:hf sldNum="0" hdr="0" dt="0"/>
  <p:txStyles>
    <p:titleStyle>
      <a:lvl1pPr algn="l" defTabSz="914355"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84" indent="-342884" algn="l" defTabSz="914355"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24" indent="-285736" algn="l" defTabSz="914355"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12" indent="-285736" algn="l" defTabSz="914355"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20" indent="-228588" algn="l" defTabSz="914355"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297" indent="-228588" algn="l" defTabSz="914355"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78888"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03138186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78888"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2440738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chart" Target="../charts/chart30.xml"/><Relationship Id="rId18" Type="http://schemas.openxmlformats.org/officeDocument/2006/relationships/chart" Target="../charts/chart35.xml"/><Relationship Id="rId26" Type="http://schemas.openxmlformats.org/officeDocument/2006/relationships/chart" Target="../charts/chart43.xml"/><Relationship Id="rId3" Type="http://schemas.openxmlformats.org/officeDocument/2006/relationships/chart" Target="../charts/chart20.xml"/><Relationship Id="rId21" Type="http://schemas.openxmlformats.org/officeDocument/2006/relationships/chart" Target="../charts/chart38.xml"/><Relationship Id="rId7" Type="http://schemas.openxmlformats.org/officeDocument/2006/relationships/chart" Target="../charts/chart24.xml"/><Relationship Id="rId12" Type="http://schemas.openxmlformats.org/officeDocument/2006/relationships/chart" Target="../charts/chart29.xml"/><Relationship Id="rId17" Type="http://schemas.openxmlformats.org/officeDocument/2006/relationships/chart" Target="../charts/chart34.xml"/><Relationship Id="rId25" Type="http://schemas.openxmlformats.org/officeDocument/2006/relationships/chart" Target="../charts/chart42.xml"/><Relationship Id="rId2" Type="http://schemas.openxmlformats.org/officeDocument/2006/relationships/notesSlide" Target="../notesSlides/notesSlide6.xml"/><Relationship Id="rId16" Type="http://schemas.openxmlformats.org/officeDocument/2006/relationships/chart" Target="../charts/chart33.xml"/><Relationship Id="rId20" Type="http://schemas.openxmlformats.org/officeDocument/2006/relationships/chart" Target="../charts/chart37.xml"/><Relationship Id="rId1" Type="http://schemas.openxmlformats.org/officeDocument/2006/relationships/slideLayout" Target="../slideLayouts/slideLayout29.xml"/><Relationship Id="rId6" Type="http://schemas.openxmlformats.org/officeDocument/2006/relationships/chart" Target="../charts/chart23.xml"/><Relationship Id="rId11" Type="http://schemas.openxmlformats.org/officeDocument/2006/relationships/chart" Target="../charts/chart28.xml"/><Relationship Id="rId24" Type="http://schemas.openxmlformats.org/officeDocument/2006/relationships/chart" Target="../charts/chart41.xml"/><Relationship Id="rId5" Type="http://schemas.openxmlformats.org/officeDocument/2006/relationships/chart" Target="../charts/chart22.xml"/><Relationship Id="rId15" Type="http://schemas.openxmlformats.org/officeDocument/2006/relationships/chart" Target="../charts/chart32.xml"/><Relationship Id="rId23" Type="http://schemas.openxmlformats.org/officeDocument/2006/relationships/chart" Target="../charts/chart40.xml"/><Relationship Id="rId28" Type="http://schemas.openxmlformats.org/officeDocument/2006/relationships/image" Target="../media/image9.png"/><Relationship Id="rId10" Type="http://schemas.openxmlformats.org/officeDocument/2006/relationships/chart" Target="../charts/chart27.xml"/><Relationship Id="rId19" Type="http://schemas.openxmlformats.org/officeDocument/2006/relationships/chart" Target="../charts/chart36.xml"/><Relationship Id="rId4" Type="http://schemas.openxmlformats.org/officeDocument/2006/relationships/chart" Target="../charts/chart21.xml"/><Relationship Id="rId9" Type="http://schemas.openxmlformats.org/officeDocument/2006/relationships/chart" Target="../charts/chart26.xml"/><Relationship Id="rId14" Type="http://schemas.openxmlformats.org/officeDocument/2006/relationships/chart" Target="../charts/chart31.xml"/><Relationship Id="rId22" Type="http://schemas.openxmlformats.org/officeDocument/2006/relationships/chart" Target="../charts/chart39.xml"/><Relationship Id="rId27"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47.xml"/></Relationships>
</file>

<file path=ppt/slides/_rels/slide1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4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12"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chart" Target="../charts/chart55.xml"/><Relationship Id="rId11" Type="http://schemas.openxmlformats.org/officeDocument/2006/relationships/image" Target="../media/image8.png"/><Relationship Id="rId5" Type="http://schemas.openxmlformats.org/officeDocument/2006/relationships/chart" Target="../charts/chart54.xml"/><Relationship Id="rId10" Type="http://schemas.openxmlformats.org/officeDocument/2006/relationships/chart" Target="../charts/chart59.xml"/><Relationship Id="rId4" Type="http://schemas.openxmlformats.org/officeDocument/2006/relationships/chart" Target="../charts/chart53.xml"/><Relationship Id="rId9" Type="http://schemas.openxmlformats.org/officeDocument/2006/relationships/chart" Target="../charts/chart5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1.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12"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chart" Target="../charts/chart65.xml"/><Relationship Id="rId11" Type="http://schemas.openxmlformats.org/officeDocument/2006/relationships/image" Target="../media/image8.png"/><Relationship Id="rId5" Type="http://schemas.openxmlformats.org/officeDocument/2006/relationships/chart" Target="../charts/chart64.xml"/><Relationship Id="rId10" Type="http://schemas.openxmlformats.org/officeDocument/2006/relationships/chart" Target="../charts/chart69.xml"/><Relationship Id="rId4" Type="http://schemas.openxmlformats.org/officeDocument/2006/relationships/chart" Target="../charts/chart63.xml"/><Relationship Id="rId9" Type="http://schemas.openxmlformats.org/officeDocument/2006/relationships/chart" Target="../charts/chart6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chart" Target="../charts/chart75.xml"/><Relationship Id="rId3" Type="http://schemas.openxmlformats.org/officeDocument/2006/relationships/chart" Target="../charts/chart70.xml"/><Relationship Id="rId7" Type="http://schemas.openxmlformats.org/officeDocument/2006/relationships/chart" Target="../charts/chart74.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chart" Target="../charts/chart73.xml"/><Relationship Id="rId5" Type="http://schemas.openxmlformats.org/officeDocument/2006/relationships/chart" Target="../charts/chart72.xml"/><Relationship Id="rId10" Type="http://schemas.openxmlformats.org/officeDocument/2006/relationships/image" Target="../media/image9.png"/><Relationship Id="rId4" Type="http://schemas.openxmlformats.org/officeDocument/2006/relationships/chart" Target="../charts/chart71.xml"/><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77.xml"/></Relationships>
</file>

<file path=ppt/slides/_rels/slide4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7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0.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chart" Target="../charts/chart87.xml"/><Relationship Id="rId3" Type="http://schemas.openxmlformats.org/officeDocument/2006/relationships/chart" Target="../charts/chart82.xml"/><Relationship Id="rId7" Type="http://schemas.openxmlformats.org/officeDocument/2006/relationships/chart" Target="../charts/chart86.xml"/><Relationship Id="rId2" Type="http://schemas.openxmlformats.org/officeDocument/2006/relationships/chart" Target="../charts/chart81.xml"/><Relationship Id="rId1" Type="http://schemas.openxmlformats.org/officeDocument/2006/relationships/slideLayout" Target="../slideLayouts/slideLayout29.xml"/><Relationship Id="rId6" Type="http://schemas.openxmlformats.org/officeDocument/2006/relationships/chart" Target="../charts/chart85.xml"/><Relationship Id="rId5" Type="http://schemas.openxmlformats.org/officeDocument/2006/relationships/chart" Target="../charts/chart84.xml"/><Relationship Id="rId10" Type="http://schemas.openxmlformats.org/officeDocument/2006/relationships/image" Target="../media/image9.png"/><Relationship Id="rId4" Type="http://schemas.openxmlformats.org/officeDocument/2006/relationships/chart" Target="../charts/chart83.xml"/><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8" Type="http://schemas.openxmlformats.org/officeDocument/2006/relationships/chart" Target="../charts/chart94.xml"/><Relationship Id="rId3" Type="http://schemas.openxmlformats.org/officeDocument/2006/relationships/chart" Target="../charts/chart89.xml"/><Relationship Id="rId7" Type="http://schemas.openxmlformats.org/officeDocument/2006/relationships/chart" Target="../charts/chart93.xml"/><Relationship Id="rId2" Type="http://schemas.openxmlformats.org/officeDocument/2006/relationships/chart" Target="../charts/chart88.xml"/><Relationship Id="rId1" Type="http://schemas.openxmlformats.org/officeDocument/2006/relationships/slideLayout" Target="../slideLayouts/slideLayout29.xml"/><Relationship Id="rId6" Type="http://schemas.openxmlformats.org/officeDocument/2006/relationships/chart" Target="../charts/chart92.xml"/><Relationship Id="rId11" Type="http://schemas.openxmlformats.org/officeDocument/2006/relationships/image" Target="../media/image9.png"/><Relationship Id="rId5" Type="http://schemas.openxmlformats.org/officeDocument/2006/relationships/chart" Target="../charts/chart91.xml"/><Relationship Id="rId10" Type="http://schemas.openxmlformats.org/officeDocument/2006/relationships/image" Target="../media/image8.png"/><Relationship Id="rId4" Type="http://schemas.openxmlformats.org/officeDocument/2006/relationships/chart" Target="../charts/chart90.xml"/><Relationship Id="rId9" Type="http://schemas.openxmlformats.org/officeDocument/2006/relationships/chart" Target="../charts/chart95.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6.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chart" Target="../charts/chart103.xml"/><Relationship Id="rId13" Type="http://schemas.openxmlformats.org/officeDocument/2006/relationships/image" Target="../media/image9.png"/><Relationship Id="rId3" Type="http://schemas.openxmlformats.org/officeDocument/2006/relationships/chart" Target="../charts/chart98.xml"/><Relationship Id="rId7" Type="http://schemas.openxmlformats.org/officeDocument/2006/relationships/chart" Target="../charts/chart102.xml"/><Relationship Id="rId12" Type="http://schemas.openxmlformats.org/officeDocument/2006/relationships/image" Target="../media/image8.png"/><Relationship Id="rId2" Type="http://schemas.openxmlformats.org/officeDocument/2006/relationships/chart" Target="../charts/chart97.xml"/><Relationship Id="rId1" Type="http://schemas.openxmlformats.org/officeDocument/2006/relationships/slideLayout" Target="../slideLayouts/slideLayout29.xml"/><Relationship Id="rId6" Type="http://schemas.openxmlformats.org/officeDocument/2006/relationships/chart" Target="../charts/chart101.xml"/><Relationship Id="rId11" Type="http://schemas.openxmlformats.org/officeDocument/2006/relationships/chart" Target="../charts/chart106.xml"/><Relationship Id="rId5" Type="http://schemas.openxmlformats.org/officeDocument/2006/relationships/chart" Target="../charts/chart100.xml"/><Relationship Id="rId10" Type="http://schemas.openxmlformats.org/officeDocument/2006/relationships/chart" Target="../charts/chart105.xml"/><Relationship Id="rId4" Type="http://schemas.openxmlformats.org/officeDocument/2006/relationships/chart" Target="../charts/chart99.xml"/><Relationship Id="rId9" Type="http://schemas.openxmlformats.org/officeDocument/2006/relationships/chart" Target="../charts/chart10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chart" Target="../charts/chart113.xml"/><Relationship Id="rId13" Type="http://schemas.openxmlformats.org/officeDocument/2006/relationships/chart" Target="../charts/chart118.xml"/><Relationship Id="rId3" Type="http://schemas.openxmlformats.org/officeDocument/2006/relationships/chart" Target="../charts/chart108.xml"/><Relationship Id="rId7" Type="http://schemas.openxmlformats.org/officeDocument/2006/relationships/chart" Target="../charts/chart112.xml"/><Relationship Id="rId12" Type="http://schemas.openxmlformats.org/officeDocument/2006/relationships/chart" Target="../charts/chart117.xml"/><Relationship Id="rId17" Type="http://schemas.openxmlformats.org/officeDocument/2006/relationships/image" Target="../media/image9.png"/><Relationship Id="rId2" Type="http://schemas.openxmlformats.org/officeDocument/2006/relationships/chart" Target="../charts/chart107.xml"/><Relationship Id="rId16"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chart" Target="../charts/chart111.xml"/><Relationship Id="rId11" Type="http://schemas.openxmlformats.org/officeDocument/2006/relationships/chart" Target="../charts/chart116.xml"/><Relationship Id="rId5" Type="http://schemas.openxmlformats.org/officeDocument/2006/relationships/chart" Target="../charts/chart110.xml"/><Relationship Id="rId15" Type="http://schemas.openxmlformats.org/officeDocument/2006/relationships/chart" Target="../charts/chart120.xml"/><Relationship Id="rId10" Type="http://schemas.openxmlformats.org/officeDocument/2006/relationships/chart" Target="../charts/chart115.xml"/><Relationship Id="rId4" Type="http://schemas.openxmlformats.org/officeDocument/2006/relationships/chart" Target="../charts/chart109.xml"/><Relationship Id="rId9" Type="http://schemas.openxmlformats.org/officeDocument/2006/relationships/chart" Target="../charts/chart114.xml"/><Relationship Id="rId14" Type="http://schemas.openxmlformats.org/officeDocument/2006/relationships/chart" Target="../charts/chart119.xml"/></Relationships>
</file>

<file path=ppt/slides/_rels/slide5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29.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28.xml"/><Relationship Id="rId7" Type="http://schemas.openxmlformats.org/officeDocument/2006/relationships/chart" Target="../charts/chart132.xml"/><Relationship Id="rId2" Type="http://schemas.openxmlformats.org/officeDocument/2006/relationships/chart" Target="../charts/chart127.xml"/><Relationship Id="rId1" Type="http://schemas.openxmlformats.org/officeDocument/2006/relationships/slideLayout" Target="../slideLayouts/slideLayout29.xml"/><Relationship Id="rId6" Type="http://schemas.openxmlformats.org/officeDocument/2006/relationships/chart" Target="../charts/chart131.xml"/><Relationship Id="rId5" Type="http://schemas.openxmlformats.org/officeDocument/2006/relationships/chart" Target="../charts/chart130.xml"/><Relationship Id="rId4" Type="http://schemas.openxmlformats.org/officeDocument/2006/relationships/chart" Target="../charts/chart129.xml"/><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34.xml"/><Relationship Id="rId7" Type="http://schemas.openxmlformats.org/officeDocument/2006/relationships/chart" Target="../charts/chart138.xml"/><Relationship Id="rId2" Type="http://schemas.openxmlformats.org/officeDocument/2006/relationships/chart" Target="../charts/chart133.xml"/><Relationship Id="rId1" Type="http://schemas.openxmlformats.org/officeDocument/2006/relationships/slideLayout" Target="../slideLayouts/slideLayout29.xml"/><Relationship Id="rId6" Type="http://schemas.openxmlformats.org/officeDocument/2006/relationships/chart" Target="../charts/chart137.xml"/><Relationship Id="rId5" Type="http://schemas.openxmlformats.org/officeDocument/2006/relationships/chart" Target="../charts/chart136.xml"/><Relationship Id="rId4" Type="http://schemas.openxmlformats.org/officeDocument/2006/relationships/chart" Target="../charts/chart135.xml"/><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8.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5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9.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0.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3.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4.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109.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8.xml"/></Relationships>
</file>

<file path=ppt/slides/_rels/slide80.xml.rels><?xml version="1.0" encoding="UTF-8" standalone="yes"?>
<Relationships xmlns="http://schemas.openxmlformats.org/package/2006/relationships"><Relationship Id="rId8" Type="http://schemas.openxmlformats.org/officeDocument/2006/relationships/chart" Target="../charts/chart150.xml"/><Relationship Id="rId3" Type="http://schemas.openxmlformats.org/officeDocument/2006/relationships/chart" Target="../charts/chart145.xml"/><Relationship Id="rId7" Type="http://schemas.openxmlformats.org/officeDocument/2006/relationships/chart" Target="../charts/chart149.xml"/><Relationship Id="rId12"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53.xml"/><Relationship Id="rId6" Type="http://schemas.openxmlformats.org/officeDocument/2006/relationships/chart" Target="../charts/chart148.xml"/><Relationship Id="rId11" Type="http://schemas.openxmlformats.org/officeDocument/2006/relationships/image" Target="../media/image8.png"/><Relationship Id="rId5" Type="http://schemas.openxmlformats.org/officeDocument/2006/relationships/chart" Target="../charts/chart147.xml"/><Relationship Id="rId10" Type="http://schemas.openxmlformats.org/officeDocument/2006/relationships/chart" Target="../charts/chart152.xml"/><Relationship Id="rId4" Type="http://schemas.openxmlformats.org/officeDocument/2006/relationships/chart" Target="../charts/chart146.xml"/><Relationship Id="rId9" Type="http://schemas.openxmlformats.org/officeDocument/2006/relationships/chart" Target="../charts/chart151.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4.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123.xml"/><Relationship Id="rId6" Type="http://schemas.openxmlformats.org/officeDocument/2006/relationships/image" Target="../media/image8.png"/><Relationship Id="rId5" Type="http://schemas.openxmlformats.org/officeDocument/2006/relationships/image" Target="../media/image26.jpeg"/><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59.pn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png"/><Relationship Id="rId33" Type="http://schemas.openxmlformats.org/officeDocument/2006/relationships/image" Target="../media/image58.png"/><Relationship Id="rId2" Type="http://schemas.openxmlformats.org/officeDocument/2006/relationships/image" Target="../media/image27.jpeg"/><Relationship Id="rId16" Type="http://schemas.openxmlformats.org/officeDocument/2006/relationships/image" Target="../media/image41.png"/><Relationship Id="rId20" Type="http://schemas.openxmlformats.org/officeDocument/2006/relationships/image" Target="../media/image45.jpeg"/><Relationship Id="rId29" Type="http://schemas.openxmlformats.org/officeDocument/2006/relationships/image" Target="../media/image54.png"/><Relationship Id="rId1" Type="http://schemas.openxmlformats.org/officeDocument/2006/relationships/slideLayout" Target="../slideLayouts/slideLayout115.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jpeg"/><Relationship Id="rId32" Type="http://schemas.openxmlformats.org/officeDocument/2006/relationships/image" Target="../media/image57.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jpe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jpeg"/><Relationship Id="rId19" Type="http://schemas.openxmlformats.org/officeDocument/2006/relationships/image" Target="../media/image44.jpe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jpeg"/><Relationship Id="rId30" Type="http://schemas.openxmlformats.org/officeDocument/2006/relationships/image" Target="../media/image55.png"/><Relationship Id="rId35" Type="http://schemas.openxmlformats.org/officeDocument/2006/relationships/image" Target="../media/image60.png"/></Relationships>
</file>

<file path=ppt/slides/_rels/slide85.xml.rels><?xml version="1.0" encoding="UTF-8" standalone="yes"?>
<Relationships xmlns="http://schemas.openxmlformats.org/package/2006/relationships"><Relationship Id="rId26" Type="http://schemas.openxmlformats.org/officeDocument/2006/relationships/image" Target="../media/image42.jpeg"/><Relationship Id="rId21" Type="http://schemas.openxmlformats.org/officeDocument/2006/relationships/image" Target="../media/image35.jpeg"/><Relationship Id="rId42" Type="http://schemas.openxmlformats.org/officeDocument/2006/relationships/image" Target="../media/image90.png"/><Relationship Id="rId47" Type="http://schemas.openxmlformats.org/officeDocument/2006/relationships/image" Target="../media/image95.png"/><Relationship Id="rId63" Type="http://schemas.openxmlformats.org/officeDocument/2006/relationships/image" Target="../media/image111.jpeg"/><Relationship Id="rId68" Type="http://schemas.openxmlformats.org/officeDocument/2006/relationships/image" Target="../media/image116.png"/><Relationship Id="rId84" Type="http://schemas.openxmlformats.org/officeDocument/2006/relationships/image" Target="../media/image132.png"/><Relationship Id="rId89" Type="http://schemas.openxmlformats.org/officeDocument/2006/relationships/image" Target="../media/image137.png"/><Relationship Id="rId112" Type="http://schemas.openxmlformats.org/officeDocument/2006/relationships/image" Target="../media/image55.png"/><Relationship Id="rId2" Type="http://schemas.openxmlformats.org/officeDocument/2006/relationships/image" Target="../media/image62.png"/><Relationship Id="rId16" Type="http://schemas.openxmlformats.org/officeDocument/2006/relationships/image" Target="../media/image30.jpeg"/><Relationship Id="rId29" Type="http://schemas.openxmlformats.org/officeDocument/2006/relationships/image" Target="../media/image46.png"/><Relationship Id="rId107" Type="http://schemas.openxmlformats.org/officeDocument/2006/relationships/image" Target="../media/image154.png"/><Relationship Id="rId11" Type="http://schemas.openxmlformats.org/officeDocument/2006/relationships/image" Target="../media/image43.jpeg"/><Relationship Id="rId24" Type="http://schemas.openxmlformats.org/officeDocument/2006/relationships/image" Target="../media/image38.jpe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45" Type="http://schemas.openxmlformats.org/officeDocument/2006/relationships/image" Target="../media/image93.png"/><Relationship Id="rId53" Type="http://schemas.openxmlformats.org/officeDocument/2006/relationships/image" Target="../media/image101.png"/><Relationship Id="rId58" Type="http://schemas.openxmlformats.org/officeDocument/2006/relationships/image" Target="../media/image106.png"/><Relationship Id="rId66" Type="http://schemas.openxmlformats.org/officeDocument/2006/relationships/image" Target="../media/image114.png"/><Relationship Id="rId74" Type="http://schemas.openxmlformats.org/officeDocument/2006/relationships/image" Target="../media/image122.png"/><Relationship Id="rId79" Type="http://schemas.openxmlformats.org/officeDocument/2006/relationships/image" Target="../media/image127.png"/><Relationship Id="rId87" Type="http://schemas.openxmlformats.org/officeDocument/2006/relationships/image" Target="../media/image135.png"/><Relationship Id="rId102" Type="http://schemas.openxmlformats.org/officeDocument/2006/relationships/image" Target="../media/image149.jpeg"/><Relationship Id="rId110" Type="http://schemas.openxmlformats.org/officeDocument/2006/relationships/image" Target="../media/image157.png"/><Relationship Id="rId5" Type="http://schemas.openxmlformats.org/officeDocument/2006/relationships/image" Target="../media/image65.png"/><Relationship Id="rId61" Type="http://schemas.openxmlformats.org/officeDocument/2006/relationships/image" Target="../media/image109.png"/><Relationship Id="rId82" Type="http://schemas.openxmlformats.org/officeDocument/2006/relationships/image" Target="../media/image130.png"/><Relationship Id="rId90" Type="http://schemas.openxmlformats.org/officeDocument/2006/relationships/image" Target="../media/image138.png"/><Relationship Id="rId95" Type="http://schemas.openxmlformats.org/officeDocument/2006/relationships/image" Target="../media/image143.png"/><Relationship Id="rId19" Type="http://schemas.openxmlformats.org/officeDocument/2006/relationships/image" Target="../media/image74.jpeg"/><Relationship Id="rId14" Type="http://schemas.openxmlformats.org/officeDocument/2006/relationships/image" Target="../media/image72.jpeg"/><Relationship Id="rId22" Type="http://schemas.openxmlformats.org/officeDocument/2006/relationships/image" Target="../media/image36.png"/><Relationship Id="rId27" Type="http://schemas.openxmlformats.org/officeDocument/2006/relationships/image" Target="../media/image77.jpeg"/><Relationship Id="rId30" Type="http://schemas.openxmlformats.org/officeDocument/2006/relationships/image" Target="../media/image47.png"/><Relationship Id="rId35" Type="http://schemas.openxmlformats.org/officeDocument/2006/relationships/image" Target="../media/image83.png"/><Relationship Id="rId43" Type="http://schemas.openxmlformats.org/officeDocument/2006/relationships/image" Target="../media/image91.png"/><Relationship Id="rId48" Type="http://schemas.openxmlformats.org/officeDocument/2006/relationships/image" Target="../media/image96.png"/><Relationship Id="rId56" Type="http://schemas.openxmlformats.org/officeDocument/2006/relationships/image" Target="../media/image104.png"/><Relationship Id="rId64" Type="http://schemas.openxmlformats.org/officeDocument/2006/relationships/image" Target="../media/image112.png"/><Relationship Id="rId69" Type="http://schemas.openxmlformats.org/officeDocument/2006/relationships/image" Target="../media/image117.png"/><Relationship Id="rId77" Type="http://schemas.openxmlformats.org/officeDocument/2006/relationships/image" Target="../media/image125.png"/><Relationship Id="rId100" Type="http://schemas.openxmlformats.org/officeDocument/2006/relationships/image" Target="../media/image147.png"/><Relationship Id="rId105" Type="http://schemas.openxmlformats.org/officeDocument/2006/relationships/image" Target="../media/image152.png"/><Relationship Id="rId113" Type="http://schemas.openxmlformats.org/officeDocument/2006/relationships/image" Target="../media/image8.png"/><Relationship Id="rId8" Type="http://schemas.openxmlformats.org/officeDocument/2006/relationships/image" Target="../media/image68.png"/><Relationship Id="rId51" Type="http://schemas.openxmlformats.org/officeDocument/2006/relationships/image" Target="../media/image99.png"/><Relationship Id="rId72" Type="http://schemas.openxmlformats.org/officeDocument/2006/relationships/image" Target="../media/image120.png"/><Relationship Id="rId80" Type="http://schemas.openxmlformats.org/officeDocument/2006/relationships/image" Target="../media/image128.png"/><Relationship Id="rId85" Type="http://schemas.openxmlformats.org/officeDocument/2006/relationships/image" Target="../media/image133.png"/><Relationship Id="rId93" Type="http://schemas.openxmlformats.org/officeDocument/2006/relationships/image" Target="../media/image141.jpeg"/><Relationship Id="rId98" Type="http://schemas.openxmlformats.org/officeDocument/2006/relationships/image" Target="../media/image27.jpeg"/><Relationship Id="rId3" Type="http://schemas.openxmlformats.org/officeDocument/2006/relationships/image" Target="../media/image63.png"/><Relationship Id="rId12" Type="http://schemas.openxmlformats.org/officeDocument/2006/relationships/image" Target="../media/image71.jpeg"/><Relationship Id="rId17" Type="http://schemas.openxmlformats.org/officeDocument/2006/relationships/image" Target="../media/image33.png"/><Relationship Id="rId25" Type="http://schemas.openxmlformats.org/officeDocument/2006/relationships/image" Target="../media/image76.jpeg"/><Relationship Id="rId33" Type="http://schemas.openxmlformats.org/officeDocument/2006/relationships/image" Target="../media/image81.png"/><Relationship Id="rId38" Type="http://schemas.openxmlformats.org/officeDocument/2006/relationships/image" Target="../media/image86.png"/><Relationship Id="rId46" Type="http://schemas.openxmlformats.org/officeDocument/2006/relationships/image" Target="../media/image94.png"/><Relationship Id="rId59" Type="http://schemas.openxmlformats.org/officeDocument/2006/relationships/image" Target="../media/image107.png"/><Relationship Id="rId67" Type="http://schemas.openxmlformats.org/officeDocument/2006/relationships/image" Target="../media/image115.png"/><Relationship Id="rId103" Type="http://schemas.openxmlformats.org/officeDocument/2006/relationships/image" Target="../media/image150.png"/><Relationship Id="rId108" Type="http://schemas.openxmlformats.org/officeDocument/2006/relationships/image" Target="../media/image155.png"/><Relationship Id="rId20" Type="http://schemas.openxmlformats.org/officeDocument/2006/relationships/image" Target="../media/image75.pn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70" Type="http://schemas.openxmlformats.org/officeDocument/2006/relationships/image" Target="../media/image118.png"/><Relationship Id="rId75" Type="http://schemas.openxmlformats.org/officeDocument/2006/relationships/image" Target="../media/image123.png"/><Relationship Id="rId83" Type="http://schemas.openxmlformats.org/officeDocument/2006/relationships/image" Target="../media/image131.png"/><Relationship Id="rId88" Type="http://schemas.openxmlformats.org/officeDocument/2006/relationships/image" Target="../media/image136.png"/><Relationship Id="rId91" Type="http://schemas.openxmlformats.org/officeDocument/2006/relationships/image" Target="../media/image139.png"/><Relationship Id="rId96" Type="http://schemas.openxmlformats.org/officeDocument/2006/relationships/image" Target="../media/image144.png"/><Relationship Id="rId111" Type="http://schemas.openxmlformats.org/officeDocument/2006/relationships/image" Target="../media/image158.png"/><Relationship Id="rId1" Type="http://schemas.openxmlformats.org/officeDocument/2006/relationships/slideLayout" Target="../slideLayouts/slideLayout124.xml"/><Relationship Id="rId6" Type="http://schemas.openxmlformats.org/officeDocument/2006/relationships/image" Target="../media/image66.png"/><Relationship Id="rId15" Type="http://schemas.openxmlformats.org/officeDocument/2006/relationships/image" Target="../media/image73.png"/><Relationship Id="rId23" Type="http://schemas.openxmlformats.org/officeDocument/2006/relationships/image" Target="../media/image37.jpeg"/><Relationship Id="rId28" Type="http://schemas.openxmlformats.org/officeDocument/2006/relationships/image" Target="../media/image78.jpe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6" Type="http://schemas.openxmlformats.org/officeDocument/2006/relationships/image" Target="../media/image153.jpeg"/><Relationship Id="rId114" Type="http://schemas.openxmlformats.org/officeDocument/2006/relationships/image" Target="../media/image9.png"/><Relationship Id="rId10" Type="http://schemas.openxmlformats.org/officeDocument/2006/relationships/image" Target="../media/image70.png"/><Relationship Id="rId31" Type="http://schemas.openxmlformats.org/officeDocument/2006/relationships/image" Target="../media/image79.jpe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73" Type="http://schemas.openxmlformats.org/officeDocument/2006/relationships/image" Target="../media/image121.png"/><Relationship Id="rId78" Type="http://schemas.openxmlformats.org/officeDocument/2006/relationships/image" Target="../media/image126.png"/><Relationship Id="rId81" Type="http://schemas.openxmlformats.org/officeDocument/2006/relationships/image" Target="../media/image129.png"/><Relationship Id="rId86" Type="http://schemas.openxmlformats.org/officeDocument/2006/relationships/image" Target="../media/image134.png"/><Relationship Id="rId94" Type="http://schemas.openxmlformats.org/officeDocument/2006/relationships/image" Target="../media/image142.png"/><Relationship Id="rId99" Type="http://schemas.openxmlformats.org/officeDocument/2006/relationships/image" Target="../media/image146.png"/><Relationship Id="rId101" Type="http://schemas.openxmlformats.org/officeDocument/2006/relationships/image" Target="../media/image148.png"/><Relationship Id="rId4" Type="http://schemas.openxmlformats.org/officeDocument/2006/relationships/image" Target="../media/image64.png"/><Relationship Id="rId9" Type="http://schemas.openxmlformats.org/officeDocument/2006/relationships/image" Target="../media/image69.png"/><Relationship Id="rId13" Type="http://schemas.openxmlformats.org/officeDocument/2006/relationships/image" Target="../media/image28.png"/><Relationship Id="rId18" Type="http://schemas.openxmlformats.org/officeDocument/2006/relationships/image" Target="../media/image34.png"/><Relationship Id="rId39" Type="http://schemas.openxmlformats.org/officeDocument/2006/relationships/image" Target="../media/image87.png"/><Relationship Id="rId109" Type="http://schemas.openxmlformats.org/officeDocument/2006/relationships/image" Target="../media/image156.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 Id="rId76" Type="http://schemas.openxmlformats.org/officeDocument/2006/relationships/image" Target="../media/image124.png"/><Relationship Id="rId97" Type="http://schemas.openxmlformats.org/officeDocument/2006/relationships/image" Target="../media/image145.png"/><Relationship Id="rId104" Type="http://schemas.openxmlformats.org/officeDocument/2006/relationships/image" Target="../media/image151.gif"/><Relationship Id="rId7" Type="http://schemas.openxmlformats.org/officeDocument/2006/relationships/image" Target="../media/image67.png"/><Relationship Id="rId71" Type="http://schemas.openxmlformats.org/officeDocument/2006/relationships/image" Target="../media/image119.png"/><Relationship Id="rId92" Type="http://schemas.openxmlformats.org/officeDocument/2006/relationships/image" Target="../media/image140.png"/></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chart" Target="../charts/chart13.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7"/>
          </p:nvPr>
        </p:nvSpPr>
        <p:spPr>
          <a:xfrm>
            <a:off x="4091230" y="3665936"/>
            <a:ext cx="1128843" cy="276225"/>
          </a:xfrm>
        </p:spPr>
        <p:txBody>
          <a:bodyPr>
            <a:normAutofit/>
          </a:bodyPr>
          <a:lstStyle/>
          <a:p>
            <a:r>
              <a:rPr lang="hu-HU" sz="800" dirty="0"/>
              <a:t>13. 10. 2017.</a:t>
            </a:r>
            <a:endParaRPr lang="en-US" sz="800" dirty="0"/>
          </a:p>
          <a:p>
            <a:endParaRPr lang="en-US" sz="800" dirty="0"/>
          </a:p>
        </p:txBody>
      </p:sp>
      <p:sp>
        <p:nvSpPr>
          <p:cNvPr id="8" name="Zástupný symbol pro text 2"/>
          <p:cNvSpPr>
            <a:spLocks noGrp="1"/>
          </p:cNvSpPr>
          <p:nvPr>
            <p:ph type="body" sz="quarter" idx="16"/>
          </p:nvPr>
        </p:nvSpPr>
        <p:spPr>
          <a:xfrm>
            <a:off x="4065662" y="1581260"/>
            <a:ext cx="5040560" cy="936104"/>
          </a:xfrm>
        </p:spPr>
        <p:txBody>
          <a:bodyPr/>
          <a:lstStyle/>
          <a:p>
            <a:r>
              <a:rPr lang="hu-HU" sz="2400" cap="none" dirty="0"/>
              <a:t>CHANGING HABITS OF MEDIA CONSUMPTION BY AGING </a:t>
            </a:r>
          </a:p>
          <a:p>
            <a:r>
              <a:rPr lang="hu-HU" sz="1800" b="0" cap="none" dirty="0"/>
              <a:t>2</a:t>
            </a:r>
            <a:r>
              <a:rPr lang="hu-HU" sz="1800" b="0" cap="none" baseline="30000" dirty="0"/>
              <a:t>ND</a:t>
            </a:r>
            <a:r>
              <a:rPr lang="hu-HU" sz="1800" b="0" cap="none" dirty="0"/>
              <a:t> STAGE (PRIMER RESEARCH)</a:t>
            </a:r>
          </a:p>
        </p:txBody>
      </p:sp>
      <p:sp>
        <p:nvSpPr>
          <p:cNvPr id="9" name="Zástupný symbol pro text 4"/>
          <p:cNvSpPr>
            <a:spLocks noGrp="1"/>
          </p:cNvSpPr>
          <p:nvPr>
            <p:ph type="body" sz="quarter" idx="18"/>
          </p:nvPr>
        </p:nvSpPr>
        <p:spPr>
          <a:xfrm>
            <a:off x="4065662" y="3075806"/>
            <a:ext cx="4535487" cy="432197"/>
          </a:xfrm>
        </p:spPr>
        <p:txBody>
          <a:bodyPr/>
          <a:lstStyle/>
          <a:p>
            <a:r>
              <a:rPr lang="hu-HU" sz="1800" dirty="0"/>
              <a:t>Research </a:t>
            </a:r>
            <a:r>
              <a:rPr lang="hu-HU" sz="1800" dirty="0" err="1"/>
              <a:t>report</a:t>
            </a:r>
            <a:r>
              <a:rPr lang="hu-HU" sz="1800" dirty="0"/>
              <a:t> </a:t>
            </a:r>
            <a:r>
              <a:rPr lang="hu-HU" sz="1800" dirty="0" err="1"/>
              <a:t>to</a:t>
            </a:r>
            <a:r>
              <a:rPr lang="hu-HU" sz="1800" dirty="0"/>
              <a:t> MEME</a:t>
            </a:r>
            <a:endParaRPr lang="en-US" sz="1800" dirty="0"/>
          </a:p>
        </p:txBody>
      </p:sp>
      <p:pic>
        <p:nvPicPr>
          <p:cNvPr id="5" name="Picture 4">
            <a:extLst>
              <a:ext uri="{FF2B5EF4-FFF2-40B4-BE49-F238E27FC236}">
                <a16:creationId xmlns:a16="http://schemas.microsoft.com/office/drawing/2014/main" xmlns="" id="{EE7E6233-2D92-4884-9447-C9DBD4DFC9C5}"/>
              </a:ext>
            </a:extLst>
          </p:cNvPr>
          <p:cNvPicPr>
            <a:picLocks noChangeAspect="1"/>
          </p:cNvPicPr>
          <p:nvPr/>
        </p:nvPicPr>
        <p:blipFill>
          <a:blip r:embed="rId2"/>
          <a:stretch>
            <a:fillRect/>
          </a:stretch>
        </p:blipFill>
        <p:spPr>
          <a:xfrm>
            <a:off x="4149989" y="4657998"/>
            <a:ext cx="1862171" cy="362173"/>
          </a:xfrm>
          <a:prstGeom prst="rect">
            <a:avLst/>
          </a:prstGeom>
        </p:spPr>
      </p:pic>
      <p:pic>
        <p:nvPicPr>
          <p:cNvPr id="6" name="Picture 5">
            <a:extLst>
              <a:ext uri="{FF2B5EF4-FFF2-40B4-BE49-F238E27FC236}">
                <a16:creationId xmlns:a16="http://schemas.microsoft.com/office/drawing/2014/main" xmlns="" id="{EE344525-A40E-47F1-90CB-0C4C39C3B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870407"/>
            <a:ext cx="792088" cy="149764"/>
          </a:xfrm>
          <a:prstGeom prst="rect">
            <a:avLst/>
          </a:prstGeom>
        </p:spPr>
      </p:pic>
    </p:spTree>
    <p:extLst>
      <p:ext uri="{BB962C8B-B14F-4D97-AF65-F5344CB8AC3E}">
        <p14:creationId xmlns:p14="http://schemas.microsoft.com/office/powerpoint/2010/main" val="250076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SUMMARY</a:t>
            </a:r>
            <a:endParaRPr lang="hu-HU" sz="20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8175" r="18175"/>
          <a:stretch>
            <a:fillRect/>
          </a:stretch>
        </p:blipFill>
        <p:spPr/>
      </p:pic>
      <p:pic>
        <p:nvPicPr>
          <p:cNvPr id="4" name="Picture 3">
            <a:extLst>
              <a:ext uri="{FF2B5EF4-FFF2-40B4-BE49-F238E27FC236}">
                <a16:creationId xmlns:a16="http://schemas.microsoft.com/office/drawing/2014/main" xmlns="" id="{CBA4BD06-692E-49AB-BD3F-B498D0BB4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6" name="Picture 5">
            <a:extLst>
              <a:ext uri="{FF2B5EF4-FFF2-40B4-BE49-F238E27FC236}">
                <a16:creationId xmlns:a16="http://schemas.microsoft.com/office/drawing/2014/main" xmlns="" id="{83285D94-47E4-4CB5-AA66-98083154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7" name="Picture 6">
            <a:extLst>
              <a:ext uri="{FF2B5EF4-FFF2-40B4-BE49-F238E27FC236}">
                <a16:creationId xmlns:a16="http://schemas.microsoft.com/office/drawing/2014/main" xmlns="" id="{88103D01-22A4-47FF-8B78-569D8ADEE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6439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a:t>CONCLUSIONS</a:t>
            </a:r>
          </a:p>
        </p:txBody>
      </p:sp>
      <p:sp>
        <p:nvSpPr>
          <p:cNvPr id="4" name="Rectangle 3"/>
          <p:cNvSpPr/>
          <p:nvPr/>
        </p:nvSpPr>
        <p:spPr>
          <a:xfrm>
            <a:off x="6806060" y="4155926"/>
            <a:ext cx="2337940" cy="577081"/>
          </a:xfrm>
          <a:prstGeom prst="rect">
            <a:avLst/>
          </a:prstGeom>
          <a:ln>
            <a:noFill/>
          </a:ln>
        </p:spPr>
        <p:txBody>
          <a:bodyPr wrap="square">
            <a:spAutoFit/>
          </a:bodyPr>
          <a:lstStyle/>
          <a:p>
            <a:pPr marL="4763" lvl="0" defTabSz="914400">
              <a:defRPr/>
            </a:pPr>
            <a:r>
              <a:rPr lang="hu-HU" sz="1050" kern="0" dirty="0">
                <a:solidFill>
                  <a:srgbClr val="58595B"/>
                </a:solidFill>
                <a:latin typeface="Calibri"/>
              </a:rPr>
              <a:t>TV and online cannot be replaced, they complete each other: heavy users are heavy users on both channels. </a:t>
            </a:r>
          </a:p>
        </p:txBody>
      </p:sp>
      <p:grpSp>
        <p:nvGrpSpPr>
          <p:cNvPr id="5" name="Group 43"/>
          <p:cNvGrpSpPr/>
          <p:nvPr/>
        </p:nvGrpSpPr>
        <p:grpSpPr>
          <a:xfrm>
            <a:off x="308361" y="3961530"/>
            <a:ext cx="489816" cy="914476"/>
            <a:chOff x="0" y="0"/>
            <a:chExt cx="928836" cy="1734116"/>
          </a:xfrm>
        </p:grpSpPr>
        <p:grpSp>
          <p:nvGrpSpPr>
            <p:cNvPr id="6" name="Group 36"/>
            <p:cNvGrpSpPr/>
            <p:nvPr/>
          </p:nvGrpSpPr>
          <p:grpSpPr>
            <a:xfrm>
              <a:off x="281974" y="0"/>
              <a:ext cx="479714" cy="682765"/>
              <a:chOff x="0" y="0"/>
              <a:chExt cx="479713" cy="682764"/>
            </a:xfrm>
          </p:grpSpPr>
          <p:sp>
            <p:nvSpPr>
              <p:cNvPr id="13" name="Shape 34"/>
              <p:cNvSpPr/>
              <p:nvPr/>
            </p:nvSpPr>
            <p:spPr>
              <a:xfrm>
                <a:off x="0" y="241524"/>
                <a:ext cx="479714" cy="441241"/>
              </a:xfrm>
              <a:custGeom>
                <a:avLst/>
                <a:gdLst/>
                <a:ahLst/>
                <a:cxnLst>
                  <a:cxn ang="0">
                    <a:pos x="wd2" y="hd2"/>
                  </a:cxn>
                  <a:cxn ang="5400000">
                    <a:pos x="wd2" y="hd2"/>
                  </a:cxn>
                  <a:cxn ang="10800000">
                    <a:pos x="wd2" y="hd2"/>
                  </a:cxn>
                  <a:cxn ang="16200000">
                    <a:pos x="wd2" y="hd2"/>
                  </a:cxn>
                </a:cxnLst>
                <a:rect l="0" t="0" r="r" b="b"/>
                <a:pathLst>
                  <a:path w="18672" h="19290" extrusionOk="0">
                    <a:moveTo>
                      <a:pt x="16803" y="15209"/>
                    </a:moveTo>
                    <a:cubicBezTo>
                      <a:pt x="15419" y="17774"/>
                      <a:pt x="11875" y="20271"/>
                      <a:pt x="9239" y="18903"/>
                    </a:cubicBezTo>
                    <a:cubicBezTo>
                      <a:pt x="6635" y="20114"/>
                      <a:pt x="3211" y="17661"/>
                      <a:pt x="1859" y="15141"/>
                    </a:cubicBezTo>
                    <a:cubicBezTo>
                      <a:pt x="434" y="12486"/>
                      <a:pt x="-1460" y="5866"/>
                      <a:pt x="1792" y="2076"/>
                    </a:cubicBezTo>
                    <a:cubicBezTo>
                      <a:pt x="4713" y="-1329"/>
                      <a:pt x="8619" y="390"/>
                      <a:pt x="9384" y="776"/>
                    </a:cubicBezTo>
                    <a:cubicBezTo>
                      <a:pt x="10420" y="294"/>
                      <a:pt x="14088" y="-1075"/>
                      <a:pt x="16869" y="2147"/>
                    </a:cubicBezTo>
                    <a:cubicBezTo>
                      <a:pt x="20140" y="5937"/>
                      <a:pt x="18237" y="12555"/>
                      <a:pt x="16803" y="15209"/>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35"/>
              <p:cNvSpPr/>
              <p:nvPr/>
            </p:nvSpPr>
            <p:spPr>
              <a:xfrm>
                <a:off x="234692" y="0"/>
                <a:ext cx="168702" cy="186357"/>
              </a:xfrm>
              <a:custGeom>
                <a:avLst/>
                <a:gdLst/>
                <a:ahLst/>
                <a:cxnLst>
                  <a:cxn ang="0">
                    <a:pos x="wd2" y="hd2"/>
                  </a:cxn>
                  <a:cxn ang="5400000">
                    <a:pos x="wd2" y="hd2"/>
                  </a:cxn>
                  <a:cxn ang="10800000">
                    <a:pos x="wd2" y="hd2"/>
                  </a:cxn>
                  <a:cxn ang="16200000">
                    <a:pos x="wd2" y="hd2"/>
                  </a:cxn>
                </a:cxnLst>
                <a:rect l="0" t="0" r="r" b="b"/>
                <a:pathLst>
                  <a:path w="17637" h="21600" extrusionOk="0">
                    <a:moveTo>
                      <a:pt x="17594" y="0"/>
                    </a:moveTo>
                    <a:cubicBezTo>
                      <a:pt x="17594" y="0"/>
                      <a:pt x="-2235" y="1599"/>
                      <a:pt x="209" y="21600"/>
                    </a:cubicBezTo>
                    <a:cubicBezTo>
                      <a:pt x="19365" y="20976"/>
                      <a:pt x="17594" y="0"/>
                      <a:pt x="17594" y="0"/>
                    </a:cubicBez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7" name="Group 42"/>
            <p:cNvGrpSpPr/>
            <p:nvPr/>
          </p:nvGrpSpPr>
          <p:grpSpPr>
            <a:xfrm>
              <a:off x="0" y="700653"/>
              <a:ext cx="928837" cy="1033464"/>
              <a:chOff x="0" y="0"/>
              <a:chExt cx="928836" cy="1033462"/>
            </a:xfrm>
          </p:grpSpPr>
          <p:sp>
            <p:nvSpPr>
              <p:cNvPr id="8" name="Shape 37"/>
              <p:cNvSpPr/>
              <p:nvPr/>
            </p:nvSpPr>
            <p:spPr>
              <a:xfrm>
                <a:off x="96848" y="242121"/>
                <a:ext cx="729512" cy="7913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371" y="21600"/>
                    </a:lnTo>
                    <a:lnTo>
                      <a:pt x="3230" y="21600"/>
                    </a:lnTo>
                    <a:lnTo>
                      <a:pt x="0" y="0"/>
                    </a:lnTo>
                    <a:cubicBezTo>
                      <a:pt x="0" y="0"/>
                      <a:pt x="21600" y="0"/>
                      <a:pt x="21600" y="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Shape 38"/>
              <p:cNvSpPr/>
              <p:nvPr/>
            </p:nvSpPr>
            <p:spPr>
              <a:xfrm>
                <a:off x="129131" y="468101"/>
                <a:ext cx="669272" cy="430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84" y="21600"/>
                    </a:lnTo>
                    <a:lnTo>
                      <a:pt x="1916" y="21600"/>
                    </a:lnTo>
                    <a:cubicBezTo>
                      <a:pt x="1916" y="21600"/>
                      <a:pt x="0" y="0"/>
                      <a:pt x="0" y="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39"/>
              <p:cNvSpPr/>
              <p:nvPr/>
            </p:nvSpPr>
            <p:spPr>
              <a:xfrm>
                <a:off x="0" y="0"/>
                <a:ext cx="928837" cy="242769"/>
              </a:xfrm>
              <a:custGeom>
                <a:avLst/>
                <a:gdLst/>
                <a:ahLst/>
                <a:cxnLst>
                  <a:cxn ang="0">
                    <a:pos x="wd2" y="hd2"/>
                  </a:cxn>
                  <a:cxn ang="5400000">
                    <a:pos x="wd2" y="hd2"/>
                  </a:cxn>
                  <a:cxn ang="10800000">
                    <a:pos x="wd2" y="hd2"/>
                  </a:cxn>
                  <a:cxn ang="16200000">
                    <a:pos x="wd2" y="hd2"/>
                  </a:cxn>
                </a:cxnLst>
                <a:rect l="0" t="0" r="r" b="b"/>
                <a:pathLst>
                  <a:path w="21555" h="21600" extrusionOk="0">
                    <a:moveTo>
                      <a:pt x="21555" y="14477"/>
                    </a:moveTo>
                    <a:lnTo>
                      <a:pt x="21555" y="21600"/>
                    </a:lnTo>
                    <a:lnTo>
                      <a:pt x="0" y="21600"/>
                    </a:lnTo>
                    <a:lnTo>
                      <a:pt x="0" y="14477"/>
                    </a:lnTo>
                    <a:cubicBezTo>
                      <a:pt x="0" y="14477"/>
                      <a:pt x="-45" y="9639"/>
                      <a:pt x="1113" y="9639"/>
                    </a:cubicBezTo>
                    <a:cubicBezTo>
                      <a:pt x="1713" y="9639"/>
                      <a:pt x="1878" y="9639"/>
                      <a:pt x="1878" y="9639"/>
                    </a:cubicBezTo>
                    <a:lnTo>
                      <a:pt x="1878" y="4664"/>
                    </a:lnTo>
                    <a:cubicBezTo>
                      <a:pt x="1878" y="4664"/>
                      <a:pt x="1916" y="0"/>
                      <a:pt x="3086" y="0"/>
                    </a:cubicBezTo>
                    <a:lnTo>
                      <a:pt x="18393" y="0"/>
                    </a:lnTo>
                    <a:cubicBezTo>
                      <a:pt x="19564" y="0"/>
                      <a:pt x="19601" y="4664"/>
                      <a:pt x="19601" y="4664"/>
                    </a:cubicBezTo>
                    <a:lnTo>
                      <a:pt x="19601" y="9639"/>
                    </a:lnTo>
                    <a:lnTo>
                      <a:pt x="20366" y="9639"/>
                    </a:lnTo>
                    <a:cubicBezTo>
                      <a:pt x="21522" y="9639"/>
                      <a:pt x="21555" y="14477"/>
                      <a:pt x="21555" y="14477"/>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40"/>
              <p:cNvSpPr/>
              <p:nvPr/>
            </p:nvSpPr>
            <p:spPr>
              <a:xfrm>
                <a:off x="317847" y="541373"/>
                <a:ext cx="292702" cy="255358"/>
              </a:xfrm>
              <a:custGeom>
                <a:avLst/>
                <a:gdLst/>
                <a:ahLst/>
                <a:cxnLst>
                  <a:cxn ang="0">
                    <a:pos x="wd2" y="hd2"/>
                  </a:cxn>
                  <a:cxn ang="5400000">
                    <a:pos x="wd2" y="hd2"/>
                  </a:cxn>
                  <a:cxn ang="10800000">
                    <a:pos x="wd2" y="hd2"/>
                  </a:cxn>
                  <a:cxn ang="16200000">
                    <a:pos x="wd2" y="hd2"/>
                  </a:cxn>
                </a:cxnLst>
                <a:rect l="0" t="0" r="r" b="b"/>
                <a:pathLst>
                  <a:path w="21539" h="19145" extrusionOk="0">
                    <a:moveTo>
                      <a:pt x="10765" y="4183"/>
                    </a:moveTo>
                    <a:cubicBezTo>
                      <a:pt x="7977" y="-2455"/>
                      <a:pt x="53" y="-907"/>
                      <a:pt x="0" y="6799"/>
                    </a:cubicBezTo>
                    <a:cubicBezTo>
                      <a:pt x="-31" y="11254"/>
                      <a:pt x="10781" y="19145"/>
                      <a:pt x="10781" y="19145"/>
                    </a:cubicBezTo>
                    <a:cubicBezTo>
                      <a:pt x="10781" y="19145"/>
                      <a:pt x="21569" y="11177"/>
                      <a:pt x="21538" y="6753"/>
                    </a:cubicBezTo>
                    <a:cubicBezTo>
                      <a:pt x="21486" y="-972"/>
                      <a:pt x="13424" y="-2191"/>
                      <a:pt x="10765" y="4183"/>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41"/>
              <p:cNvSpPr/>
              <p:nvPr/>
            </p:nvSpPr>
            <p:spPr>
              <a:xfrm flipH="1" flipV="1">
                <a:off x="81999" y="115819"/>
                <a:ext cx="230246" cy="128"/>
              </a:xfrm>
              <a:prstGeom prst="line">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grpSp>
        <p:nvGrpSpPr>
          <p:cNvPr id="15" name="Group 66"/>
          <p:cNvGrpSpPr/>
          <p:nvPr/>
        </p:nvGrpSpPr>
        <p:grpSpPr>
          <a:xfrm>
            <a:off x="4932040" y="3171071"/>
            <a:ext cx="1285612" cy="833110"/>
            <a:chOff x="0" y="256575"/>
            <a:chExt cx="3830501" cy="2482263"/>
          </a:xfrm>
        </p:grpSpPr>
        <p:sp>
          <p:nvSpPr>
            <p:cNvPr id="16" name="Shape 44"/>
            <p:cNvSpPr/>
            <p:nvPr/>
          </p:nvSpPr>
          <p:spPr>
            <a:xfrm rot="21600000">
              <a:off x="0" y="256575"/>
              <a:ext cx="3830501" cy="2287805"/>
            </a:xfrm>
            <a:custGeom>
              <a:avLst/>
              <a:gdLst/>
              <a:ahLst/>
              <a:cxnLst>
                <a:cxn ang="0">
                  <a:pos x="wd2" y="hd2"/>
                </a:cxn>
                <a:cxn ang="5400000">
                  <a:pos x="wd2" y="hd2"/>
                </a:cxn>
                <a:cxn ang="10800000">
                  <a:pos x="wd2" y="hd2"/>
                </a:cxn>
                <a:cxn ang="16200000">
                  <a:pos x="wd2" y="hd2"/>
                </a:cxn>
              </a:cxnLst>
              <a:rect l="0" t="0" r="r" b="b"/>
              <a:pathLst>
                <a:path w="21600" h="21600" extrusionOk="0">
                  <a:moveTo>
                    <a:pt x="2793" y="0"/>
                  </a:moveTo>
                  <a:cubicBezTo>
                    <a:pt x="2631" y="0"/>
                    <a:pt x="2484" y="110"/>
                    <a:pt x="2377" y="287"/>
                  </a:cubicBezTo>
                  <a:cubicBezTo>
                    <a:pt x="2271" y="465"/>
                    <a:pt x="2205" y="710"/>
                    <a:pt x="2205" y="981"/>
                  </a:cubicBezTo>
                  <a:lnTo>
                    <a:pt x="2205" y="19012"/>
                  </a:lnTo>
                  <a:lnTo>
                    <a:pt x="10803" y="19012"/>
                  </a:lnTo>
                  <a:lnTo>
                    <a:pt x="19402" y="19012"/>
                  </a:lnTo>
                  <a:lnTo>
                    <a:pt x="19402" y="981"/>
                  </a:lnTo>
                  <a:cubicBezTo>
                    <a:pt x="19402" y="710"/>
                    <a:pt x="19336" y="465"/>
                    <a:pt x="19230" y="287"/>
                  </a:cubicBezTo>
                  <a:cubicBezTo>
                    <a:pt x="19123" y="110"/>
                    <a:pt x="18976" y="0"/>
                    <a:pt x="18814" y="0"/>
                  </a:cubicBezTo>
                  <a:lnTo>
                    <a:pt x="10803" y="0"/>
                  </a:lnTo>
                  <a:lnTo>
                    <a:pt x="2793" y="0"/>
                  </a:lnTo>
                  <a:close/>
                  <a:moveTo>
                    <a:pt x="0" y="19882"/>
                  </a:moveTo>
                  <a:cubicBezTo>
                    <a:pt x="19" y="20361"/>
                    <a:pt x="148" y="20791"/>
                    <a:pt x="345" y="21100"/>
                  </a:cubicBezTo>
                  <a:cubicBezTo>
                    <a:pt x="542" y="21410"/>
                    <a:pt x="807" y="21600"/>
                    <a:pt x="1099" y="21600"/>
                  </a:cubicBezTo>
                  <a:lnTo>
                    <a:pt x="10801" y="21600"/>
                  </a:lnTo>
                  <a:lnTo>
                    <a:pt x="20501" y="21600"/>
                  </a:lnTo>
                  <a:cubicBezTo>
                    <a:pt x="20793" y="21600"/>
                    <a:pt x="21058" y="21410"/>
                    <a:pt x="21255" y="21100"/>
                  </a:cubicBezTo>
                  <a:cubicBezTo>
                    <a:pt x="21452" y="20791"/>
                    <a:pt x="21581" y="20361"/>
                    <a:pt x="21600" y="19882"/>
                  </a:cubicBezTo>
                  <a:lnTo>
                    <a:pt x="10801" y="19882"/>
                  </a:lnTo>
                  <a:lnTo>
                    <a:pt x="0" y="19882"/>
                  </a:ln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45"/>
            <p:cNvSpPr/>
            <p:nvPr/>
          </p:nvSpPr>
          <p:spPr>
            <a:xfrm>
              <a:off x="548316" y="394198"/>
              <a:ext cx="2733865" cy="1738215"/>
            </a:xfrm>
            <a:prstGeom prst="rect">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18" name="Group 60"/>
            <p:cNvGrpSpPr/>
            <p:nvPr/>
          </p:nvGrpSpPr>
          <p:grpSpPr>
            <a:xfrm>
              <a:off x="2122803" y="1227338"/>
              <a:ext cx="934980" cy="1511500"/>
              <a:chOff x="0" y="0"/>
              <a:chExt cx="934978" cy="1511498"/>
            </a:xfrm>
          </p:grpSpPr>
          <p:grpSp>
            <p:nvGrpSpPr>
              <p:cNvPr id="19" name="Group 55"/>
              <p:cNvGrpSpPr/>
              <p:nvPr/>
            </p:nvGrpSpPr>
            <p:grpSpPr>
              <a:xfrm>
                <a:off x="0" y="-1"/>
                <a:ext cx="751762" cy="506979"/>
                <a:chOff x="0" y="0"/>
                <a:chExt cx="751761" cy="506977"/>
              </a:xfrm>
            </p:grpSpPr>
            <p:sp>
              <p:nvSpPr>
                <p:cNvPr id="24" name="Shape 48"/>
                <p:cNvSpPr/>
                <p:nvPr/>
              </p:nvSpPr>
              <p:spPr>
                <a:xfrm>
                  <a:off x="381255" y="0"/>
                  <a:ext cx="1" cy="108699"/>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49"/>
                <p:cNvSpPr/>
                <p:nvPr/>
              </p:nvSpPr>
              <p:spPr>
                <a:xfrm>
                  <a:off x="645970" y="482037"/>
                  <a:ext cx="105792" cy="2494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50"/>
                <p:cNvSpPr/>
                <p:nvPr/>
              </p:nvSpPr>
              <p:spPr>
                <a:xfrm flipV="1">
                  <a:off x="637484" y="267643"/>
                  <a:ext cx="102489"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51"/>
                <p:cNvSpPr/>
                <p:nvPr/>
              </p:nvSpPr>
              <p:spPr>
                <a:xfrm flipV="1">
                  <a:off x="558532" y="64373"/>
                  <a:ext cx="62863" cy="8865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52"/>
                <p:cNvSpPr/>
                <p:nvPr/>
              </p:nvSpPr>
              <p:spPr>
                <a:xfrm flipH="1">
                  <a:off x="0" y="482037"/>
                  <a:ext cx="105792" cy="2494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53"/>
                <p:cNvSpPr/>
                <p:nvPr/>
              </p:nvSpPr>
              <p:spPr>
                <a:xfrm flipH="1" flipV="1">
                  <a:off x="11789" y="267643"/>
                  <a:ext cx="102488"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54"/>
                <p:cNvSpPr/>
                <p:nvPr/>
              </p:nvSpPr>
              <p:spPr>
                <a:xfrm flipH="1" flipV="1">
                  <a:off x="130367" y="64373"/>
                  <a:ext cx="62862" cy="8865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0" name="Group 59"/>
              <p:cNvGrpSpPr/>
              <p:nvPr/>
            </p:nvGrpSpPr>
            <p:grpSpPr>
              <a:xfrm>
                <a:off x="28834" y="307221"/>
                <a:ext cx="906146" cy="1204278"/>
                <a:chOff x="0" y="0"/>
                <a:chExt cx="906144" cy="1204277"/>
              </a:xfrm>
            </p:grpSpPr>
            <p:sp>
              <p:nvSpPr>
                <p:cNvPr id="21" name="Shape 56"/>
                <p:cNvSpPr/>
                <p:nvPr/>
              </p:nvSpPr>
              <p:spPr>
                <a:xfrm>
                  <a:off x="285600" y="1021572"/>
                  <a:ext cx="617361" cy="1827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57"/>
                <p:cNvSpPr/>
                <p:nvPr/>
              </p:nvSpPr>
              <p:spPr>
                <a:xfrm>
                  <a:off x="0" y="0"/>
                  <a:ext cx="906145" cy="1018821"/>
                </a:xfrm>
                <a:custGeom>
                  <a:avLst/>
                  <a:gdLst/>
                  <a:ahLst/>
                  <a:cxnLst>
                    <a:cxn ang="0">
                      <a:pos x="wd2" y="hd2"/>
                    </a:cxn>
                    <a:cxn ang="5400000">
                      <a:pos x="wd2" y="hd2"/>
                    </a:cxn>
                    <a:cxn ang="10800000">
                      <a:pos x="wd2" y="hd2"/>
                    </a:cxn>
                    <a:cxn ang="16200000">
                      <a:pos x="wd2" y="hd2"/>
                    </a:cxn>
                  </a:cxnLst>
                  <a:rect l="0" t="0" r="r" b="b"/>
                  <a:pathLst>
                    <a:path w="21422" h="21600" extrusionOk="0">
                      <a:moveTo>
                        <a:pt x="19596" y="8083"/>
                      </a:moveTo>
                      <a:cubicBezTo>
                        <a:pt x="18638" y="8083"/>
                        <a:pt x="17854" y="8744"/>
                        <a:pt x="17777" y="9585"/>
                      </a:cubicBezTo>
                      <a:cubicBezTo>
                        <a:pt x="17682" y="8760"/>
                        <a:pt x="16905" y="8116"/>
                        <a:pt x="15960" y="8116"/>
                      </a:cubicBezTo>
                      <a:cubicBezTo>
                        <a:pt x="14951" y="8116"/>
                        <a:pt x="14133" y="8850"/>
                        <a:pt x="14133" y="9754"/>
                      </a:cubicBezTo>
                      <a:cubicBezTo>
                        <a:pt x="14133" y="8850"/>
                        <a:pt x="13316" y="8116"/>
                        <a:pt x="12307" y="8116"/>
                      </a:cubicBezTo>
                      <a:cubicBezTo>
                        <a:pt x="11298" y="8116"/>
                        <a:pt x="10480" y="8850"/>
                        <a:pt x="10480" y="9754"/>
                      </a:cubicBezTo>
                      <a:lnTo>
                        <a:pt x="10480" y="1638"/>
                      </a:lnTo>
                      <a:cubicBezTo>
                        <a:pt x="10480" y="733"/>
                        <a:pt x="9663" y="0"/>
                        <a:pt x="8654" y="0"/>
                      </a:cubicBezTo>
                      <a:cubicBezTo>
                        <a:pt x="7645" y="0"/>
                        <a:pt x="6827" y="733"/>
                        <a:pt x="6827" y="1638"/>
                      </a:cubicBezTo>
                      <a:lnTo>
                        <a:pt x="6827" y="14458"/>
                      </a:lnTo>
                      <a:lnTo>
                        <a:pt x="3118" y="11132"/>
                      </a:lnTo>
                      <a:cubicBezTo>
                        <a:pt x="2405" y="10492"/>
                        <a:pt x="1248" y="10492"/>
                        <a:pt x="535" y="11132"/>
                      </a:cubicBezTo>
                      <a:cubicBezTo>
                        <a:pt x="-178" y="11772"/>
                        <a:pt x="-178" y="12809"/>
                        <a:pt x="535" y="13449"/>
                      </a:cubicBezTo>
                      <a:lnTo>
                        <a:pt x="7362" y="19571"/>
                      </a:lnTo>
                      <a:cubicBezTo>
                        <a:pt x="7363" y="19572"/>
                        <a:pt x="7363" y="19572"/>
                        <a:pt x="7364" y="19572"/>
                      </a:cubicBezTo>
                      <a:cubicBezTo>
                        <a:pt x="7884" y="20038"/>
                        <a:pt x="8403" y="20018"/>
                        <a:pt x="8403" y="20018"/>
                      </a:cubicBezTo>
                      <a:lnTo>
                        <a:pt x="8403" y="21600"/>
                      </a:lnTo>
                      <a:lnTo>
                        <a:pt x="19829" y="21600"/>
                      </a:lnTo>
                      <a:lnTo>
                        <a:pt x="19829" y="20003"/>
                      </a:lnTo>
                      <a:cubicBezTo>
                        <a:pt x="20727" y="19900"/>
                        <a:pt x="21422" y="19213"/>
                        <a:pt x="21422" y="18380"/>
                      </a:cubicBezTo>
                      <a:lnTo>
                        <a:pt x="21422" y="9721"/>
                      </a:lnTo>
                      <a:cubicBezTo>
                        <a:pt x="21422" y="8816"/>
                        <a:pt x="20604" y="8083"/>
                        <a:pt x="19596" y="8083"/>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58"/>
                <p:cNvSpPr/>
                <p:nvPr/>
              </p:nvSpPr>
              <p:spPr>
                <a:xfrm>
                  <a:off x="768925" y="1087479"/>
                  <a:ext cx="46503" cy="46493"/>
                </a:xfrm>
                <a:prstGeom prst="ellips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grpSp>
      <p:graphicFrame>
        <p:nvGraphicFramePr>
          <p:cNvPr id="31" name="Chart 75"/>
          <p:cNvGraphicFramePr/>
          <p:nvPr>
            <p:extLst>
              <p:ext uri="{D42A27DB-BD31-4B8C-83A1-F6EECF244321}">
                <p14:modId xmlns:p14="http://schemas.microsoft.com/office/powerpoint/2010/main" val="3088677089"/>
              </p:ext>
            </p:extLst>
          </p:nvPr>
        </p:nvGraphicFramePr>
        <p:xfrm>
          <a:off x="8307537" y="1408235"/>
          <a:ext cx="729731" cy="836821"/>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93"/>
          <p:cNvGrpSpPr/>
          <p:nvPr/>
        </p:nvGrpSpPr>
        <p:grpSpPr>
          <a:xfrm>
            <a:off x="5023471" y="645326"/>
            <a:ext cx="1707920" cy="4209758"/>
            <a:chOff x="-1" y="0"/>
            <a:chExt cx="3238724" cy="7982934"/>
          </a:xfrm>
        </p:grpSpPr>
        <p:grpSp>
          <p:nvGrpSpPr>
            <p:cNvPr id="33" name="Group 84"/>
            <p:cNvGrpSpPr/>
            <p:nvPr/>
          </p:nvGrpSpPr>
          <p:grpSpPr>
            <a:xfrm>
              <a:off x="-1" y="0"/>
              <a:ext cx="1103717" cy="2352046"/>
              <a:chOff x="0" y="0"/>
              <a:chExt cx="1103715" cy="2352045"/>
            </a:xfrm>
          </p:grpSpPr>
          <p:sp>
            <p:nvSpPr>
              <p:cNvPr id="37" name="Shape 80"/>
              <p:cNvSpPr/>
              <p:nvPr/>
            </p:nvSpPr>
            <p:spPr>
              <a:xfrm>
                <a:off x="0" y="0"/>
                <a:ext cx="1103715" cy="2352045"/>
              </a:xfrm>
              <a:custGeom>
                <a:avLst/>
                <a:gdLst/>
                <a:ahLst/>
                <a:cxnLst>
                  <a:cxn ang="0">
                    <a:pos x="wd2" y="hd2"/>
                  </a:cxn>
                  <a:cxn ang="5400000">
                    <a:pos x="wd2" y="hd2"/>
                  </a:cxn>
                  <a:cxn ang="10800000">
                    <a:pos x="wd2" y="hd2"/>
                  </a:cxn>
                  <a:cxn ang="16200000">
                    <a:pos x="wd2" y="hd2"/>
                  </a:cxn>
                </a:cxnLst>
                <a:rect l="0" t="0" r="r" b="b"/>
                <a:pathLst>
                  <a:path w="21600" h="21600" extrusionOk="0">
                    <a:moveTo>
                      <a:pt x="17876" y="0"/>
                    </a:moveTo>
                    <a:lnTo>
                      <a:pt x="3725" y="0"/>
                    </a:lnTo>
                    <a:cubicBezTo>
                      <a:pt x="1668" y="0"/>
                      <a:pt x="0" y="780"/>
                      <a:pt x="0" y="1742"/>
                    </a:cubicBezTo>
                    <a:lnTo>
                      <a:pt x="0" y="19858"/>
                    </a:lnTo>
                    <a:cubicBezTo>
                      <a:pt x="0" y="20820"/>
                      <a:pt x="1668" y="21600"/>
                      <a:pt x="3725" y="21600"/>
                    </a:cubicBezTo>
                    <a:lnTo>
                      <a:pt x="17876" y="21600"/>
                    </a:lnTo>
                    <a:cubicBezTo>
                      <a:pt x="19932" y="21600"/>
                      <a:pt x="21600" y="20820"/>
                      <a:pt x="21600" y="19858"/>
                    </a:cubicBezTo>
                    <a:lnTo>
                      <a:pt x="21600" y="1742"/>
                    </a:lnTo>
                    <a:cubicBezTo>
                      <a:pt x="21600" y="780"/>
                      <a:pt x="19932" y="0"/>
                      <a:pt x="17876" y="0"/>
                    </a:cubicBezTo>
                    <a:cubicBezTo>
                      <a:pt x="17876" y="0"/>
                      <a:pt x="17876" y="0"/>
                      <a:pt x="17876" y="0"/>
                    </a:cubicBezTo>
                    <a:close/>
                  </a:path>
                </a:pathLst>
              </a:cu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81"/>
              <p:cNvSpPr/>
              <p:nvPr/>
            </p:nvSpPr>
            <p:spPr>
              <a:xfrm>
                <a:off x="467102" y="2112222"/>
                <a:ext cx="169511" cy="169512"/>
              </a:xfrm>
              <a:prstGeom prst="ellipse">
                <a:avLst/>
              </a:pr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82"/>
              <p:cNvSpPr/>
              <p:nvPr/>
            </p:nvSpPr>
            <p:spPr>
              <a:xfrm>
                <a:off x="405747" y="133116"/>
                <a:ext cx="292221" cy="54887"/>
              </a:xfrm>
              <a:prstGeom prst="roundRect">
                <a:avLst>
                  <a:gd name="adj" fmla="val 50000"/>
                </a:avLst>
              </a:pr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83"/>
              <p:cNvSpPr/>
              <p:nvPr/>
            </p:nvSpPr>
            <p:spPr>
              <a:xfrm>
                <a:off x="104836" y="316350"/>
                <a:ext cx="894042" cy="1719345"/>
              </a:xfrm>
              <a:prstGeom prst="rect">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34" name="Group 92"/>
            <p:cNvGrpSpPr/>
            <p:nvPr/>
          </p:nvGrpSpPr>
          <p:grpSpPr>
            <a:xfrm>
              <a:off x="383176" y="975206"/>
              <a:ext cx="2855547" cy="7007728"/>
              <a:chOff x="127167" y="490216"/>
              <a:chExt cx="2855545" cy="7007722"/>
            </a:xfrm>
          </p:grpSpPr>
          <p:sp>
            <p:nvSpPr>
              <p:cNvPr id="35" name="Shape 85"/>
              <p:cNvSpPr/>
              <p:nvPr/>
            </p:nvSpPr>
            <p:spPr>
              <a:xfrm>
                <a:off x="2323404" y="6838630"/>
                <a:ext cx="659308" cy="6593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61" y="18128"/>
                      <a:pt x="5432" y="16854"/>
                    </a:cubicBezTo>
                    <a:lnTo>
                      <a:pt x="7425" y="14850"/>
                    </a:lnTo>
                    <a:lnTo>
                      <a:pt x="2025" y="14850"/>
                    </a:lnTo>
                    <a:lnTo>
                      <a:pt x="2025" y="20250"/>
                    </a:lnTo>
                    <a:lnTo>
                      <a:pt x="3523" y="18763"/>
                    </a:lnTo>
                    <a:cubicBezTo>
                      <a:pt x="5444" y="20523"/>
                      <a:pt x="7989" y="21600"/>
                      <a:pt x="10800" y="21600"/>
                    </a:cubicBezTo>
                    <a:cubicBezTo>
                      <a:pt x="16765" y="21600"/>
                      <a:pt x="21600" y="16765"/>
                      <a:pt x="21600" y="10800"/>
                    </a:cubicBezTo>
                    <a:cubicBezTo>
                      <a:pt x="21600" y="10800"/>
                      <a:pt x="18900" y="10800"/>
                      <a:pt x="18900" y="1080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86"/>
              <p:cNvSpPr/>
              <p:nvPr/>
            </p:nvSpPr>
            <p:spPr>
              <a:xfrm>
                <a:off x="127167" y="490216"/>
                <a:ext cx="392649" cy="392638"/>
              </a:xfrm>
              <a:custGeom>
                <a:avLst/>
                <a:gdLst/>
                <a:ahLst/>
                <a:cxnLst>
                  <a:cxn ang="0">
                    <a:pos x="wd2" y="hd2"/>
                  </a:cxn>
                  <a:cxn ang="5400000">
                    <a:pos x="wd2" y="hd2"/>
                  </a:cxn>
                  <a:cxn ang="10800000">
                    <a:pos x="wd2" y="hd2"/>
                  </a:cxn>
                  <a:cxn ang="16200000">
                    <a:pos x="wd2" y="hd2"/>
                  </a:cxn>
                </a:cxnLst>
                <a:rect l="0" t="0" r="r" b="b"/>
                <a:pathLst>
                  <a:path w="21562" h="21600" extrusionOk="0">
                    <a:moveTo>
                      <a:pt x="21558" y="21600"/>
                    </a:moveTo>
                    <a:lnTo>
                      <a:pt x="5" y="21600"/>
                    </a:lnTo>
                    <a:lnTo>
                      <a:pt x="1" y="21154"/>
                    </a:lnTo>
                    <a:cubicBezTo>
                      <a:pt x="-1" y="21044"/>
                      <a:pt x="-19" y="18441"/>
                      <a:pt x="586" y="17146"/>
                    </a:cubicBezTo>
                    <a:cubicBezTo>
                      <a:pt x="1229" y="15771"/>
                      <a:pt x="3437" y="15262"/>
                      <a:pt x="5212" y="14854"/>
                    </a:cubicBezTo>
                    <a:cubicBezTo>
                      <a:pt x="5409" y="14808"/>
                      <a:pt x="5600" y="14764"/>
                      <a:pt x="5782" y="14720"/>
                    </a:cubicBezTo>
                    <a:cubicBezTo>
                      <a:pt x="8005" y="14187"/>
                      <a:pt x="8350" y="13282"/>
                      <a:pt x="8320" y="12503"/>
                    </a:cubicBezTo>
                    <a:cubicBezTo>
                      <a:pt x="6640" y="11184"/>
                      <a:pt x="5438" y="8562"/>
                      <a:pt x="5438" y="6169"/>
                    </a:cubicBezTo>
                    <a:cubicBezTo>
                      <a:pt x="5438" y="2134"/>
                      <a:pt x="7285" y="0"/>
                      <a:pt x="10781" y="0"/>
                    </a:cubicBezTo>
                    <a:cubicBezTo>
                      <a:pt x="14277" y="0"/>
                      <a:pt x="16124" y="2134"/>
                      <a:pt x="16124" y="6169"/>
                    </a:cubicBezTo>
                    <a:cubicBezTo>
                      <a:pt x="16124" y="8601"/>
                      <a:pt x="14948" y="11170"/>
                      <a:pt x="13242" y="12503"/>
                    </a:cubicBezTo>
                    <a:cubicBezTo>
                      <a:pt x="13212" y="13282"/>
                      <a:pt x="13558" y="14188"/>
                      <a:pt x="15780" y="14720"/>
                    </a:cubicBezTo>
                    <a:cubicBezTo>
                      <a:pt x="15962" y="14764"/>
                      <a:pt x="16153" y="14808"/>
                      <a:pt x="16350" y="14854"/>
                    </a:cubicBezTo>
                    <a:cubicBezTo>
                      <a:pt x="18125" y="15262"/>
                      <a:pt x="20333" y="15771"/>
                      <a:pt x="20976" y="17146"/>
                    </a:cubicBezTo>
                    <a:cubicBezTo>
                      <a:pt x="21581" y="18441"/>
                      <a:pt x="21563" y="21044"/>
                      <a:pt x="21562" y="21154"/>
                    </a:cubicBezTo>
                    <a:cubicBezTo>
                      <a:pt x="21562" y="21154"/>
                      <a:pt x="21558" y="21600"/>
                      <a:pt x="21558"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sp>
        <p:nvSpPr>
          <p:cNvPr id="41" name="Shape 94"/>
          <p:cNvSpPr/>
          <p:nvPr/>
        </p:nvSpPr>
        <p:spPr>
          <a:xfrm rot="10800000">
            <a:off x="2987825" y="3344836"/>
            <a:ext cx="1151915" cy="1230839"/>
          </a:xfrm>
          <a:custGeom>
            <a:avLst/>
            <a:gdLst/>
            <a:ahLst/>
            <a:cxnLst>
              <a:cxn ang="0">
                <a:pos x="wd2" y="hd2"/>
              </a:cxn>
              <a:cxn ang="5400000">
                <a:pos x="wd2" y="hd2"/>
              </a:cxn>
              <a:cxn ang="10800000">
                <a:pos x="wd2" y="hd2"/>
              </a:cxn>
              <a:cxn ang="16200000">
                <a:pos x="wd2" y="hd2"/>
              </a:cxn>
            </a:cxnLst>
            <a:rect l="0" t="0" r="r" b="b"/>
            <a:pathLst>
              <a:path w="21600" h="21600" extrusionOk="0">
                <a:moveTo>
                  <a:pt x="16577" y="21600"/>
                </a:moveTo>
                <a:lnTo>
                  <a:pt x="5824" y="21600"/>
                </a:lnTo>
                <a:cubicBezTo>
                  <a:pt x="4216" y="21600"/>
                  <a:pt x="2760" y="20990"/>
                  <a:pt x="1706" y="20003"/>
                </a:cubicBezTo>
                <a:cubicBezTo>
                  <a:pt x="652" y="19017"/>
                  <a:pt x="0" y="17654"/>
                  <a:pt x="0" y="16149"/>
                </a:cubicBezTo>
                <a:lnTo>
                  <a:pt x="0" y="5451"/>
                </a:lnTo>
                <a:cubicBezTo>
                  <a:pt x="0" y="3946"/>
                  <a:pt x="652" y="2583"/>
                  <a:pt x="1706" y="1596"/>
                </a:cubicBezTo>
                <a:cubicBezTo>
                  <a:pt x="2760" y="610"/>
                  <a:pt x="4216" y="0"/>
                  <a:pt x="5824" y="0"/>
                </a:cubicBezTo>
                <a:lnTo>
                  <a:pt x="21600"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algn="ctr" defTabSz="308049" hangingPunct="0">
              <a:defRPr sz="4200">
                <a:solidFill>
                  <a:srgbClr val="000000"/>
                </a:solidFill>
                <a:latin typeface="+mn-lt"/>
                <a:ea typeface="+mn-ea"/>
                <a:cs typeface="+mn-cs"/>
                <a:sym typeface="Gill Sans"/>
              </a:defRPr>
            </a:pPr>
            <a:endParaRPr sz="2215" kern="0">
              <a:solidFill>
                <a:srgbClr val="000000"/>
              </a:solidFill>
              <a:latin typeface="Gill Sans"/>
              <a:ea typeface="Gill Sans"/>
              <a:cs typeface="Gill Sans"/>
              <a:sym typeface="Gill Sans"/>
            </a:endParaRPr>
          </a:p>
        </p:txBody>
      </p:sp>
      <p:sp>
        <p:nvSpPr>
          <p:cNvPr id="42" name="Shape 95"/>
          <p:cNvSpPr/>
          <p:nvPr/>
        </p:nvSpPr>
        <p:spPr>
          <a:xfrm rot="10800000" flipH="1">
            <a:off x="2483769" y="2112539"/>
            <a:ext cx="1218888"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504" y="21600"/>
                </a:lnTo>
                <a:cubicBezTo>
                  <a:pt x="3984" y="21600"/>
                  <a:pt x="2608" y="20990"/>
                  <a:pt x="1612" y="20003"/>
                </a:cubicBezTo>
                <a:cubicBezTo>
                  <a:pt x="616" y="19017"/>
                  <a:pt x="0" y="17654"/>
                  <a:pt x="0" y="16149"/>
                </a:cubicBezTo>
                <a:lnTo>
                  <a:pt x="0" y="5451"/>
                </a:lnTo>
                <a:cubicBezTo>
                  <a:pt x="0" y="3946"/>
                  <a:pt x="616" y="2583"/>
                  <a:pt x="1612" y="1596"/>
                </a:cubicBezTo>
                <a:cubicBezTo>
                  <a:pt x="2608" y="610"/>
                  <a:pt x="3984" y="0"/>
                  <a:pt x="5504" y="0"/>
                </a:cubicBezTo>
                <a:lnTo>
                  <a:pt x="13292"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algn="ctr" defTabSz="308049" hangingPunct="0">
              <a:defRPr sz="4200">
                <a:solidFill>
                  <a:srgbClr val="000000"/>
                </a:solidFill>
                <a:latin typeface="+mn-lt"/>
                <a:ea typeface="+mn-ea"/>
                <a:cs typeface="+mn-cs"/>
                <a:sym typeface="Gill Sans"/>
              </a:defRPr>
            </a:pPr>
            <a:endParaRPr sz="2215" kern="0">
              <a:solidFill>
                <a:srgbClr val="000000"/>
              </a:solidFill>
              <a:latin typeface="Gill Sans"/>
              <a:ea typeface="Gill Sans"/>
              <a:cs typeface="Gill Sans"/>
              <a:sym typeface="Gill Sans"/>
            </a:endParaRPr>
          </a:p>
        </p:txBody>
      </p:sp>
      <p:sp>
        <p:nvSpPr>
          <p:cNvPr id="43" name="Shape 96"/>
          <p:cNvSpPr/>
          <p:nvPr/>
        </p:nvSpPr>
        <p:spPr>
          <a:xfrm rot="10800000">
            <a:off x="2593106" y="882474"/>
            <a:ext cx="2022560"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317" y="21600"/>
                </a:lnTo>
                <a:cubicBezTo>
                  <a:pt x="2401" y="21600"/>
                  <a:pt x="1572" y="20990"/>
                  <a:pt x="972" y="20003"/>
                </a:cubicBezTo>
                <a:cubicBezTo>
                  <a:pt x="371" y="19017"/>
                  <a:pt x="0" y="17654"/>
                  <a:pt x="0" y="16149"/>
                </a:cubicBezTo>
                <a:lnTo>
                  <a:pt x="0" y="5451"/>
                </a:lnTo>
                <a:cubicBezTo>
                  <a:pt x="0" y="3946"/>
                  <a:pt x="371" y="2583"/>
                  <a:pt x="972" y="1596"/>
                </a:cubicBezTo>
                <a:cubicBezTo>
                  <a:pt x="1572" y="610"/>
                  <a:pt x="2401" y="0"/>
                  <a:pt x="3317" y="0"/>
                </a:cubicBezTo>
                <a:lnTo>
                  <a:pt x="8726"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algn="ctr" defTabSz="308049" hangingPunct="0">
              <a:defRPr sz="4200">
                <a:solidFill>
                  <a:srgbClr val="000000"/>
                </a:solidFill>
                <a:latin typeface="+mn-lt"/>
                <a:ea typeface="+mn-ea"/>
                <a:cs typeface="+mn-cs"/>
                <a:sym typeface="Gill Sans"/>
              </a:defRPr>
            </a:pPr>
            <a:endParaRPr sz="2215" kern="0">
              <a:solidFill>
                <a:srgbClr val="000000"/>
              </a:solidFill>
              <a:latin typeface="Gill Sans"/>
              <a:ea typeface="Gill Sans"/>
              <a:cs typeface="Gill Sans"/>
              <a:sym typeface="Gill Sans"/>
            </a:endParaRPr>
          </a:p>
        </p:txBody>
      </p:sp>
      <p:grpSp>
        <p:nvGrpSpPr>
          <p:cNvPr id="44" name="Group 103"/>
          <p:cNvGrpSpPr/>
          <p:nvPr/>
        </p:nvGrpSpPr>
        <p:grpSpPr>
          <a:xfrm>
            <a:off x="1691680" y="656109"/>
            <a:ext cx="448666" cy="448668"/>
            <a:chOff x="-748403" y="0"/>
            <a:chExt cx="850802" cy="850806"/>
          </a:xfrm>
        </p:grpSpPr>
        <p:sp>
          <p:nvSpPr>
            <p:cNvPr id="45" name="Shape 101"/>
            <p:cNvSpPr/>
            <p:nvPr/>
          </p:nvSpPr>
          <p:spPr>
            <a:xfrm>
              <a:off x="-748403" y="0"/>
              <a:ext cx="850802" cy="850806"/>
            </a:xfrm>
            <a:custGeom>
              <a:avLst/>
              <a:gdLst/>
              <a:ahLst/>
              <a:cxnLst>
                <a:cxn ang="0">
                  <a:pos x="wd2" y="hd2"/>
                </a:cxn>
                <a:cxn ang="5400000">
                  <a:pos x="wd2" y="hd2"/>
                </a:cxn>
                <a:cxn ang="10800000">
                  <a:pos x="wd2" y="hd2"/>
                </a:cxn>
                <a:cxn ang="16200000">
                  <a:pos x="wd2" y="hd2"/>
                </a:cxn>
              </a:cxnLst>
              <a:rect l="0" t="0" r="r" b="b"/>
              <a:pathLst>
                <a:path w="21367" h="21010" extrusionOk="0">
                  <a:moveTo>
                    <a:pt x="8505" y="14455"/>
                  </a:moveTo>
                  <a:cubicBezTo>
                    <a:pt x="5074" y="14455"/>
                    <a:pt x="2293" y="11709"/>
                    <a:pt x="2293" y="8322"/>
                  </a:cubicBezTo>
                  <a:cubicBezTo>
                    <a:pt x="2293" y="4936"/>
                    <a:pt x="5074" y="2190"/>
                    <a:pt x="8505" y="2190"/>
                  </a:cubicBezTo>
                  <a:cubicBezTo>
                    <a:pt x="11936" y="2190"/>
                    <a:pt x="14717" y="4936"/>
                    <a:pt x="14717" y="8322"/>
                  </a:cubicBezTo>
                  <a:cubicBezTo>
                    <a:pt x="14717" y="11709"/>
                    <a:pt x="11936" y="14455"/>
                    <a:pt x="8505" y="14455"/>
                  </a:cubicBezTo>
                  <a:close/>
                  <a:moveTo>
                    <a:pt x="21039" y="18205"/>
                  </a:moveTo>
                  <a:cubicBezTo>
                    <a:pt x="20257" y="17063"/>
                    <a:pt x="16909" y="14118"/>
                    <a:pt x="15508" y="12904"/>
                  </a:cubicBezTo>
                  <a:cubicBezTo>
                    <a:pt x="16378" y="11592"/>
                    <a:pt x="16888" y="10026"/>
                    <a:pt x="16888" y="8341"/>
                  </a:cubicBezTo>
                  <a:cubicBezTo>
                    <a:pt x="16888" y="3734"/>
                    <a:pt x="13108" y="0"/>
                    <a:pt x="8445" y="0"/>
                  </a:cubicBezTo>
                  <a:cubicBezTo>
                    <a:pt x="3781" y="0"/>
                    <a:pt x="0" y="3734"/>
                    <a:pt x="0" y="8341"/>
                  </a:cubicBezTo>
                  <a:cubicBezTo>
                    <a:pt x="0" y="12948"/>
                    <a:pt x="3781" y="16682"/>
                    <a:pt x="8445" y="16682"/>
                  </a:cubicBezTo>
                  <a:cubicBezTo>
                    <a:pt x="10043" y="16682"/>
                    <a:pt x="11532" y="16235"/>
                    <a:pt x="12806" y="15473"/>
                  </a:cubicBezTo>
                  <a:lnTo>
                    <a:pt x="18413" y="20577"/>
                  </a:lnTo>
                  <a:cubicBezTo>
                    <a:pt x="18413" y="20577"/>
                    <a:pt x="19615" y="21600"/>
                    <a:pt x="20818" y="20500"/>
                  </a:cubicBezTo>
                  <a:cubicBezTo>
                    <a:pt x="21600" y="19785"/>
                    <a:pt x="21426" y="18770"/>
                    <a:pt x="21039" y="18205"/>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102"/>
            <p:cNvSpPr/>
            <p:nvPr/>
          </p:nvSpPr>
          <p:spPr>
            <a:xfrm>
              <a:off x="-555088" y="186203"/>
              <a:ext cx="301751" cy="301750"/>
            </a:xfrm>
            <a:custGeom>
              <a:avLst/>
              <a:gdLst/>
              <a:ahLst/>
              <a:cxnLst>
                <a:cxn ang="0">
                  <a:pos x="wd2" y="hd2"/>
                </a:cxn>
                <a:cxn ang="5400000">
                  <a:pos x="wd2" y="hd2"/>
                </a:cxn>
                <a:cxn ang="10800000">
                  <a:pos x="wd2" y="hd2"/>
                </a:cxn>
                <a:cxn ang="16200000">
                  <a:pos x="wd2" y="hd2"/>
                </a:cxn>
              </a:cxnLst>
              <a:rect l="0" t="0" r="r" b="b"/>
              <a:pathLst>
                <a:path w="21600" h="21600" extrusionOk="0">
                  <a:moveTo>
                    <a:pt x="11521" y="18799"/>
                  </a:moveTo>
                  <a:cubicBezTo>
                    <a:pt x="11567" y="18200"/>
                    <a:pt x="9787" y="17232"/>
                    <a:pt x="9389" y="16342"/>
                  </a:cubicBezTo>
                  <a:cubicBezTo>
                    <a:pt x="8990" y="15451"/>
                    <a:pt x="9327" y="14161"/>
                    <a:pt x="9818" y="13869"/>
                  </a:cubicBezTo>
                  <a:cubicBezTo>
                    <a:pt x="10309" y="13577"/>
                    <a:pt x="9834" y="13408"/>
                    <a:pt x="9557" y="13285"/>
                  </a:cubicBezTo>
                  <a:cubicBezTo>
                    <a:pt x="9281" y="13162"/>
                    <a:pt x="6842" y="11734"/>
                    <a:pt x="6551" y="11135"/>
                  </a:cubicBezTo>
                  <a:cubicBezTo>
                    <a:pt x="6259" y="10536"/>
                    <a:pt x="4648" y="11504"/>
                    <a:pt x="4311" y="10275"/>
                  </a:cubicBezTo>
                  <a:cubicBezTo>
                    <a:pt x="3973" y="9046"/>
                    <a:pt x="4341" y="8724"/>
                    <a:pt x="4265" y="8386"/>
                  </a:cubicBezTo>
                  <a:cubicBezTo>
                    <a:pt x="4188" y="8048"/>
                    <a:pt x="3452" y="7603"/>
                    <a:pt x="3452" y="6466"/>
                  </a:cubicBezTo>
                  <a:cubicBezTo>
                    <a:pt x="3452" y="5329"/>
                    <a:pt x="3912" y="4654"/>
                    <a:pt x="4265" y="4316"/>
                  </a:cubicBezTo>
                  <a:cubicBezTo>
                    <a:pt x="4618" y="3978"/>
                    <a:pt x="5032" y="2718"/>
                    <a:pt x="5139" y="2212"/>
                  </a:cubicBezTo>
                  <a:cubicBezTo>
                    <a:pt x="5175" y="2042"/>
                    <a:pt x="5118" y="1852"/>
                    <a:pt x="5031" y="1674"/>
                  </a:cubicBezTo>
                  <a:cubicBezTo>
                    <a:pt x="2008" y="3590"/>
                    <a:pt x="0" y="6966"/>
                    <a:pt x="0" y="10812"/>
                  </a:cubicBezTo>
                  <a:cubicBezTo>
                    <a:pt x="0" y="16453"/>
                    <a:pt x="4315" y="21082"/>
                    <a:pt x="9819" y="21578"/>
                  </a:cubicBezTo>
                  <a:cubicBezTo>
                    <a:pt x="10335" y="20876"/>
                    <a:pt x="11486" y="19264"/>
                    <a:pt x="11521" y="18799"/>
                  </a:cubicBezTo>
                  <a:close/>
                  <a:moveTo>
                    <a:pt x="21600" y="10812"/>
                  </a:moveTo>
                  <a:cubicBezTo>
                    <a:pt x="21600" y="16548"/>
                    <a:pt x="17138" y="21238"/>
                    <a:pt x="11500" y="21600"/>
                  </a:cubicBezTo>
                  <a:cubicBezTo>
                    <a:pt x="13833" y="20555"/>
                    <a:pt x="18624" y="14898"/>
                    <a:pt x="18624" y="14898"/>
                  </a:cubicBezTo>
                  <a:cubicBezTo>
                    <a:pt x="17964" y="14053"/>
                    <a:pt x="17504" y="14284"/>
                    <a:pt x="17166" y="14268"/>
                  </a:cubicBezTo>
                  <a:cubicBezTo>
                    <a:pt x="16829" y="14253"/>
                    <a:pt x="16246" y="13853"/>
                    <a:pt x="15740" y="13285"/>
                  </a:cubicBezTo>
                  <a:cubicBezTo>
                    <a:pt x="15234" y="12717"/>
                    <a:pt x="13331" y="12272"/>
                    <a:pt x="13331" y="12272"/>
                  </a:cubicBezTo>
                  <a:cubicBezTo>
                    <a:pt x="13331" y="12272"/>
                    <a:pt x="10294" y="12256"/>
                    <a:pt x="10079" y="12272"/>
                  </a:cubicBezTo>
                  <a:cubicBezTo>
                    <a:pt x="9864" y="12287"/>
                    <a:pt x="9312" y="11980"/>
                    <a:pt x="9112" y="11842"/>
                  </a:cubicBezTo>
                  <a:cubicBezTo>
                    <a:pt x="8913" y="11703"/>
                    <a:pt x="8668" y="11304"/>
                    <a:pt x="8361" y="10229"/>
                  </a:cubicBezTo>
                  <a:cubicBezTo>
                    <a:pt x="8054" y="9154"/>
                    <a:pt x="7410" y="9737"/>
                    <a:pt x="7134" y="9722"/>
                  </a:cubicBezTo>
                  <a:cubicBezTo>
                    <a:pt x="6857" y="9707"/>
                    <a:pt x="7226" y="10812"/>
                    <a:pt x="6305" y="9722"/>
                  </a:cubicBezTo>
                  <a:cubicBezTo>
                    <a:pt x="5385" y="8632"/>
                    <a:pt x="7471" y="7925"/>
                    <a:pt x="7901" y="7818"/>
                  </a:cubicBezTo>
                  <a:cubicBezTo>
                    <a:pt x="8330" y="7710"/>
                    <a:pt x="8790" y="8785"/>
                    <a:pt x="9573" y="8908"/>
                  </a:cubicBezTo>
                  <a:cubicBezTo>
                    <a:pt x="10355" y="9031"/>
                    <a:pt x="9542" y="7956"/>
                    <a:pt x="9695" y="7449"/>
                  </a:cubicBezTo>
                  <a:cubicBezTo>
                    <a:pt x="9849" y="6942"/>
                    <a:pt x="10603" y="5621"/>
                    <a:pt x="11276" y="5253"/>
                  </a:cubicBezTo>
                  <a:cubicBezTo>
                    <a:pt x="11948" y="4884"/>
                    <a:pt x="12472" y="3548"/>
                    <a:pt x="12580" y="3010"/>
                  </a:cubicBezTo>
                  <a:cubicBezTo>
                    <a:pt x="12687" y="2473"/>
                    <a:pt x="10603" y="1828"/>
                    <a:pt x="10340" y="2043"/>
                  </a:cubicBezTo>
                  <a:cubicBezTo>
                    <a:pt x="10076" y="2258"/>
                    <a:pt x="10094" y="2765"/>
                    <a:pt x="10018" y="2519"/>
                  </a:cubicBezTo>
                  <a:cubicBezTo>
                    <a:pt x="9941" y="2273"/>
                    <a:pt x="10002" y="1920"/>
                    <a:pt x="9772" y="1889"/>
                  </a:cubicBezTo>
                  <a:cubicBezTo>
                    <a:pt x="9542" y="1858"/>
                    <a:pt x="9297" y="1828"/>
                    <a:pt x="8898" y="1720"/>
                  </a:cubicBezTo>
                  <a:cubicBezTo>
                    <a:pt x="8632" y="1649"/>
                    <a:pt x="7918" y="971"/>
                    <a:pt x="7470" y="526"/>
                  </a:cubicBezTo>
                  <a:cubicBezTo>
                    <a:pt x="8519" y="186"/>
                    <a:pt x="9637" y="0"/>
                    <a:pt x="10800" y="0"/>
                  </a:cubicBezTo>
                  <a:cubicBezTo>
                    <a:pt x="16765" y="0"/>
                    <a:pt x="21600" y="4841"/>
                    <a:pt x="21600" y="10812"/>
                  </a:cubicBezTo>
                  <a:close/>
                </a:path>
              </a:pathLst>
            </a:custGeom>
            <a:solidFill>
              <a:srgbClr val="7BCAF3"/>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7" name="Shape 104"/>
          <p:cNvSpPr/>
          <p:nvPr/>
        </p:nvSpPr>
        <p:spPr>
          <a:xfrm>
            <a:off x="4139952" y="2892685"/>
            <a:ext cx="313368" cy="313359"/>
          </a:xfrm>
          <a:custGeom>
            <a:avLst/>
            <a:gdLst/>
            <a:ahLst/>
            <a:cxnLst>
              <a:cxn ang="0">
                <a:pos x="wd2" y="hd2"/>
              </a:cxn>
              <a:cxn ang="5400000">
                <a:pos x="wd2" y="hd2"/>
              </a:cxn>
              <a:cxn ang="10800000">
                <a:pos x="wd2" y="hd2"/>
              </a:cxn>
              <a:cxn ang="16200000">
                <a:pos x="wd2" y="hd2"/>
              </a:cxn>
            </a:cxnLst>
            <a:rect l="0" t="0" r="r" b="b"/>
            <a:pathLst>
              <a:path w="21562" h="21600" extrusionOk="0">
                <a:moveTo>
                  <a:pt x="21558" y="21600"/>
                </a:moveTo>
                <a:lnTo>
                  <a:pt x="5" y="21600"/>
                </a:lnTo>
                <a:lnTo>
                  <a:pt x="1" y="21154"/>
                </a:lnTo>
                <a:cubicBezTo>
                  <a:pt x="-1" y="21044"/>
                  <a:pt x="-19" y="18441"/>
                  <a:pt x="586" y="17146"/>
                </a:cubicBezTo>
                <a:cubicBezTo>
                  <a:pt x="1229" y="15771"/>
                  <a:pt x="3437" y="15262"/>
                  <a:pt x="5212" y="14854"/>
                </a:cubicBezTo>
                <a:cubicBezTo>
                  <a:pt x="5409" y="14808"/>
                  <a:pt x="5600" y="14764"/>
                  <a:pt x="5782" y="14720"/>
                </a:cubicBezTo>
                <a:cubicBezTo>
                  <a:pt x="8005" y="14187"/>
                  <a:pt x="8350" y="13282"/>
                  <a:pt x="8320" y="12503"/>
                </a:cubicBezTo>
                <a:cubicBezTo>
                  <a:pt x="6640" y="11184"/>
                  <a:pt x="5438" y="8562"/>
                  <a:pt x="5438" y="6169"/>
                </a:cubicBezTo>
                <a:cubicBezTo>
                  <a:pt x="5438" y="2134"/>
                  <a:pt x="7285" y="0"/>
                  <a:pt x="10781" y="0"/>
                </a:cubicBezTo>
                <a:cubicBezTo>
                  <a:pt x="14277" y="0"/>
                  <a:pt x="16124" y="2134"/>
                  <a:pt x="16124" y="6169"/>
                </a:cubicBezTo>
                <a:cubicBezTo>
                  <a:pt x="16124" y="8601"/>
                  <a:pt x="14948" y="11170"/>
                  <a:pt x="13242" y="12503"/>
                </a:cubicBezTo>
                <a:cubicBezTo>
                  <a:pt x="13212" y="13282"/>
                  <a:pt x="13558" y="14188"/>
                  <a:pt x="15780" y="14720"/>
                </a:cubicBezTo>
                <a:cubicBezTo>
                  <a:pt x="15962" y="14764"/>
                  <a:pt x="16153" y="14808"/>
                  <a:pt x="16350" y="14854"/>
                </a:cubicBezTo>
                <a:cubicBezTo>
                  <a:pt x="18125" y="15262"/>
                  <a:pt x="20333" y="15771"/>
                  <a:pt x="20976" y="17146"/>
                </a:cubicBezTo>
                <a:cubicBezTo>
                  <a:pt x="21581" y="18441"/>
                  <a:pt x="21563" y="21044"/>
                  <a:pt x="21562" y="21154"/>
                </a:cubicBezTo>
                <a:cubicBezTo>
                  <a:pt x="21562" y="21154"/>
                  <a:pt x="21558" y="21600"/>
                  <a:pt x="21558"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105"/>
          <p:cNvSpPr/>
          <p:nvPr/>
        </p:nvSpPr>
        <p:spPr>
          <a:xfrm>
            <a:off x="2487295" y="4398001"/>
            <a:ext cx="341782" cy="342446"/>
          </a:xfrm>
          <a:custGeom>
            <a:avLst/>
            <a:gdLst/>
            <a:ahLst/>
            <a:cxnLst>
              <a:cxn ang="0">
                <a:pos x="wd2" y="hd2"/>
              </a:cxn>
              <a:cxn ang="5400000">
                <a:pos x="wd2" y="hd2"/>
              </a:cxn>
              <a:cxn ang="10800000">
                <a:pos x="wd2" y="hd2"/>
              </a:cxn>
              <a:cxn ang="16200000">
                <a:pos x="wd2" y="hd2"/>
              </a:cxn>
            </a:cxnLst>
            <a:rect l="0" t="0" r="r" b="b"/>
            <a:pathLst>
              <a:path w="20889" h="21600" extrusionOk="0">
                <a:moveTo>
                  <a:pt x="10109" y="20226"/>
                </a:moveTo>
                <a:lnTo>
                  <a:pt x="646" y="11801"/>
                </a:lnTo>
                <a:cubicBezTo>
                  <a:pt x="646" y="11801"/>
                  <a:pt x="-699" y="10637"/>
                  <a:pt x="493" y="9404"/>
                </a:cubicBezTo>
                <a:cubicBezTo>
                  <a:pt x="1401" y="8465"/>
                  <a:pt x="2675" y="9751"/>
                  <a:pt x="2675" y="9751"/>
                </a:cubicBezTo>
                <a:lnTo>
                  <a:pt x="10763" y="14643"/>
                </a:lnTo>
                <a:lnTo>
                  <a:pt x="18161" y="1339"/>
                </a:lnTo>
                <a:cubicBezTo>
                  <a:pt x="18161" y="1339"/>
                  <a:pt x="18877" y="0"/>
                  <a:pt x="19983" y="0"/>
                </a:cubicBezTo>
                <a:cubicBezTo>
                  <a:pt x="20901" y="0"/>
                  <a:pt x="20889" y="2031"/>
                  <a:pt x="20889" y="2031"/>
                </a:cubicBezTo>
                <a:lnTo>
                  <a:pt x="14788" y="18023"/>
                </a:lnTo>
                <a:cubicBezTo>
                  <a:pt x="14788" y="18023"/>
                  <a:pt x="13375" y="21600"/>
                  <a:pt x="12174" y="21600"/>
                </a:cubicBezTo>
                <a:cubicBezTo>
                  <a:pt x="11458" y="21600"/>
                  <a:pt x="10109" y="20226"/>
                  <a:pt x="10109" y="20226"/>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49" name="Group 114"/>
          <p:cNvGrpSpPr/>
          <p:nvPr/>
        </p:nvGrpSpPr>
        <p:grpSpPr>
          <a:xfrm>
            <a:off x="2123728" y="1140047"/>
            <a:ext cx="862189" cy="736635"/>
            <a:chOff x="-726056" y="0"/>
            <a:chExt cx="1634962" cy="1396877"/>
          </a:xfrm>
        </p:grpSpPr>
        <p:sp>
          <p:nvSpPr>
            <p:cNvPr id="50" name="Shape 110"/>
            <p:cNvSpPr/>
            <p:nvPr/>
          </p:nvSpPr>
          <p:spPr>
            <a:xfrm>
              <a:off x="-726056" y="1101089"/>
              <a:ext cx="1634962" cy="295788"/>
            </a:xfrm>
            <a:custGeom>
              <a:avLst/>
              <a:gdLst/>
              <a:ahLst/>
              <a:cxnLst>
                <a:cxn ang="0">
                  <a:pos x="wd2" y="hd2"/>
                </a:cxn>
                <a:cxn ang="5400000">
                  <a:pos x="wd2" y="hd2"/>
                </a:cxn>
                <a:cxn ang="10800000">
                  <a:pos x="wd2" y="hd2"/>
                </a:cxn>
                <a:cxn ang="16200000">
                  <a:pos x="wd2" y="hd2"/>
                </a:cxn>
              </a:cxnLst>
              <a:rect l="0" t="0" r="r" b="b"/>
              <a:pathLst>
                <a:path w="21540" h="21600" extrusionOk="0">
                  <a:moveTo>
                    <a:pt x="20970" y="21600"/>
                  </a:moveTo>
                  <a:lnTo>
                    <a:pt x="570" y="21600"/>
                  </a:lnTo>
                  <a:cubicBezTo>
                    <a:pt x="362" y="21600"/>
                    <a:pt x="170" y="20971"/>
                    <a:pt x="70" y="19959"/>
                  </a:cubicBezTo>
                  <a:cubicBezTo>
                    <a:pt x="-30" y="18948"/>
                    <a:pt x="-23" y="17714"/>
                    <a:pt x="89" y="16742"/>
                  </a:cubicBezTo>
                  <a:lnTo>
                    <a:pt x="1850" y="1459"/>
                  </a:lnTo>
                  <a:cubicBezTo>
                    <a:pt x="1954" y="550"/>
                    <a:pt x="2135" y="0"/>
                    <a:pt x="2330" y="0"/>
                  </a:cubicBezTo>
                  <a:lnTo>
                    <a:pt x="19210" y="0"/>
                  </a:lnTo>
                  <a:cubicBezTo>
                    <a:pt x="19405" y="0"/>
                    <a:pt x="19586" y="550"/>
                    <a:pt x="19690" y="1459"/>
                  </a:cubicBezTo>
                  <a:lnTo>
                    <a:pt x="21451" y="16742"/>
                  </a:lnTo>
                  <a:cubicBezTo>
                    <a:pt x="21563" y="17714"/>
                    <a:pt x="21570" y="18948"/>
                    <a:pt x="21470" y="19959"/>
                  </a:cubicBezTo>
                  <a:cubicBezTo>
                    <a:pt x="21370" y="20971"/>
                    <a:pt x="21178" y="21600"/>
                    <a:pt x="20970" y="2160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111"/>
            <p:cNvSpPr/>
            <p:nvPr/>
          </p:nvSpPr>
          <p:spPr>
            <a:xfrm>
              <a:off x="-512513" y="734059"/>
              <a:ext cx="1207875" cy="295788"/>
            </a:xfrm>
            <a:custGeom>
              <a:avLst/>
              <a:gdLst/>
              <a:ahLst/>
              <a:cxnLst>
                <a:cxn ang="0">
                  <a:pos x="wd2" y="hd2"/>
                </a:cxn>
                <a:cxn ang="5400000">
                  <a:pos x="wd2" y="hd2"/>
                </a:cxn>
                <a:cxn ang="10800000">
                  <a:pos x="wd2" y="hd2"/>
                </a:cxn>
                <a:cxn ang="16200000">
                  <a:pos x="wd2" y="hd2"/>
                </a:cxn>
              </a:cxnLst>
              <a:rect l="0" t="0" r="r" b="b"/>
              <a:pathLst>
                <a:path w="21519" h="21600" extrusionOk="0">
                  <a:moveTo>
                    <a:pt x="20749" y="21600"/>
                  </a:moveTo>
                  <a:lnTo>
                    <a:pt x="771" y="21600"/>
                  </a:lnTo>
                  <a:cubicBezTo>
                    <a:pt x="490" y="21600"/>
                    <a:pt x="231" y="20971"/>
                    <a:pt x="95" y="19959"/>
                  </a:cubicBezTo>
                  <a:cubicBezTo>
                    <a:pt x="-40" y="18948"/>
                    <a:pt x="-30" y="17714"/>
                    <a:pt x="121" y="16742"/>
                  </a:cubicBezTo>
                  <a:lnTo>
                    <a:pt x="2502" y="1459"/>
                  </a:lnTo>
                  <a:cubicBezTo>
                    <a:pt x="2643" y="550"/>
                    <a:pt x="2888" y="0"/>
                    <a:pt x="3151" y="0"/>
                  </a:cubicBezTo>
                  <a:lnTo>
                    <a:pt x="18369" y="0"/>
                  </a:lnTo>
                  <a:cubicBezTo>
                    <a:pt x="18632" y="0"/>
                    <a:pt x="18877" y="550"/>
                    <a:pt x="19018" y="1459"/>
                  </a:cubicBezTo>
                  <a:lnTo>
                    <a:pt x="21399" y="16742"/>
                  </a:lnTo>
                  <a:cubicBezTo>
                    <a:pt x="21550" y="17714"/>
                    <a:pt x="21560" y="18948"/>
                    <a:pt x="21425" y="19959"/>
                  </a:cubicBezTo>
                  <a:cubicBezTo>
                    <a:pt x="21290" y="20971"/>
                    <a:pt x="21030" y="21600"/>
                    <a:pt x="20749"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112"/>
            <p:cNvSpPr/>
            <p:nvPr/>
          </p:nvSpPr>
          <p:spPr>
            <a:xfrm>
              <a:off x="-298977" y="367030"/>
              <a:ext cx="780802" cy="295790"/>
            </a:xfrm>
            <a:custGeom>
              <a:avLst/>
              <a:gdLst/>
              <a:ahLst/>
              <a:cxnLst>
                <a:cxn ang="0">
                  <a:pos x="wd2" y="hd2"/>
                </a:cxn>
                <a:cxn ang="5400000">
                  <a:pos x="wd2" y="hd2"/>
                </a:cxn>
                <a:cxn ang="10800000">
                  <a:pos x="wd2" y="hd2"/>
                </a:cxn>
                <a:cxn ang="16200000">
                  <a:pos x="wd2" y="hd2"/>
                </a:cxn>
              </a:cxnLst>
              <a:rect l="0" t="0" r="r" b="b"/>
              <a:pathLst>
                <a:path w="21475" h="21600" extrusionOk="0">
                  <a:moveTo>
                    <a:pt x="20286" y="21600"/>
                  </a:moveTo>
                  <a:lnTo>
                    <a:pt x="1190" y="21600"/>
                  </a:lnTo>
                  <a:cubicBezTo>
                    <a:pt x="756" y="21600"/>
                    <a:pt x="356" y="20971"/>
                    <a:pt x="147" y="19959"/>
                  </a:cubicBezTo>
                  <a:cubicBezTo>
                    <a:pt x="-62" y="18948"/>
                    <a:pt x="-46" y="17715"/>
                    <a:pt x="187" y="16742"/>
                  </a:cubicBezTo>
                  <a:lnTo>
                    <a:pt x="3862" y="1459"/>
                  </a:lnTo>
                  <a:cubicBezTo>
                    <a:pt x="4081" y="550"/>
                    <a:pt x="4459" y="0"/>
                    <a:pt x="4865" y="0"/>
                  </a:cubicBezTo>
                  <a:lnTo>
                    <a:pt x="16611" y="0"/>
                  </a:lnTo>
                  <a:cubicBezTo>
                    <a:pt x="17017" y="0"/>
                    <a:pt x="17395" y="550"/>
                    <a:pt x="17614" y="1459"/>
                  </a:cubicBezTo>
                  <a:lnTo>
                    <a:pt x="21289" y="16742"/>
                  </a:lnTo>
                  <a:cubicBezTo>
                    <a:pt x="21522" y="17715"/>
                    <a:pt x="21538" y="18948"/>
                    <a:pt x="21329" y="19959"/>
                  </a:cubicBezTo>
                  <a:cubicBezTo>
                    <a:pt x="21120" y="20971"/>
                    <a:pt x="20720" y="21600"/>
                    <a:pt x="20286" y="21600"/>
                  </a:cubicBez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113"/>
            <p:cNvSpPr/>
            <p:nvPr/>
          </p:nvSpPr>
          <p:spPr>
            <a:xfrm>
              <a:off x="-85434" y="0"/>
              <a:ext cx="353713" cy="295790"/>
            </a:xfrm>
            <a:custGeom>
              <a:avLst/>
              <a:gdLst/>
              <a:ahLst/>
              <a:cxnLst>
                <a:cxn ang="0">
                  <a:pos x="wd2" y="hd2"/>
                </a:cxn>
                <a:cxn ang="5400000">
                  <a:pos x="wd2" y="hd2"/>
                </a:cxn>
                <a:cxn ang="10800000">
                  <a:pos x="wd2" y="hd2"/>
                </a:cxn>
                <a:cxn ang="16200000">
                  <a:pos x="wd2" y="hd2"/>
                </a:cxn>
              </a:cxnLst>
              <a:rect l="0" t="0" r="r" b="b"/>
              <a:pathLst>
                <a:path w="21326" h="21600" extrusionOk="0">
                  <a:moveTo>
                    <a:pt x="18718" y="21600"/>
                  </a:moveTo>
                  <a:lnTo>
                    <a:pt x="2608" y="21600"/>
                  </a:lnTo>
                  <a:cubicBezTo>
                    <a:pt x="1655" y="21600"/>
                    <a:pt x="778" y="20971"/>
                    <a:pt x="321" y="19959"/>
                  </a:cubicBezTo>
                  <a:cubicBezTo>
                    <a:pt x="-137" y="18948"/>
                    <a:pt x="-103" y="17715"/>
                    <a:pt x="409" y="16742"/>
                  </a:cubicBezTo>
                  <a:lnTo>
                    <a:pt x="8465" y="1459"/>
                  </a:lnTo>
                  <a:cubicBezTo>
                    <a:pt x="8944" y="550"/>
                    <a:pt x="9773" y="0"/>
                    <a:pt x="10663" y="0"/>
                  </a:cubicBezTo>
                  <a:cubicBezTo>
                    <a:pt x="11553" y="0"/>
                    <a:pt x="12382" y="550"/>
                    <a:pt x="12861" y="1459"/>
                  </a:cubicBezTo>
                  <a:lnTo>
                    <a:pt x="20917" y="16742"/>
                  </a:lnTo>
                  <a:cubicBezTo>
                    <a:pt x="21429" y="17715"/>
                    <a:pt x="21463" y="18948"/>
                    <a:pt x="21005" y="19959"/>
                  </a:cubicBezTo>
                  <a:cubicBezTo>
                    <a:pt x="20548" y="20971"/>
                    <a:pt x="19671" y="21600"/>
                    <a:pt x="18718" y="21600"/>
                  </a:cubicBezTo>
                  <a:close/>
                </a:path>
              </a:pathLst>
            </a:cu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54" name="Group 132"/>
          <p:cNvGrpSpPr/>
          <p:nvPr/>
        </p:nvGrpSpPr>
        <p:grpSpPr>
          <a:xfrm>
            <a:off x="1691680" y="2362318"/>
            <a:ext cx="681243" cy="721945"/>
            <a:chOff x="0" y="0"/>
            <a:chExt cx="1291836" cy="1369020"/>
          </a:xfrm>
        </p:grpSpPr>
        <p:grpSp>
          <p:nvGrpSpPr>
            <p:cNvPr id="55" name="Group 120"/>
            <p:cNvGrpSpPr/>
            <p:nvPr/>
          </p:nvGrpSpPr>
          <p:grpSpPr>
            <a:xfrm>
              <a:off x="6932" y="-1"/>
              <a:ext cx="1284905" cy="351304"/>
              <a:chOff x="0" y="0"/>
              <a:chExt cx="1284903" cy="351302"/>
            </a:xfrm>
          </p:grpSpPr>
          <p:sp>
            <p:nvSpPr>
              <p:cNvPr id="67" name="Shape 115"/>
              <p:cNvSpPr/>
              <p:nvPr/>
            </p:nvSpPr>
            <p:spPr>
              <a:xfrm flipV="1">
                <a:off x="1167577" y="233972"/>
                <a:ext cx="117327" cy="11733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116"/>
              <p:cNvSpPr/>
              <p:nvPr/>
            </p:nvSpPr>
            <p:spPr>
              <a:xfrm flipV="1">
                <a:off x="933664" y="52605"/>
                <a:ext cx="67064" cy="151764"/>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117"/>
              <p:cNvSpPr/>
              <p:nvPr/>
            </p:nvSpPr>
            <p:spPr>
              <a:xfrm flipH="1" flipV="1">
                <a:off x="0" y="233972"/>
                <a:ext cx="117326" cy="11733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118"/>
              <p:cNvSpPr/>
              <p:nvPr/>
            </p:nvSpPr>
            <p:spPr>
              <a:xfrm flipH="1" flipV="1">
                <a:off x="284180" y="52605"/>
                <a:ext cx="67064" cy="151764"/>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119"/>
              <p:cNvSpPr/>
              <p:nvPr/>
            </p:nvSpPr>
            <p:spPr>
              <a:xfrm flipV="1">
                <a:off x="642451" y="-1"/>
                <a:ext cx="1" cy="16592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56" name="Group 126"/>
            <p:cNvGrpSpPr/>
            <p:nvPr/>
          </p:nvGrpSpPr>
          <p:grpSpPr>
            <a:xfrm>
              <a:off x="6932" y="958130"/>
              <a:ext cx="1284905" cy="410891"/>
              <a:chOff x="0" y="0"/>
              <a:chExt cx="1284903" cy="410889"/>
            </a:xfrm>
          </p:grpSpPr>
          <p:sp>
            <p:nvSpPr>
              <p:cNvPr id="62" name="Shape 121"/>
              <p:cNvSpPr/>
              <p:nvPr/>
            </p:nvSpPr>
            <p:spPr>
              <a:xfrm>
                <a:off x="1167577" y="0"/>
                <a:ext cx="117327" cy="11733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122"/>
              <p:cNvSpPr/>
              <p:nvPr/>
            </p:nvSpPr>
            <p:spPr>
              <a:xfrm>
                <a:off x="933664" y="180833"/>
                <a:ext cx="67064" cy="15176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123"/>
              <p:cNvSpPr/>
              <p:nvPr/>
            </p:nvSpPr>
            <p:spPr>
              <a:xfrm flipH="1">
                <a:off x="0" y="0"/>
                <a:ext cx="117326" cy="11733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124"/>
              <p:cNvSpPr/>
              <p:nvPr/>
            </p:nvSpPr>
            <p:spPr>
              <a:xfrm flipH="1">
                <a:off x="284180" y="180833"/>
                <a:ext cx="67064" cy="15176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125"/>
              <p:cNvSpPr/>
              <p:nvPr/>
            </p:nvSpPr>
            <p:spPr>
              <a:xfrm>
                <a:off x="642451" y="244970"/>
                <a:ext cx="1" cy="16592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57" name="Shape 127"/>
            <p:cNvSpPr/>
            <p:nvPr/>
          </p:nvSpPr>
          <p:spPr>
            <a:xfrm>
              <a:off x="0" y="390077"/>
              <a:ext cx="1252396" cy="674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9662"/>
                    <a:pt x="0" y="9662"/>
                  </a:cubicBezTo>
                  <a:cubicBezTo>
                    <a:pt x="0" y="9662"/>
                    <a:pt x="4801" y="0"/>
                    <a:pt x="10766" y="0"/>
                  </a:cubicBezTo>
                  <a:cubicBezTo>
                    <a:pt x="16731" y="0"/>
                    <a:pt x="21600" y="9662"/>
                    <a:pt x="21600" y="9662"/>
                  </a:cubicBezTo>
                  <a:cubicBezTo>
                    <a:pt x="21600" y="9662"/>
                    <a:pt x="16765" y="21600"/>
                    <a:pt x="10800" y="21600"/>
                  </a:cubicBezTo>
                  <a:close/>
                </a:path>
              </a:pathLst>
            </a:custGeom>
            <a:solidFill>
              <a:srgbClr val="F9F9F7"/>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128"/>
            <p:cNvSpPr/>
            <p:nvPr/>
          </p:nvSpPr>
          <p:spPr>
            <a:xfrm>
              <a:off x="342691" y="408601"/>
              <a:ext cx="569872" cy="570405"/>
            </a:xfrm>
            <a:prstGeom prst="ellipse">
              <a:avLst/>
            </a:pr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129"/>
            <p:cNvSpPr/>
            <p:nvPr/>
          </p:nvSpPr>
          <p:spPr>
            <a:xfrm>
              <a:off x="509406" y="566054"/>
              <a:ext cx="244243" cy="244456"/>
            </a:xfrm>
            <a:prstGeom prst="ellipse">
              <a:avLst/>
            </a:pr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130"/>
            <p:cNvSpPr/>
            <p:nvPr/>
          </p:nvSpPr>
          <p:spPr>
            <a:xfrm>
              <a:off x="0" y="288195"/>
              <a:ext cx="1252396" cy="398591"/>
            </a:xfrm>
            <a:custGeom>
              <a:avLst/>
              <a:gdLst/>
              <a:ahLst/>
              <a:cxnLst>
                <a:cxn ang="0">
                  <a:pos x="wd2" y="hd2"/>
                </a:cxn>
                <a:cxn ang="5400000">
                  <a:pos x="wd2" y="hd2"/>
                </a:cxn>
                <a:cxn ang="10800000">
                  <a:pos x="wd2" y="hd2"/>
                </a:cxn>
                <a:cxn ang="16200000">
                  <a:pos x="wd2" y="hd2"/>
                </a:cxn>
              </a:cxnLst>
              <a:rect l="0" t="0" r="r" b="b"/>
              <a:pathLst>
                <a:path w="21600" h="21600" extrusionOk="0">
                  <a:moveTo>
                    <a:pt x="10766" y="8815"/>
                  </a:moveTo>
                  <a:cubicBezTo>
                    <a:pt x="4801" y="8815"/>
                    <a:pt x="0" y="21600"/>
                    <a:pt x="0" y="21600"/>
                  </a:cubicBezTo>
                  <a:cubicBezTo>
                    <a:pt x="0" y="21600"/>
                    <a:pt x="3766" y="0"/>
                    <a:pt x="10766" y="0"/>
                  </a:cubicBezTo>
                  <a:cubicBezTo>
                    <a:pt x="17766" y="0"/>
                    <a:pt x="21600" y="21600"/>
                    <a:pt x="21600" y="21600"/>
                  </a:cubicBezTo>
                  <a:cubicBezTo>
                    <a:pt x="21600" y="21600"/>
                    <a:pt x="16731" y="8815"/>
                    <a:pt x="10766" y="8815"/>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131"/>
            <p:cNvSpPr/>
            <p:nvPr/>
          </p:nvSpPr>
          <p:spPr>
            <a:xfrm>
              <a:off x="666859" y="538268"/>
              <a:ext cx="144719" cy="144719"/>
            </a:xfrm>
            <a:prstGeom prst="ellipse">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72" name="Group 138"/>
          <p:cNvGrpSpPr/>
          <p:nvPr/>
        </p:nvGrpSpPr>
        <p:grpSpPr>
          <a:xfrm>
            <a:off x="7411707" y="3469106"/>
            <a:ext cx="628451" cy="552167"/>
            <a:chOff x="0" y="0"/>
            <a:chExt cx="1191727" cy="1047070"/>
          </a:xfrm>
        </p:grpSpPr>
        <p:sp>
          <p:nvSpPr>
            <p:cNvPr id="73" name="Shape 133"/>
            <p:cNvSpPr/>
            <p:nvPr/>
          </p:nvSpPr>
          <p:spPr>
            <a:xfrm rot="19800000">
              <a:off x="116437" y="205793"/>
              <a:ext cx="813451" cy="683716"/>
            </a:xfrm>
            <a:custGeom>
              <a:avLst/>
              <a:gdLst/>
              <a:ahLst/>
              <a:cxnLst>
                <a:cxn ang="0">
                  <a:pos x="wd2" y="hd2"/>
                </a:cxn>
                <a:cxn ang="5400000">
                  <a:pos x="wd2" y="hd2"/>
                </a:cxn>
                <a:cxn ang="10800000">
                  <a:pos x="wd2" y="hd2"/>
                </a:cxn>
                <a:cxn ang="16200000">
                  <a:pos x="wd2" y="hd2"/>
                </a:cxn>
              </a:cxnLst>
              <a:rect l="0" t="0" r="r" b="b"/>
              <a:pathLst>
                <a:path w="21600" h="21281" extrusionOk="0">
                  <a:moveTo>
                    <a:pt x="13567" y="18722"/>
                  </a:moveTo>
                  <a:cubicBezTo>
                    <a:pt x="13389" y="19506"/>
                    <a:pt x="12707" y="19971"/>
                    <a:pt x="12044" y="19761"/>
                  </a:cubicBezTo>
                  <a:lnTo>
                    <a:pt x="7238" y="18242"/>
                  </a:lnTo>
                  <a:cubicBezTo>
                    <a:pt x="6574" y="18033"/>
                    <a:pt x="6180" y="17227"/>
                    <a:pt x="6358" y="16443"/>
                  </a:cubicBezTo>
                  <a:cubicBezTo>
                    <a:pt x="6447" y="16053"/>
                    <a:pt x="6560" y="15553"/>
                    <a:pt x="6692" y="14967"/>
                  </a:cubicBezTo>
                  <a:lnTo>
                    <a:pt x="13816" y="17627"/>
                  </a:lnTo>
                  <a:cubicBezTo>
                    <a:pt x="13720" y="18048"/>
                    <a:pt x="13636" y="18420"/>
                    <a:pt x="13567" y="18722"/>
                  </a:cubicBezTo>
                  <a:close/>
                  <a:moveTo>
                    <a:pt x="21600" y="0"/>
                  </a:moveTo>
                  <a:lnTo>
                    <a:pt x="0" y="8067"/>
                  </a:lnTo>
                  <a:lnTo>
                    <a:pt x="0" y="12467"/>
                  </a:lnTo>
                  <a:lnTo>
                    <a:pt x="5505" y="14524"/>
                  </a:lnTo>
                  <a:cubicBezTo>
                    <a:pt x="5428" y="14864"/>
                    <a:pt x="5317" y="15358"/>
                    <a:pt x="5157" y="16063"/>
                  </a:cubicBezTo>
                  <a:cubicBezTo>
                    <a:pt x="4801" y="17630"/>
                    <a:pt x="5589" y="19241"/>
                    <a:pt x="6916" y="19661"/>
                  </a:cubicBezTo>
                  <a:lnTo>
                    <a:pt x="11722" y="21180"/>
                  </a:lnTo>
                  <a:cubicBezTo>
                    <a:pt x="13049" y="21600"/>
                    <a:pt x="14413" y="20670"/>
                    <a:pt x="14768" y="19103"/>
                  </a:cubicBezTo>
                  <a:cubicBezTo>
                    <a:pt x="14862" y="18691"/>
                    <a:pt x="14939" y="18352"/>
                    <a:pt x="15003" y="18071"/>
                  </a:cubicBezTo>
                  <a:lnTo>
                    <a:pt x="21600" y="20534"/>
                  </a:lnTo>
                  <a:lnTo>
                    <a:pt x="21600" y="0"/>
                  </a:ln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algn="ctr" defTabSz="241082" hangingPunct="0">
                <a:defRPr sz="3000">
                  <a:effectLst>
                    <a:outerShdw blurRad="38100" dist="12700" dir="5400000" rotWithShape="0">
                      <a:srgbClr val="000000">
                        <a:alpha val="50000"/>
                      </a:srgbClr>
                    </a:outerShdw>
                  </a:effectLst>
                  <a:latin typeface="+mn-lt"/>
                  <a:ea typeface="+mn-ea"/>
                  <a:cs typeface="+mn-cs"/>
                  <a:sym typeface="Gill Sans"/>
                </a:defRPr>
              </a:pPr>
              <a:endParaRPr sz="1582"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74" name="Group 137"/>
            <p:cNvGrpSpPr/>
            <p:nvPr/>
          </p:nvGrpSpPr>
          <p:grpSpPr>
            <a:xfrm rot="21000000">
              <a:off x="961537" y="13414"/>
              <a:ext cx="193230" cy="442605"/>
              <a:chOff x="0" y="0"/>
              <a:chExt cx="193228" cy="442603"/>
            </a:xfrm>
          </p:grpSpPr>
          <p:sp>
            <p:nvSpPr>
              <p:cNvPr id="75" name="Shape 134"/>
              <p:cNvSpPr/>
              <p:nvPr/>
            </p:nvSpPr>
            <p:spPr>
              <a:xfrm>
                <a:off x="87437" y="417662"/>
                <a:ext cx="105792" cy="24942"/>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135"/>
              <p:cNvSpPr/>
              <p:nvPr/>
            </p:nvSpPr>
            <p:spPr>
              <a:xfrm flipV="1">
                <a:off x="78951" y="203268"/>
                <a:ext cx="102489"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136"/>
              <p:cNvSpPr/>
              <p:nvPr/>
            </p:nvSpPr>
            <p:spPr>
              <a:xfrm flipV="1">
                <a:off x="0" y="0"/>
                <a:ext cx="62862" cy="8865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algn="ctr" defTabSz="308049" hangingPunct="0">
                  <a:defRPr sz="4000">
                    <a:effectLst>
                      <a:outerShdw blurRad="38100" dist="12700" dir="5400000" rotWithShape="0">
                        <a:srgbClr val="000000">
                          <a:alpha val="50000"/>
                        </a:srgbClr>
                      </a:outerShdw>
                    </a:effectLst>
                    <a:latin typeface="+mn-lt"/>
                    <a:ea typeface="+mn-ea"/>
                    <a:cs typeface="+mn-cs"/>
                    <a:sym typeface="Gill Sans"/>
                  </a:defRPr>
                </a:pPr>
                <a:endParaRPr sz="210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sp>
        <p:nvSpPr>
          <p:cNvPr id="78" name="Rectangle 77"/>
          <p:cNvSpPr/>
          <p:nvPr/>
        </p:nvSpPr>
        <p:spPr>
          <a:xfrm>
            <a:off x="35496" y="623112"/>
            <a:ext cx="1599373" cy="577081"/>
          </a:xfrm>
          <a:prstGeom prst="rect">
            <a:avLst/>
          </a:prstGeom>
        </p:spPr>
        <p:txBody>
          <a:bodyPr wrap="square">
            <a:spAutoFit/>
          </a:bodyPr>
          <a:lstStyle/>
          <a:p>
            <a:pPr marL="4763" algn="r" defTabSz="914400">
              <a:defRPr/>
            </a:pPr>
            <a:r>
              <a:rPr lang="hu-HU" sz="1050" kern="0" dirty="0">
                <a:solidFill>
                  <a:srgbClr val="58595B"/>
                </a:solidFill>
                <a:latin typeface="Calibri"/>
              </a:rPr>
              <a:t>The majority of the age group 15-29 are students, finantially supported.</a:t>
            </a:r>
          </a:p>
        </p:txBody>
      </p:sp>
      <p:sp>
        <p:nvSpPr>
          <p:cNvPr id="79" name="Rectangle 78"/>
          <p:cNvSpPr/>
          <p:nvPr/>
        </p:nvSpPr>
        <p:spPr>
          <a:xfrm>
            <a:off x="3004853" y="961395"/>
            <a:ext cx="1552904" cy="1061829"/>
          </a:xfrm>
          <a:prstGeom prst="rect">
            <a:avLst/>
          </a:prstGeom>
        </p:spPr>
        <p:txBody>
          <a:bodyPr wrap="square">
            <a:spAutoFit/>
          </a:bodyPr>
          <a:lstStyle/>
          <a:p>
            <a:pPr marL="4763" defTabSz="914400">
              <a:defRPr/>
            </a:pP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quarter</a:t>
            </a:r>
            <a:r>
              <a:rPr lang="hu-HU" sz="1050" kern="0" dirty="0">
                <a:solidFill>
                  <a:srgbClr val="58595B"/>
                </a:solidFill>
                <a:latin typeface="Calibri"/>
              </a:rPr>
              <a:t> of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shares</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household </a:t>
            </a:r>
            <a:r>
              <a:rPr lang="hu-HU" sz="1050" kern="0" dirty="0" err="1">
                <a:solidFill>
                  <a:srgbClr val="58595B"/>
                </a:solidFill>
                <a:latin typeface="Calibri"/>
              </a:rPr>
              <a:t>with</a:t>
            </a:r>
            <a:r>
              <a:rPr lang="hu-HU" sz="1050" kern="0" dirty="0">
                <a:solidFill>
                  <a:srgbClr val="58595B"/>
                </a:solidFill>
                <a:latin typeface="Calibri"/>
              </a:rPr>
              <a:t> an </a:t>
            </a:r>
            <a:r>
              <a:rPr lang="hu-HU" sz="1050" kern="0" dirty="0" err="1">
                <a:solidFill>
                  <a:srgbClr val="58595B"/>
                </a:solidFill>
                <a:latin typeface="Calibri"/>
              </a:rPr>
              <a:t>underaged</a:t>
            </a:r>
            <a:r>
              <a:rPr lang="hu-HU" sz="1050" kern="0" dirty="0">
                <a:solidFill>
                  <a:srgbClr val="58595B"/>
                </a:solidFill>
                <a:latin typeface="Calibri"/>
              </a:rPr>
              <a:t> </a:t>
            </a:r>
            <a:r>
              <a:rPr lang="hu-HU" sz="1050" kern="0" dirty="0" err="1">
                <a:solidFill>
                  <a:srgbClr val="58595B"/>
                </a:solidFill>
                <a:latin typeface="Calibri"/>
              </a:rPr>
              <a:t>person</a:t>
            </a:r>
            <a:r>
              <a:rPr lang="hu-HU" sz="1050" kern="0" dirty="0">
                <a:solidFill>
                  <a:srgbClr val="58595B"/>
                </a:solidFill>
                <a:latin typeface="Calibri"/>
              </a:rPr>
              <a:t>, in </a:t>
            </a:r>
            <a:r>
              <a:rPr lang="hu-HU" sz="1050" kern="0" dirty="0" err="1">
                <a:solidFill>
                  <a:srgbClr val="58595B"/>
                </a:solidFill>
                <a:latin typeface="Calibri"/>
              </a:rPr>
              <a:t>half</a:t>
            </a:r>
            <a:r>
              <a:rPr lang="hu-HU" sz="1050" kern="0" dirty="0">
                <a:solidFill>
                  <a:srgbClr val="58595B"/>
                </a:solidFill>
                <a:latin typeface="Calibri"/>
              </a:rPr>
              <a:t> of </a:t>
            </a:r>
            <a:r>
              <a:rPr lang="hu-HU" sz="1050" kern="0" dirty="0" err="1">
                <a:solidFill>
                  <a:srgbClr val="58595B"/>
                </a:solidFill>
                <a:latin typeface="Calibri"/>
              </a:rPr>
              <a:t>these</a:t>
            </a:r>
            <a:r>
              <a:rPr lang="hu-HU" sz="1050" kern="0" dirty="0">
                <a:solidFill>
                  <a:srgbClr val="58595B"/>
                </a:solidFill>
                <a:latin typeface="Calibri"/>
              </a:rPr>
              <a:t> </a:t>
            </a:r>
            <a:r>
              <a:rPr lang="hu-HU" sz="1050" kern="0" dirty="0" err="1">
                <a:solidFill>
                  <a:srgbClr val="58595B"/>
                </a:solidFill>
                <a:latin typeface="Calibri"/>
              </a:rPr>
              <a:t>cases</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child</a:t>
            </a:r>
            <a:r>
              <a:rPr lang="hu-HU" sz="1050" kern="0" dirty="0">
                <a:solidFill>
                  <a:srgbClr val="58595B"/>
                </a:solidFill>
                <a:latin typeface="Calibri"/>
              </a:rPr>
              <a:t>. </a:t>
            </a:r>
          </a:p>
        </p:txBody>
      </p:sp>
      <p:sp>
        <p:nvSpPr>
          <p:cNvPr id="80" name="Rectangle 79"/>
          <p:cNvSpPr/>
          <p:nvPr/>
        </p:nvSpPr>
        <p:spPr>
          <a:xfrm>
            <a:off x="66294" y="1987300"/>
            <a:ext cx="1525036" cy="1384995"/>
          </a:xfrm>
          <a:prstGeom prst="rect">
            <a:avLst/>
          </a:prstGeom>
        </p:spPr>
        <p:txBody>
          <a:bodyPr wrap="square">
            <a:spAutoFit/>
          </a:bodyPr>
          <a:lstStyle/>
          <a:p>
            <a:pPr marL="4763" lvl="0" algn="r" defTabSz="914400">
              <a:defRPr/>
            </a:pPr>
            <a:r>
              <a:rPr lang="hu-HU" sz="1050" kern="0" dirty="0" err="1">
                <a:solidFill>
                  <a:srgbClr val="58595B"/>
                </a:solidFill>
                <a:latin typeface="Calibri"/>
              </a:rPr>
              <a:t>Television</a:t>
            </a:r>
            <a:r>
              <a:rPr lang="hu-HU" sz="1050" kern="0" dirty="0">
                <a:solidFill>
                  <a:srgbClr val="58595B"/>
                </a:solidFill>
                <a:latin typeface="Calibri"/>
              </a:rPr>
              <a:t> and video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consumption</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highlighted</a:t>
            </a:r>
            <a:r>
              <a:rPr lang="hu-HU" sz="1050" kern="0" dirty="0">
                <a:solidFill>
                  <a:srgbClr val="58595B"/>
                </a:solidFill>
                <a:latin typeface="Calibri"/>
              </a:rPr>
              <a:t> </a:t>
            </a:r>
            <a:r>
              <a:rPr lang="hu-HU" sz="1050" kern="0" dirty="0" err="1">
                <a:solidFill>
                  <a:srgbClr val="58595B"/>
                </a:solidFill>
                <a:latin typeface="Calibri"/>
              </a:rPr>
              <a:t>even</a:t>
            </a:r>
            <a:r>
              <a:rPr lang="hu-HU" sz="1050" kern="0" dirty="0">
                <a:solidFill>
                  <a:srgbClr val="58595B"/>
                </a:solidFill>
                <a:latin typeface="Calibri"/>
              </a:rPr>
              <a:t> in </a:t>
            </a:r>
            <a:r>
              <a:rPr lang="hu-HU" sz="1050" kern="0" dirty="0" err="1">
                <a:solidFill>
                  <a:srgbClr val="58595B"/>
                </a:solidFill>
                <a:latin typeface="Calibri"/>
              </a:rPr>
              <a:t>general</a:t>
            </a:r>
            <a:r>
              <a:rPr lang="hu-HU" sz="1050" kern="0" dirty="0">
                <a:solidFill>
                  <a:srgbClr val="58595B"/>
                </a:solidFill>
                <a:latin typeface="Calibri"/>
              </a:rPr>
              <a:t> </a:t>
            </a:r>
            <a:r>
              <a:rPr lang="hu-HU" sz="1050" kern="0" dirty="0" err="1">
                <a:solidFill>
                  <a:srgbClr val="58595B"/>
                </a:solidFill>
                <a:latin typeface="Calibri"/>
              </a:rPr>
              <a:t>areas</a:t>
            </a:r>
            <a:r>
              <a:rPr lang="hu-HU" sz="1050" kern="0" dirty="0">
                <a:solidFill>
                  <a:srgbClr val="58595B"/>
                </a:solidFill>
                <a:latin typeface="Calibri"/>
              </a:rPr>
              <a:t> of </a:t>
            </a:r>
            <a:r>
              <a:rPr lang="hu-HU" sz="1050" kern="0" dirty="0" err="1">
                <a:solidFill>
                  <a:srgbClr val="58595B"/>
                </a:solidFill>
                <a:latin typeface="Calibri"/>
              </a:rPr>
              <a:t>interests</a:t>
            </a:r>
            <a:r>
              <a:rPr lang="hu-HU" sz="1050" kern="0" dirty="0">
                <a:solidFill>
                  <a:srgbClr val="58595B"/>
                </a:solidFill>
                <a:latin typeface="Calibri"/>
              </a:rPr>
              <a:t>. It’s prior to partying, career/job market or holidays/traveling. </a:t>
            </a:r>
          </a:p>
        </p:txBody>
      </p:sp>
      <p:sp>
        <p:nvSpPr>
          <p:cNvPr id="82" name="Rectangle 81"/>
          <p:cNvSpPr/>
          <p:nvPr/>
        </p:nvSpPr>
        <p:spPr>
          <a:xfrm>
            <a:off x="2682123" y="2330045"/>
            <a:ext cx="1623739" cy="900246"/>
          </a:xfrm>
          <a:prstGeom prst="rect">
            <a:avLst/>
          </a:prstGeom>
        </p:spPr>
        <p:txBody>
          <a:bodyPr wrap="square">
            <a:spAutoFit/>
          </a:bodyPr>
          <a:lstStyle/>
          <a:p>
            <a:pPr marL="4763" lvl="0" defTabSz="914400">
              <a:defRPr/>
            </a:pPr>
            <a:r>
              <a:rPr lang="hu-HU" sz="1050" kern="0" dirty="0">
                <a:solidFill>
                  <a:srgbClr val="58595B"/>
                </a:solidFill>
                <a:latin typeface="Calibri"/>
              </a:rPr>
              <a:t>Male and female interests are sharply separated, while age doesn’t influence answers that much.</a:t>
            </a:r>
          </a:p>
        </p:txBody>
      </p:sp>
      <p:sp>
        <p:nvSpPr>
          <p:cNvPr id="83" name="Rectangle 82"/>
          <p:cNvSpPr/>
          <p:nvPr/>
        </p:nvSpPr>
        <p:spPr>
          <a:xfrm>
            <a:off x="1793624" y="3552169"/>
            <a:ext cx="2213638" cy="738664"/>
          </a:xfrm>
          <a:prstGeom prst="rect">
            <a:avLst/>
          </a:prstGeom>
        </p:spPr>
        <p:txBody>
          <a:bodyPr wrap="square">
            <a:spAutoFit/>
          </a:bodyPr>
          <a:lstStyle/>
          <a:p>
            <a:pPr marL="4763" lvl="0" algn="r" defTabSz="914400">
              <a:defRPr/>
            </a:pPr>
            <a:r>
              <a:rPr lang="hu-HU" sz="1050" kern="0" dirty="0">
                <a:solidFill>
                  <a:srgbClr val="58595B"/>
                </a:solidFill>
                <a:latin typeface="Calibri"/>
              </a:rPr>
              <a:t>Life situation is a stronger explanatory variable than age:  when one becomes a parent, their preferences change. </a:t>
            </a:r>
          </a:p>
        </p:txBody>
      </p:sp>
      <p:sp>
        <p:nvSpPr>
          <p:cNvPr id="84" name="Rectangle 83"/>
          <p:cNvSpPr/>
          <p:nvPr/>
        </p:nvSpPr>
        <p:spPr>
          <a:xfrm>
            <a:off x="813680" y="4337967"/>
            <a:ext cx="1623855" cy="577081"/>
          </a:xfrm>
          <a:prstGeom prst="rect">
            <a:avLst/>
          </a:prstGeom>
        </p:spPr>
        <p:txBody>
          <a:bodyPr wrap="square">
            <a:spAutoFit/>
          </a:bodyPr>
          <a:lstStyle/>
          <a:p>
            <a:pPr marL="4763" lvl="0" algn="r" defTabSz="914400">
              <a:defRPr/>
            </a:pPr>
            <a:r>
              <a:rPr lang="hu-HU" sz="1050" kern="0" dirty="0">
                <a:solidFill>
                  <a:srgbClr val="58595B"/>
                </a:solidFill>
                <a:latin typeface="Calibri"/>
              </a:rPr>
              <a:t>This applies in the augmenting need of television.</a:t>
            </a:r>
          </a:p>
        </p:txBody>
      </p:sp>
      <p:sp>
        <p:nvSpPr>
          <p:cNvPr id="85" name="Rectangle 84"/>
          <p:cNvSpPr/>
          <p:nvPr/>
        </p:nvSpPr>
        <p:spPr>
          <a:xfrm>
            <a:off x="5646566" y="555526"/>
            <a:ext cx="1721262" cy="577081"/>
          </a:xfrm>
          <a:prstGeom prst="rect">
            <a:avLst/>
          </a:prstGeom>
          <a:ln>
            <a:noFill/>
          </a:ln>
        </p:spPr>
        <p:txBody>
          <a:bodyPr wrap="square">
            <a:spAutoFit/>
          </a:bodyPr>
          <a:lstStyle/>
          <a:p>
            <a:pPr marL="4763" lvl="0" defTabSz="914400">
              <a:defRPr/>
            </a:pPr>
            <a:r>
              <a:rPr lang="hu-HU" sz="1050" kern="0" dirty="0">
                <a:solidFill>
                  <a:srgbClr val="58595B"/>
                </a:solidFill>
                <a:latin typeface="Calibri"/>
              </a:rPr>
              <a:t>Smart phones are the most used devices for </a:t>
            </a:r>
            <a:r>
              <a:rPr lang="hu-HU" sz="1050" kern="0" dirty="0">
                <a:solidFill>
                  <a:srgbClr val="58595B"/>
                </a:solidFill>
              </a:rPr>
              <a:t>internet, video and image browsing. </a:t>
            </a:r>
            <a:endParaRPr lang="hu-HU" sz="1050" kern="0" dirty="0">
              <a:solidFill>
                <a:srgbClr val="58595B"/>
              </a:solidFill>
              <a:latin typeface="Calibri"/>
            </a:endParaRPr>
          </a:p>
        </p:txBody>
      </p:sp>
      <p:sp>
        <p:nvSpPr>
          <p:cNvPr id="86" name="Rectangle 85"/>
          <p:cNvSpPr/>
          <p:nvPr/>
        </p:nvSpPr>
        <p:spPr>
          <a:xfrm>
            <a:off x="4716016" y="2022214"/>
            <a:ext cx="2385390" cy="900246"/>
          </a:xfrm>
          <a:prstGeom prst="rect">
            <a:avLst/>
          </a:prstGeom>
          <a:ln>
            <a:noFill/>
          </a:ln>
        </p:spPr>
        <p:txBody>
          <a:bodyPr wrap="square">
            <a:spAutoFit/>
          </a:bodyPr>
          <a:lstStyle/>
          <a:p>
            <a:pPr marL="4763" lvl="0" defTabSz="914400">
              <a:defRPr/>
            </a:pPr>
            <a:r>
              <a:rPr lang="hu-HU" sz="1050" kern="0" dirty="0">
                <a:solidFill>
                  <a:srgbClr val="58595B"/>
                </a:solidFill>
                <a:latin typeface="Calibri"/>
              </a:rPr>
              <a:t>The expansion of smart phones affects video consumption, but the </a:t>
            </a:r>
            <a:r>
              <a:rPr lang="hu-HU" sz="1050" kern="0" dirty="0" err="1">
                <a:solidFill>
                  <a:srgbClr val="58595B"/>
                </a:solidFill>
                <a:latin typeface="Calibri"/>
              </a:rPr>
              <a:t>primary</a:t>
            </a:r>
            <a:r>
              <a:rPr lang="hu-HU" sz="1050" kern="0" dirty="0">
                <a:solidFill>
                  <a:srgbClr val="58595B"/>
                </a:solidFill>
                <a:latin typeface="Calibri"/>
              </a:rPr>
              <a:t> </a:t>
            </a:r>
            <a:r>
              <a:rPr lang="hu-HU" sz="1050" kern="0" dirty="0" err="1">
                <a:solidFill>
                  <a:srgbClr val="58595B"/>
                </a:solidFill>
                <a:latin typeface="Calibri"/>
              </a:rPr>
              <a:t>device</a:t>
            </a:r>
            <a:r>
              <a:rPr lang="hu-HU" sz="1050" kern="0" dirty="0">
                <a:solidFill>
                  <a:srgbClr val="58595B"/>
                </a:solidFill>
                <a:latin typeface="Calibri"/>
              </a:rPr>
              <a:t> is not that…</a:t>
            </a:r>
          </a:p>
          <a:p>
            <a:pPr marL="4763" lvl="0" defTabSz="914400">
              <a:defRPr/>
            </a:pPr>
            <a:endParaRPr lang="hu-HU" sz="1050" kern="0" dirty="0">
              <a:solidFill>
                <a:srgbClr val="58595B"/>
              </a:solidFill>
              <a:latin typeface="Calibri"/>
            </a:endParaRPr>
          </a:p>
          <a:p>
            <a:pPr marL="4763" lvl="0" defTabSz="914400">
              <a:defRPr/>
            </a:pPr>
            <a:r>
              <a:rPr lang="hu-HU" sz="1050" kern="0" dirty="0">
                <a:solidFill>
                  <a:srgbClr val="58595B"/>
                </a:solidFill>
                <a:latin typeface="Calibri"/>
              </a:rPr>
              <a:t>…but desktop PC and/or laptop.</a:t>
            </a:r>
          </a:p>
        </p:txBody>
      </p:sp>
      <p:sp>
        <p:nvSpPr>
          <p:cNvPr id="87" name="Shape 96"/>
          <p:cNvSpPr/>
          <p:nvPr/>
        </p:nvSpPr>
        <p:spPr>
          <a:xfrm rot="10800000">
            <a:off x="6179633" y="1392221"/>
            <a:ext cx="2022560"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317" y="21600"/>
                </a:lnTo>
                <a:cubicBezTo>
                  <a:pt x="2401" y="21600"/>
                  <a:pt x="1572" y="20990"/>
                  <a:pt x="972" y="20003"/>
                </a:cubicBezTo>
                <a:cubicBezTo>
                  <a:pt x="371" y="19017"/>
                  <a:pt x="0" y="17654"/>
                  <a:pt x="0" y="16149"/>
                </a:cubicBezTo>
                <a:lnTo>
                  <a:pt x="0" y="5451"/>
                </a:lnTo>
                <a:cubicBezTo>
                  <a:pt x="0" y="3946"/>
                  <a:pt x="371" y="2583"/>
                  <a:pt x="972" y="1596"/>
                </a:cubicBezTo>
                <a:cubicBezTo>
                  <a:pt x="1572" y="610"/>
                  <a:pt x="2401" y="0"/>
                  <a:pt x="3317" y="0"/>
                </a:cubicBezTo>
                <a:lnTo>
                  <a:pt x="8726"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algn="ctr" defTabSz="308049" hangingPunct="0">
              <a:defRPr sz="4200">
                <a:solidFill>
                  <a:srgbClr val="000000"/>
                </a:solidFill>
                <a:latin typeface="+mn-lt"/>
                <a:ea typeface="+mn-ea"/>
                <a:cs typeface="+mn-cs"/>
                <a:sym typeface="Gill Sans"/>
              </a:defRPr>
            </a:pPr>
            <a:endParaRPr sz="2215" kern="0">
              <a:solidFill>
                <a:srgbClr val="000000"/>
              </a:solidFill>
              <a:latin typeface="Gill Sans"/>
              <a:ea typeface="Gill Sans"/>
              <a:cs typeface="Gill Sans"/>
              <a:sym typeface="Gill Sans"/>
            </a:endParaRPr>
          </a:p>
        </p:txBody>
      </p:sp>
      <p:sp>
        <p:nvSpPr>
          <p:cNvPr id="88" name="Shape 95"/>
          <p:cNvSpPr/>
          <p:nvPr/>
        </p:nvSpPr>
        <p:spPr>
          <a:xfrm rot="10800000" flipH="1">
            <a:off x="6593472" y="2622213"/>
            <a:ext cx="1218888"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504" y="21600"/>
                </a:lnTo>
                <a:cubicBezTo>
                  <a:pt x="3984" y="21600"/>
                  <a:pt x="2608" y="20990"/>
                  <a:pt x="1612" y="20003"/>
                </a:cubicBezTo>
                <a:cubicBezTo>
                  <a:pt x="616" y="19017"/>
                  <a:pt x="0" y="17654"/>
                  <a:pt x="0" y="16149"/>
                </a:cubicBezTo>
                <a:lnTo>
                  <a:pt x="0" y="5451"/>
                </a:lnTo>
                <a:cubicBezTo>
                  <a:pt x="0" y="3946"/>
                  <a:pt x="616" y="2583"/>
                  <a:pt x="1612" y="1596"/>
                </a:cubicBezTo>
                <a:cubicBezTo>
                  <a:pt x="2608" y="610"/>
                  <a:pt x="3984" y="0"/>
                  <a:pt x="5504" y="0"/>
                </a:cubicBezTo>
                <a:lnTo>
                  <a:pt x="13292"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algn="ctr" defTabSz="308049" hangingPunct="0">
              <a:defRPr sz="4200">
                <a:solidFill>
                  <a:srgbClr val="000000"/>
                </a:solidFill>
                <a:latin typeface="+mn-lt"/>
                <a:ea typeface="+mn-ea"/>
                <a:cs typeface="+mn-cs"/>
                <a:sym typeface="Gill Sans"/>
              </a:defRPr>
            </a:pPr>
            <a:endParaRPr sz="2215" kern="0">
              <a:solidFill>
                <a:srgbClr val="000000"/>
              </a:solidFill>
              <a:latin typeface="Gill Sans"/>
              <a:ea typeface="Gill Sans"/>
              <a:cs typeface="Gill Sans"/>
              <a:sym typeface="Gill Sans"/>
            </a:endParaRPr>
          </a:p>
        </p:txBody>
      </p:sp>
      <p:sp>
        <p:nvSpPr>
          <p:cNvPr id="89" name="Rectangle 88"/>
          <p:cNvSpPr/>
          <p:nvPr/>
        </p:nvSpPr>
        <p:spPr>
          <a:xfrm>
            <a:off x="7341562" y="411510"/>
            <a:ext cx="1721262" cy="900246"/>
          </a:xfrm>
          <a:prstGeom prst="rect">
            <a:avLst/>
          </a:prstGeom>
          <a:ln>
            <a:noFill/>
          </a:ln>
        </p:spPr>
        <p:txBody>
          <a:bodyPr wrap="square">
            <a:spAutoFit/>
          </a:bodyPr>
          <a:lstStyle/>
          <a:p>
            <a:pPr marL="4763" lvl="0" algn="r" defTabSz="914400">
              <a:defRPr/>
            </a:pPr>
            <a:r>
              <a:rPr lang="hu-HU" sz="1050" kern="0" dirty="0">
                <a:solidFill>
                  <a:srgbClr val="58595B"/>
                </a:solidFill>
                <a:latin typeface="Calibri"/>
              </a:rPr>
              <a:t>The lack of Tv subscriptions are often caused by financial reasons. </a:t>
            </a:r>
            <a:br>
              <a:rPr lang="hu-HU" sz="1050" kern="0" dirty="0">
                <a:solidFill>
                  <a:srgbClr val="58595B"/>
                </a:solidFill>
                <a:latin typeface="Calibri"/>
              </a:rPr>
            </a:br>
            <a:r>
              <a:rPr lang="hu-HU" sz="1050" kern="0" dirty="0">
                <a:solidFill>
                  <a:srgbClr val="58595B"/>
                </a:solidFill>
                <a:latin typeface="Calibri"/>
              </a:rPr>
              <a:t>Cord-cutting is just for a small group (~5%). </a:t>
            </a:r>
          </a:p>
        </p:txBody>
      </p:sp>
      <p:sp>
        <p:nvSpPr>
          <p:cNvPr id="90" name="Rectangle 89"/>
          <p:cNvSpPr/>
          <p:nvPr/>
        </p:nvSpPr>
        <p:spPr>
          <a:xfrm>
            <a:off x="4394607" y="4295995"/>
            <a:ext cx="1764047" cy="577081"/>
          </a:xfrm>
          <a:prstGeom prst="rect">
            <a:avLst/>
          </a:prstGeom>
          <a:ln>
            <a:noFill/>
          </a:ln>
        </p:spPr>
        <p:txBody>
          <a:bodyPr wrap="square">
            <a:spAutoFit/>
          </a:bodyPr>
          <a:lstStyle/>
          <a:p>
            <a:pPr marL="4763" lvl="0" algn="r" defTabSz="914400">
              <a:defRPr/>
            </a:pPr>
            <a:r>
              <a:rPr lang="hu-HU" sz="1050" kern="0" dirty="0">
                <a:solidFill>
                  <a:srgbClr val="58595B"/>
                </a:solidFill>
                <a:latin typeface="Calibri"/>
              </a:rPr>
              <a:t> Streaming is widely spread, mainly because of  its comfort.</a:t>
            </a:r>
          </a:p>
        </p:txBody>
      </p:sp>
      <p:sp>
        <p:nvSpPr>
          <p:cNvPr id="91" name="Rectangle 90"/>
          <p:cNvSpPr/>
          <p:nvPr/>
        </p:nvSpPr>
        <p:spPr>
          <a:xfrm>
            <a:off x="6987052" y="2892025"/>
            <a:ext cx="1999277" cy="577081"/>
          </a:xfrm>
          <a:prstGeom prst="rect">
            <a:avLst/>
          </a:prstGeom>
          <a:ln>
            <a:noFill/>
          </a:ln>
        </p:spPr>
        <p:txBody>
          <a:bodyPr wrap="square">
            <a:spAutoFit/>
          </a:bodyPr>
          <a:lstStyle/>
          <a:p>
            <a:pPr marL="4763" lvl="0" algn="r" defTabSz="914400">
              <a:defRPr/>
            </a:pPr>
            <a:r>
              <a:rPr lang="hu-HU" sz="1050" kern="0" dirty="0">
                <a:solidFill>
                  <a:srgbClr val="58595B"/>
                </a:solidFill>
                <a:latin typeface="Calibri"/>
              </a:rPr>
              <a:t>The marked should prepare for paralell device usage and online blocking.</a:t>
            </a:r>
          </a:p>
        </p:txBody>
      </p:sp>
      <p:sp>
        <p:nvSpPr>
          <p:cNvPr id="2" name="Right Triangle 1"/>
          <p:cNvSpPr/>
          <p:nvPr/>
        </p:nvSpPr>
        <p:spPr>
          <a:xfrm rot="13524841">
            <a:off x="5418104" y="3451547"/>
            <a:ext cx="167388" cy="165355"/>
          </a:xfrm>
          <a:prstGeom prst="rtTriangle">
            <a:avLst/>
          </a:prstGeom>
          <a:noFill/>
          <a:ln>
            <a:solidFill>
              <a:srgbClr val="FE5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pic>
        <p:nvPicPr>
          <p:cNvPr id="95" name="Picture 94">
            <a:extLst>
              <a:ext uri="{FF2B5EF4-FFF2-40B4-BE49-F238E27FC236}">
                <a16:creationId xmlns:a16="http://schemas.microsoft.com/office/drawing/2014/main" xmlns="" id="{DCCB6204-C1C1-47EE-B9A6-E1057A372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6" name="Picture 95">
            <a:extLst>
              <a:ext uri="{FF2B5EF4-FFF2-40B4-BE49-F238E27FC236}">
                <a16:creationId xmlns:a16="http://schemas.microsoft.com/office/drawing/2014/main" xmlns="" id="{02DCE03C-D2C5-4DFE-8896-3F52698979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72254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AREAS OF INTERESTS</a:t>
            </a:r>
            <a:endParaRPr lang="hu-HU" sz="2000" dirty="0">
              <a:effectLst>
                <a:outerShdw blurRad="38100" dist="38100" dir="2700000" algn="tl">
                  <a:srgbClr val="000000">
                    <a:alpha val="43137"/>
                  </a:srgbClr>
                </a:outerShdw>
              </a:effectLst>
            </a:endParaRPr>
          </a:p>
        </p:txBody>
      </p:sp>
      <p:pic>
        <p:nvPicPr>
          <p:cNvPr id="13" name="Picture Placeholder 12"/>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3578" r="10750"/>
          <a:stretch/>
        </p:blipFill>
        <p:spPr/>
      </p:pic>
      <p:pic>
        <p:nvPicPr>
          <p:cNvPr id="4" name="Picture 3">
            <a:extLst>
              <a:ext uri="{FF2B5EF4-FFF2-40B4-BE49-F238E27FC236}">
                <a16:creationId xmlns:a16="http://schemas.microsoft.com/office/drawing/2014/main" xmlns="" id="{73A12C31-4C89-4363-8D24-C0FBEEA3A7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FED6FE51-C06D-48B7-BE42-ED154D22C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408468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graphicFrame>
        <p:nvGraphicFramePr>
          <p:cNvPr id="79" name="Chart 4"/>
          <p:cNvGraphicFramePr>
            <a:graphicFrameLocks noChangeAspect="1"/>
          </p:cNvGraphicFramePr>
          <p:nvPr>
            <p:extLst>
              <p:ext uri="{D42A27DB-BD31-4B8C-83A1-F6EECF244321}">
                <p14:modId xmlns:p14="http://schemas.microsoft.com/office/powerpoint/2010/main" val="4217079320"/>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4938030" y="2033910"/>
            <a:ext cx="3311040"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2000" b="1" kern="0" dirty="0" err="1">
                <a:solidFill>
                  <a:schemeClr val="accent4"/>
                </a:solidFill>
              </a:rPr>
              <a:t>Series</a:t>
            </a:r>
            <a:r>
              <a:rPr lang="hu-HU" sz="2000" b="1" kern="0" dirty="0">
                <a:solidFill>
                  <a:schemeClr val="accent4"/>
                </a:solidFill>
              </a:rPr>
              <a:t>, </a:t>
            </a:r>
            <a:br>
              <a:rPr lang="hu-HU" sz="2000" b="1" kern="0" dirty="0">
                <a:solidFill>
                  <a:schemeClr val="accent4"/>
                </a:solidFill>
              </a:rPr>
            </a:br>
            <a:r>
              <a:rPr lang="hu-HU" sz="2000" b="1" kern="0" dirty="0" err="1">
                <a:solidFill>
                  <a:schemeClr val="accent4"/>
                </a:solidFill>
              </a:rPr>
              <a:t>movies</a:t>
            </a:r>
            <a:r>
              <a:rPr lang="hu-HU" sz="2000" b="1" kern="0" dirty="0">
                <a:solidFill>
                  <a:schemeClr val="accent4"/>
                </a:solidFill>
              </a:rPr>
              <a:t>, </a:t>
            </a:r>
            <a:br>
              <a:rPr lang="hu-HU" sz="2000" b="1" kern="0" dirty="0">
                <a:solidFill>
                  <a:schemeClr val="accent4"/>
                </a:solidFill>
              </a:rPr>
            </a:br>
            <a:r>
              <a:rPr lang="hu-HU" sz="2000" b="1" kern="0" dirty="0" err="1">
                <a:solidFill>
                  <a:schemeClr val="accent4"/>
                </a:solidFill>
              </a:rPr>
              <a:t>cinema</a:t>
            </a:r>
            <a:r>
              <a:rPr lang="hu-HU" sz="2000" b="1" kern="0" dirty="0">
                <a:solidFill>
                  <a:schemeClr val="accent4"/>
                </a:solidFill>
              </a:rPr>
              <a:t>. </a:t>
            </a:r>
            <a:br>
              <a:rPr lang="hu-HU" sz="2000" b="1" kern="0" dirty="0">
                <a:solidFill>
                  <a:schemeClr val="accent4"/>
                </a:solidFill>
              </a:rPr>
            </a:br>
            <a:r>
              <a:rPr lang="hu-HU" sz="2800" b="1" kern="0" dirty="0">
                <a:solidFill>
                  <a:schemeClr val="accent4"/>
                </a:solidFill>
              </a:rPr>
              <a:t>64%</a:t>
            </a:r>
            <a:endParaRPr kumimoji="0" lang="hu-HU" sz="2000" b="1" i="0" u="none" strike="noStrike" kern="0" cap="none" spc="0" normalizeH="0" baseline="0" noProof="0" dirty="0">
              <a:ln>
                <a:noFill/>
              </a:ln>
              <a:solidFill>
                <a:schemeClr val="accent4"/>
              </a:solidFill>
              <a:effectLst/>
              <a:uLnTx/>
              <a:uFillTx/>
            </a:endParaRPr>
          </a:p>
        </p:txBody>
      </p:sp>
      <p:sp>
        <p:nvSpPr>
          <p:cNvPr id="81" name="Szövegdoboz 26"/>
          <p:cNvSpPr txBox="1"/>
          <p:nvPr/>
        </p:nvSpPr>
        <p:spPr>
          <a:xfrm>
            <a:off x="464620" y="1971848"/>
            <a:ext cx="3881632" cy="1131079"/>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The most </a:t>
            </a:r>
            <a:r>
              <a:rPr kumimoji="0" lang="hu-HU" sz="1050" b="0" i="0" u="none" strike="noStrike" kern="0" cap="none" spc="0" normalizeH="0" baseline="0" noProof="0" dirty="0" err="1">
                <a:ln>
                  <a:noFill/>
                </a:ln>
                <a:solidFill>
                  <a:srgbClr val="58595B"/>
                </a:solidFill>
                <a:effectLst/>
                <a:uLnTx/>
                <a:uFillTx/>
                <a:latin typeface="Calibri"/>
                <a:ea typeface="+mn-ea"/>
                <a:cs typeface="+mn-cs"/>
              </a:rPr>
              <a:t>popular</a:t>
            </a:r>
            <a:r>
              <a:rPr kumimoji="0" lang="hu-HU" sz="1050" b="0" i="0" u="none" strike="noStrike" kern="0" cap="none" spc="0" normalizeH="0" noProof="0" dirty="0">
                <a:ln>
                  <a:noFill/>
                </a:ln>
                <a:solidFill>
                  <a:srgbClr val="58595B"/>
                </a:solidFill>
                <a:effectLst/>
                <a:uLnTx/>
                <a:uFillTx/>
                <a:latin typeface="Calibri"/>
                <a:ea typeface="+mn-ea"/>
                <a:cs typeface="+mn-cs"/>
              </a:rPr>
              <a:t> </a:t>
            </a:r>
            <a:r>
              <a:rPr kumimoji="0" lang="hu-HU" sz="1050" b="0" i="0" u="none" strike="noStrike" kern="0" cap="none" spc="0" normalizeH="0" noProof="0" dirty="0" err="1">
                <a:ln>
                  <a:noFill/>
                </a:ln>
                <a:solidFill>
                  <a:srgbClr val="58595B"/>
                </a:solidFill>
                <a:effectLst/>
                <a:uLnTx/>
                <a:uFillTx/>
                <a:latin typeface="Calibri"/>
                <a:ea typeface="+mn-ea"/>
                <a:cs typeface="+mn-cs"/>
              </a:rPr>
              <a:t>topics</a:t>
            </a:r>
            <a:r>
              <a:rPr kumimoji="0" lang="hu-HU" sz="1050" b="0" i="0" u="none" strike="noStrike" kern="0" cap="none" spc="0" normalizeH="0" noProof="0" dirty="0">
                <a:ln>
                  <a:noFill/>
                </a:ln>
                <a:solidFill>
                  <a:srgbClr val="58595B"/>
                </a:solidFill>
                <a:effectLst/>
                <a:uLnTx/>
                <a:uFillTx/>
                <a:latin typeface="Calibri"/>
                <a:ea typeface="+mn-ea"/>
                <a:cs typeface="+mn-cs"/>
              </a:rPr>
              <a:t>  </a:t>
            </a:r>
            <a:r>
              <a:rPr kumimoji="0" lang="hu-HU" sz="1050" b="0" i="0" u="none" strike="noStrike" kern="0" cap="none" spc="0" normalizeH="0" noProof="0" dirty="0" err="1">
                <a:ln>
                  <a:noFill/>
                </a:ln>
                <a:solidFill>
                  <a:srgbClr val="58595B"/>
                </a:solidFill>
                <a:effectLst/>
                <a:uLnTx/>
                <a:uFillTx/>
                <a:latin typeface="Calibri"/>
                <a:ea typeface="+mn-ea"/>
                <a:cs typeface="+mn-cs"/>
              </a:rPr>
              <a:t>are</a:t>
            </a:r>
            <a:r>
              <a:rPr kumimoji="0" lang="hu-HU" sz="1050" b="0" i="0" u="none" strike="noStrike" kern="0" cap="none" spc="0" normalizeH="0" noProof="0" dirty="0">
                <a:ln>
                  <a:noFill/>
                </a:ln>
                <a:solidFill>
                  <a:srgbClr val="58595B"/>
                </a:solidFill>
                <a:effectLst/>
                <a:uLnTx/>
                <a:uFillTx/>
                <a:latin typeface="Calibri"/>
                <a:ea typeface="+mn-ea"/>
                <a:cs typeface="+mn-cs"/>
              </a:rPr>
              <a:t> </a:t>
            </a:r>
            <a:r>
              <a:rPr lang="hu-HU" sz="1050" kern="0" dirty="0">
                <a:solidFill>
                  <a:srgbClr val="58595B"/>
                </a:solidFill>
                <a:latin typeface="Calibri"/>
              </a:rPr>
              <a:t>the triad of series – movies – cinema, and they are important areas amongs both male and female respondents and both for the ones under/above 21. </a:t>
            </a:r>
            <a:endParaRPr kumimoji="0" lang="hu-HU" sz="1050" b="0" i="0" u="none" strike="noStrike" kern="0" cap="none" spc="0" normalizeH="0" noProof="0" dirty="0">
              <a:ln>
                <a:noFill/>
              </a:ln>
              <a:solidFill>
                <a:srgbClr val="58595B"/>
              </a:solidFill>
              <a:effectLst/>
              <a:uLnTx/>
              <a:uFillTx/>
              <a:latin typeface="Calibri"/>
              <a:ea typeface="+mn-ea"/>
              <a:cs typeface="+mn-cs"/>
            </a:endParaRPr>
          </a:p>
          <a:p>
            <a:pPr marL="4763" marR="0" lvl="0" indent="0" defTabSz="914400" rtl="0" eaLnBrk="1" fontAlgn="auto" latinLnBrk="0" hangingPunct="1">
              <a:lnSpc>
                <a:spcPct val="100000"/>
              </a:lnSpc>
              <a:spcBef>
                <a:spcPts val="0"/>
              </a:spcBef>
              <a:spcAft>
                <a:spcPts val="0"/>
              </a:spcAft>
              <a:buClrTx/>
              <a:buSzTx/>
              <a:buFontTx/>
              <a:buNone/>
              <a:tabLst/>
              <a:defRPr/>
            </a:pPr>
            <a:endParaRPr lang="hu-HU" sz="1050" kern="0" baseline="0" dirty="0">
              <a:solidFill>
                <a:srgbClr val="58595B"/>
              </a:solidFill>
              <a:latin typeface="Calibri"/>
            </a:endParaRPr>
          </a:p>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noProof="0" dirty="0">
                <a:ln>
                  <a:noFill/>
                </a:ln>
                <a:solidFill>
                  <a:srgbClr val="58595B"/>
                </a:solidFill>
                <a:effectLst/>
                <a:uLnTx/>
                <a:uFillTx/>
                <a:latin typeface="Calibri"/>
                <a:ea typeface="+mn-ea"/>
                <a:cs typeface="+mn-cs"/>
              </a:rPr>
              <a:t>Research on affinity reveals important differences in other areas, like: beauty, fashion, parenting, computer games or even economy, politics, gastronomy, interior design and music.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64D24EE2-DC46-412A-98CC-280AE720A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0" name="Picture 9">
            <a:extLst>
              <a:ext uri="{FF2B5EF4-FFF2-40B4-BE49-F238E27FC236}">
                <a16:creationId xmlns:a16="http://schemas.microsoft.com/office/drawing/2014/main" xmlns="" id="{159845D6-33B5-49D0-B596-93B9763AD8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20792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Areas</a:t>
            </a:r>
            <a:r>
              <a:rPr lang="hu-HU" sz="2900" dirty="0"/>
              <a:t> of </a:t>
            </a:r>
            <a:r>
              <a:rPr lang="hu-HU" sz="2900" dirty="0" err="1"/>
              <a:t>interests</a:t>
            </a:r>
            <a:endParaRPr lang="hu-HU" sz="2900" dirty="0"/>
          </a:p>
        </p:txBody>
      </p:sp>
      <p:grpSp>
        <p:nvGrpSpPr>
          <p:cNvPr id="2" name="Group 1"/>
          <p:cNvGrpSpPr/>
          <p:nvPr/>
        </p:nvGrpSpPr>
        <p:grpSpPr>
          <a:xfrm>
            <a:off x="530218" y="443341"/>
            <a:ext cx="8074230" cy="4432665"/>
            <a:chOff x="530218" y="443341"/>
            <a:chExt cx="8074230" cy="4432665"/>
          </a:xfrm>
        </p:grpSpPr>
        <p:sp>
          <p:nvSpPr>
            <p:cNvPr id="7" name="TextBox 10"/>
            <p:cNvSpPr txBox="1"/>
            <p:nvPr/>
          </p:nvSpPr>
          <p:spPr>
            <a:xfrm>
              <a:off x="530218" y="133248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64</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Series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movies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cinema</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8" name="Diagram 5"/>
            <p:cNvGraphicFramePr/>
            <p:nvPr>
              <p:extLst/>
            </p:nvPr>
          </p:nvGraphicFramePr>
          <p:xfrm>
            <a:off x="532398" y="449031"/>
            <a:ext cx="972353" cy="95072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12"/>
            <p:cNvSpPr/>
            <p:nvPr/>
          </p:nvSpPr>
          <p:spPr bwMode="gray">
            <a:xfrm>
              <a:off x="662230" y="5709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10"/>
            <p:cNvSpPr txBox="1"/>
            <p:nvPr/>
          </p:nvSpPr>
          <p:spPr>
            <a:xfrm>
              <a:off x="1533228" y="133248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57</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Music, </a:t>
              </a:r>
              <a:r>
                <a:rPr lang="hu-HU" sz="950" b="0" kern="0" dirty="0" err="1">
                  <a:solidFill>
                    <a:srgbClr val="222223">
                      <a:lumMod val="75000"/>
                      <a:lumOff val="25000"/>
                    </a:srgbClr>
                  </a:solidFill>
                </a:rPr>
                <a:t>lyrics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1" name="Diagram 5"/>
            <p:cNvGraphicFramePr/>
            <p:nvPr>
              <p:extLst/>
            </p:nvPr>
          </p:nvGraphicFramePr>
          <p:xfrm>
            <a:off x="1535408" y="449031"/>
            <a:ext cx="972353" cy="95072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2"/>
            <p:cNvSpPr/>
            <p:nvPr/>
          </p:nvSpPr>
          <p:spPr bwMode="gray">
            <a:xfrm>
              <a:off x="1665240" y="5709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0"/>
            <p:cNvSpPr txBox="1"/>
            <p:nvPr/>
          </p:nvSpPr>
          <p:spPr>
            <a:xfrm>
              <a:off x="2541214" y="132679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44</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Traveling</a:t>
              </a:r>
              <a:r>
                <a:rPr lang="hu-HU" sz="950" b="0" kern="0" dirty="0">
                  <a:solidFill>
                    <a:srgbClr val="222223">
                      <a:lumMod val="75000"/>
                      <a:lumOff val="25000"/>
                    </a:srgbClr>
                  </a:solidFill>
                </a:rPr>
                <a:t>, </a:t>
              </a:r>
              <a:r>
                <a:rPr lang="hu-HU" sz="950" b="0" kern="0" dirty="0" err="1">
                  <a:solidFill>
                    <a:srgbClr val="222223">
                      <a:lumMod val="75000"/>
                      <a:lumOff val="25000"/>
                    </a:srgbClr>
                  </a:solidFill>
                </a:rPr>
                <a:t>holiday</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4" name="Diagram 5"/>
            <p:cNvGraphicFramePr/>
            <p:nvPr>
              <p:extLst/>
            </p:nvPr>
          </p:nvGraphicFramePr>
          <p:xfrm>
            <a:off x="2543394" y="443341"/>
            <a:ext cx="972353" cy="950721"/>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12"/>
            <p:cNvSpPr/>
            <p:nvPr/>
          </p:nvSpPr>
          <p:spPr bwMode="gray">
            <a:xfrm>
              <a:off x="2673226" y="56527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10"/>
            <p:cNvSpPr txBox="1"/>
            <p:nvPr/>
          </p:nvSpPr>
          <p:spPr>
            <a:xfrm>
              <a:off x="3544224" y="132679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42</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Partying</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entertainments</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concerts</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festivals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7" name="Diagram 5"/>
            <p:cNvGraphicFramePr/>
            <p:nvPr>
              <p:extLst/>
            </p:nvPr>
          </p:nvGraphicFramePr>
          <p:xfrm>
            <a:off x="3546404" y="443341"/>
            <a:ext cx="972353" cy="950721"/>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12"/>
            <p:cNvSpPr/>
            <p:nvPr/>
          </p:nvSpPr>
          <p:spPr bwMode="gray">
            <a:xfrm>
              <a:off x="3676236" y="56527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TextBox 10"/>
            <p:cNvSpPr txBox="1"/>
            <p:nvPr/>
          </p:nvSpPr>
          <p:spPr>
            <a:xfrm>
              <a:off x="4543638" y="132824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42</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Creative</a:t>
              </a:r>
              <a:r>
                <a:rPr lang="hu-HU" sz="950" b="0" kern="0" dirty="0">
                  <a:solidFill>
                    <a:srgbClr val="222223">
                      <a:lumMod val="75000"/>
                      <a:lumOff val="25000"/>
                    </a:srgbClr>
                  </a:solidFill>
                </a:rPr>
                <a:t> </a:t>
              </a:r>
              <a:r>
                <a:rPr lang="hu-HU" sz="950" b="0" kern="0" dirty="0" err="1">
                  <a:solidFill>
                    <a:srgbClr val="222223">
                      <a:lumMod val="75000"/>
                      <a:lumOff val="25000"/>
                    </a:srgbClr>
                  </a:solidFill>
                </a:rPr>
                <a:t>crafting</a:t>
              </a:r>
              <a:r>
                <a:rPr lang="hu-HU" sz="950" b="0" kern="0" dirty="0">
                  <a:solidFill>
                    <a:srgbClr val="222223">
                      <a:lumMod val="75000"/>
                      <a:lumOff val="25000"/>
                    </a:srgbClr>
                  </a:solidFill>
                </a:rPr>
                <a:t>, DIY</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20" name="Diagram 5"/>
            <p:cNvGraphicFramePr/>
            <p:nvPr>
              <p:extLst/>
            </p:nvPr>
          </p:nvGraphicFramePr>
          <p:xfrm>
            <a:off x="4545818" y="444795"/>
            <a:ext cx="972353" cy="950721"/>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112"/>
            <p:cNvSpPr/>
            <p:nvPr/>
          </p:nvSpPr>
          <p:spPr bwMode="gray">
            <a:xfrm>
              <a:off x="4675650" y="56672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10"/>
            <p:cNvSpPr txBox="1"/>
            <p:nvPr/>
          </p:nvSpPr>
          <p:spPr>
            <a:xfrm>
              <a:off x="5546648" y="132824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41</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Computers</a:t>
              </a:r>
              <a:r>
                <a:rPr lang="hu-HU" sz="950" b="0" kern="0" dirty="0">
                  <a:solidFill>
                    <a:srgbClr val="222223">
                      <a:lumMod val="75000"/>
                      <a:lumOff val="25000"/>
                    </a:srgbClr>
                  </a:solidFill>
                </a:rPr>
                <a:t>, </a:t>
              </a:r>
              <a:r>
                <a:rPr lang="hu-HU" sz="950" b="0" kern="0" dirty="0" err="1">
                  <a:solidFill>
                    <a:srgbClr val="222223">
                      <a:lumMod val="75000"/>
                      <a:lumOff val="25000"/>
                    </a:srgbClr>
                  </a:solidFill>
                </a:rPr>
                <a:t>consoles</a:t>
              </a:r>
              <a:r>
                <a:rPr lang="hu-HU" sz="950" b="0" kern="0" dirty="0">
                  <a:solidFill>
                    <a:srgbClr val="222223">
                      <a:lumMod val="75000"/>
                      <a:lumOff val="25000"/>
                    </a:srgbClr>
                  </a:solidFill>
                </a:rPr>
                <a:t> and mobile </a:t>
              </a:r>
              <a:r>
                <a:rPr lang="hu-HU" sz="950" b="0" kern="0" dirty="0" err="1">
                  <a:solidFill>
                    <a:srgbClr val="222223">
                      <a:lumMod val="75000"/>
                      <a:lumOff val="25000"/>
                    </a:srgbClr>
                  </a:solidFill>
                </a:rPr>
                <a:t>games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23" name="Diagram 5"/>
            <p:cNvGraphicFramePr/>
            <p:nvPr>
              <p:extLst/>
            </p:nvPr>
          </p:nvGraphicFramePr>
          <p:xfrm>
            <a:off x="5548828" y="444795"/>
            <a:ext cx="972353" cy="950721"/>
          </p:xfrm>
          <a:graphic>
            <a:graphicData uri="http://schemas.openxmlformats.org/drawingml/2006/chart">
              <c:chart xmlns:c="http://schemas.openxmlformats.org/drawingml/2006/chart" xmlns:r="http://schemas.openxmlformats.org/officeDocument/2006/relationships" r:id="rId8"/>
            </a:graphicData>
          </a:graphic>
        </p:graphicFrame>
        <p:sp>
          <p:nvSpPr>
            <p:cNvPr id="24" name="Rectangle 112"/>
            <p:cNvSpPr/>
            <p:nvPr/>
          </p:nvSpPr>
          <p:spPr bwMode="gray">
            <a:xfrm>
              <a:off x="5678660" y="56672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TextBox 10"/>
            <p:cNvSpPr txBox="1"/>
            <p:nvPr/>
          </p:nvSpPr>
          <p:spPr>
            <a:xfrm>
              <a:off x="6573615" y="132679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41</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Gstronomy</a:t>
              </a:r>
              <a:r>
                <a:rPr lang="hu-HU" sz="950" b="0" kern="0" dirty="0">
                  <a:solidFill>
                    <a:srgbClr val="222223">
                      <a:lumMod val="75000"/>
                      <a:lumOff val="25000"/>
                    </a:srgbClr>
                  </a:solidFill>
                </a:rPr>
                <a:t> and </a:t>
              </a:r>
              <a:r>
                <a:rPr lang="hu-HU" sz="950" b="0" kern="0" dirty="0" err="1">
                  <a:solidFill>
                    <a:srgbClr val="222223">
                      <a:lumMod val="75000"/>
                      <a:lumOff val="25000"/>
                    </a:srgbClr>
                  </a:solidFill>
                </a:rPr>
                <a:t>cooking</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26" name="Diagram 5"/>
            <p:cNvGraphicFramePr/>
            <p:nvPr>
              <p:extLst/>
            </p:nvPr>
          </p:nvGraphicFramePr>
          <p:xfrm>
            <a:off x="6575795" y="443341"/>
            <a:ext cx="972353" cy="950721"/>
          </p:xfrm>
          <a:graphic>
            <a:graphicData uri="http://schemas.openxmlformats.org/drawingml/2006/chart">
              <c:chart xmlns:c="http://schemas.openxmlformats.org/drawingml/2006/chart" xmlns:r="http://schemas.openxmlformats.org/officeDocument/2006/relationships" r:id="rId9"/>
            </a:graphicData>
          </a:graphic>
        </p:graphicFrame>
        <p:sp>
          <p:nvSpPr>
            <p:cNvPr id="27" name="Rectangle 112"/>
            <p:cNvSpPr/>
            <p:nvPr/>
          </p:nvSpPr>
          <p:spPr bwMode="gray">
            <a:xfrm>
              <a:off x="6705627" y="56527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28" name="Diagram 5"/>
            <p:cNvGraphicFramePr/>
            <p:nvPr>
              <p:extLst/>
            </p:nvPr>
          </p:nvGraphicFramePr>
          <p:xfrm>
            <a:off x="534670" y="1889191"/>
            <a:ext cx="972353" cy="950721"/>
          </p:xfrm>
          <a:graphic>
            <a:graphicData uri="http://schemas.openxmlformats.org/drawingml/2006/chart">
              <c:chart xmlns:c="http://schemas.openxmlformats.org/drawingml/2006/chart" xmlns:r="http://schemas.openxmlformats.org/officeDocument/2006/relationships" r:id="rId10"/>
            </a:graphicData>
          </a:graphic>
        </p:graphicFrame>
        <p:sp>
          <p:nvSpPr>
            <p:cNvPr id="29" name="Rectangle 112"/>
            <p:cNvSpPr/>
            <p:nvPr/>
          </p:nvSpPr>
          <p:spPr bwMode="gray">
            <a:xfrm>
              <a:off x="664502" y="201112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30" name="Diagram 5"/>
            <p:cNvGraphicFramePr/>
            <p:nvPr>
              <p:extLst/>
            </p:nvPr>
          </p:nvGraphicFramePr>
          <p:xfrm>
            <a:off x="1537680" y="1889191"/>
            <a:ext cx="972353" cy="950721"/>
          </p:xfrm>
          <a:graphic>
            <a:graphicData uri="http://schemas.openxmlformats.org/drawingml/2006/chart">
              <c:chart xmlns:c="http://schemas.openxmlformats.org/drawingml/2006/chart" xmlns:r="http://schemas.openxmlformats.org/officeDocument/2006/relationships" r:id="rId11"/>
            </a:graphicData>
          </a:graphic>
        </p:graphicFrame>
        <p:sp>
          <p:nvSpPr>
            <p:cNvPr id="31" name="Rectangle 112"/>
            <p:cNvSpPr/>
            <p:nvPr/>
          </p:nvSpPr>
          <p:spPr bwMode="gray">
            <a:xfrm>
              <a:off x="1667512" y="201112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TextBox 10"/>
            <p:cNvSpPr txBox="1"/>
            <p:nvPr/>
          </p:nvSpPr>
          <p:spPr>
            <a:xfrm>
              <a:off x="2543486" y="276695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37</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Sports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33" name="Diagram 5"/>
            <p:cNvGraphicFramePr/>
            <p:nvPr>
              <p:extLst/>
            </p:nvPr>
          </p:nvGraphicFramePr>
          <p:xfrm>
            <a:off x="2545666" y="1883501"/>
            <a:ext cx="972353" cy="950721"/>
          </p:xfrm>
          <a:graphic>
            <a:graphicData uri="http://schemas.openxmlformats.org/drawingml/2006/chart">
              <c:chart xmlns:c="http://schemas.openxmlformats.org/drawingml/2006/chart" xmlns:r="http://schemas.openxmlformats.org/officeDocument/2006/relationships" r:id="rId12"/>
            </a:graphicData>
          </a:graphic>
        </p:graphicFrame>
        <p:sp>
          <p:nvSpPr>
            <p:cNvPr id="34" name="Rectangle 112"/>
            <p:cNvSpPr/>
            <p:nvPr/>
          </p:nvSpPr>
          <p:spPr bwMode="gray">
            <a:xfrm>
              <a:off x="2675498" y="200543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TextBox 10"/>
            <p:cNvSpPr txBox="1"/>
            <p:nvPr/>
          </p:nvSpPr>
          <p:spPr>
            <a:xfrm>
              <a:off x="3546496" y="276695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36</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Science, </a:t>
              </a:r>
              <a:r>
                <a:rPr lang="hu-HU" sz="950" b="0" kern="0" dirty="0" err="1">
                  <a:solidFill>
                    <a:srgbClr val="222223">
                      <a:lumMod val="75000"/>
                      <a:lumOff val="25000"/>
                    </a:srgbClr>
                  </a:solidFill>
                </a:rPr>
                <a:t>nature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36" name="Diagram 5"/>
            <p:cNvGraphicFramePr/>
            <p:nvPr>
              <p:extLst/>
            </p:nvPr>
          </p:nvGraphicFramePr>
          <p:xfrm>
            <a:off x="3548676" y="1883501"/>
            <a:ext cx="972353" cy="950721"/>
          </p:xfrm>
          <a:graphic>
            <a:graphicData uri="http://schemas.openxmlformats.org/drawingml/2006/chart">
              <c:chart xmlns:c="http://schemas.openxmlformats.org/drawingml/2006/chart" xmlns:r="http://schemas.openxmlformats.org/officeDocument/2006/relationships" r:id="rId13"/>
            </a:graphicData>
          </a:graphic>
        </p:graphicFrame>
        <p:sp>
          <p:nvSpPr>
            <p:cNvPr id="37" name="Rectangle 112"/>
            <p:cNvSpPr/>
            <p:nvPr/>
          </p:nvSpPr>
          <p:spPr bwMode="gray">
            <a:xfrm>
              <a:off x="3678508" y="200543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TextBox 10"/>
            <p:cNvSpPr txBox="1"/>
            <p:nvPr/>
          </p:nvSpPr>
          <p:spPr>
            <a:xfrm>
              <a:off x="4545910" y="276840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35</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Interior</a:t>
              </a:r>
              <a:r>
                <a:rPr lang="hu-HU" sz="950" b="0" kern="0" dirty="0">
                  <a:solidFill>
                    <a:srgbClr val="222223">
                      <a:lumMod val="75000"/>
                      <a:lumOff val="25000"/>
                    </a:srgbClr>
                  </a:solidFill>
                </a:rPr>
                <a:t> design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39" name="Diagram 5"/>
            <p:cNvGraphicFramePr/>
            <p:nvPr>
              <p:extLst/>
            </p:nvPr>
          </p:nvGraphicFramePr>
          <p:xfrm>
            <a:off x="4548090" y="1884955"/>
            <a:ext cx="972353" cy="950721"/>
          </p:xfrm>
          <a:graphic>
            <a:graphicData uri="http://schemas.openxmlformats.org/drawingml/2006/chart">
              <c:chart xmlns:c="http://schemas.openxmlformats.org/drawingml/2006/chart" xmlns:r="http://schemas.openxmlformats.org/officeDocument/2006/relationships" r:id="rId14"/>
            </a:graphicData>
          </a:graphic>
        </p:graphicFrame>
        <p:sp>
          <p:nvSpPr>
            <p:cNvPr id="40" name="Rectangle 112"/>
            <p:cNvSpPr/>
            <p:nvPr/>
          </p:nvSpPr>
          <p:spPr bwMode="gray">
            <a:xfrm>
              <a:off x="4677922" y="200688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TextBox 10"/>
            <p:cNvSpPr txBox="1"/>
            <p:nvPr/>
          </p:nvSpPr>
          <p:spPr>
            <a:xfrm>
              <a:off x="5548920" y="276840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33%</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Beauty</a:t>
              </a:r>
              <a:r>
                <a:rPr lang="hu-HU" sz="950" b="0" kern="0" dirty="0">
                  <a:solidFill>
                    <a:srgbClr val="222223">
                      <a:lumMod val="75000"/>
                      <a:lumOff val="25000"/>
                    </a:srgbClr>
                  </a:solidFill>
                </a:rPr>
                <a:t>, </a:t>
              </a:r>
              <a:r>
                <a:rPr lang="hu-HU" sz="950" b="0" kern="0" dirty="0" err="1">
                  <a:solidFill>
                    <a:srgbClr val="222223">
                      <a:lumMod val="75000"/>
                      <a:lumOff val="25000"/>
                    </a:srgbClr>
                  </a:solidFill>
                </a:rPr>
                <a:t>fashion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42" name="Diagram 5"/>
            <p:cNvGraphicFramePr/>
            <p:nvPr>
              <p:extLst/>
            </p:nvPr>
          </p:nvGraphicFramePr>
          <p:xfrm>
            <a:off x="5551100" y="1884955"/>
            <a:ext cx="972353" cy="950721"/>
          </p:xfrm>
          <a:graphic>
            <a:graphicData uri="http://schemas.openxmlformats.org/drawingml/2006/chart">
              <c:chart xmlns:c="http://schemas.openxmlformats.org/drawingml/2006/chart" xmlns:r="http://schemas.openxmlformats.org/officeDocument/2006/relationships" r:id="rId15"/>
            </a:graphicData>
          </a:graphic>
        </p:graphicFrame>
        <p:sp>
          <p:nvSpPr>
            <p:cNvPr id="43" name="Rectangle 112"/>
            <p:cNvSpPr/>
            <p:nvPr/>
          </p:nvSpPr>
          <p:spPr bwMode="gray">
            <a:xfrm>
              <a:off x="5680932" y="200688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TextBox 10"/>
            <p:cNvSpPr txBox="1"/>
            <p:nvPr/>
          </p:nvSpPr>
          <p:spPr>
            <a:xfrm>
              <a:off x="6575887" y="276695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28</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Health, Wellness, </a:t>
              </a:r>
              <a:r>
                <a:rPr lang="hu-HU" sz="950" b="0" kern="0" dirty="0" err="1">
                  <a:solidFill>
                    <a:srgbClr val="222223">
                      <a:lumMod val="75000"/>
                      <a:lumOff val="25000"/>
                    </a:srgbClr>
                  </a:solidFill>
                </a:rPr>
                <a:t>Diets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45" name="Diagram 5"/>
            <p:cNvGraphicFramePr/>
            <p:nvPr>
              <p:extLst/>
            </p:nvPr>
          </p:nvGraphicFramePr>
          <p:xfrm>
            <a:off x="6578067" y="1883501"/>
            <a:ext cx="972353" cy="950721"/>
          </p:xfrm>
          <a:graphic>
            <a:graphicData uri="http://schemas.openxmlformats.org/drawingml/2006/chart">
              <c:chart xmlns:c="http://schemas.openxmlformats.org/drawingml/2006/chart" xmlns:r="http://schemas.openxmlformats.org/officeDocument/2006/relationships" r:id="rId16"/>
            </a:graphicData>
          </a:graphic>
        </p:graphicFrame>
        <p:sp>
          <p:nvSpPr>
            <p:cNvPr id="46" name="Rectangle 112"/>
            <p:cNvSpPr/>
            <p:nvPr/>
          </p:nvSpPr>
          <p:spPr bwMode="gray">
            <a:xfrm>
              <a:off x="6707899" y="200543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TextBox 10"/>
            <p:cNvSpPr txBox="1"/>
            <p:nvPr/>
          </p:nvSpPr>
          <p:spPr>
            <a:xfrm>
              <a:off x="532490" y="277264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39</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IT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48" name="TextBox 10"/>
            <p:cNvSpPr txBox="1"/>
            <p:nvPr/>
          </p:nvSpPr>
          <p:spPr>
            <a:xfrm>
              <a:off x="1535500" y="277264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37</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a:t>
              </a:r>
              <a:r>
                <a:rPr lang="hu-HU" sz="950" b="0" kern="0" dirty="0" err="1">
                  <a:solidFill>
                    <a:srgbClr val="222223">
                      <a:lumMod val="75000"/>
                      <a:lumOff val="25000"/>
                    </a:srgbClr>
                  </a:solidFill>
                </a:rPr>
                <a:t>higher</a:t>
              </a:r>
              <a:r>
                <a:rPr lang="hu-HU" sz="950" b="0" kern="0" dirty="0">
                  <a:solidFill>
                    <a:srgbClr val="222223">
                      <a:lumMod val="75000"/>
                      <a:lumOff val="25000"/>
                    </a:srgbClr>
                  </a:solidFill>
                </a:rPr>
                <a:t>) </a:t>
              </a:r>
              <a:r>
                <a:rPr lang="hu-HU" sz="950" b="0" kern="0" dirty="0" err="1">
                  <a:solidFill>
                    <a:srgbClr val="222223">
                      <a:lumMod val="75000"/>
                      <a:lumOff val="25000"/>
                    </a:srgbClr>
                  </a:solidFill>
                </a:rPr>
                <a:t>education</a:t>
              </a:r>
              <a:r>
                <a:rPr lang="hu-HU" sz="950" b="0" kern="0" dirty="0">
                  <a:solidFill>
                    <a:srgbClr val="222223">
                      <a:lumMod val="75000"/>
                      <a:lumOff val="25000"/>
                    </a:srgbClr>
                  </a:solidFill>
                </a:rPr>
                <a:t>, </a:t>
              </a:r>
              <a:r>
                <a:rPr lang="hu-HU" sz="950" b="0" kern="0" dirty="0" err="1">
                  <a:solidFill>
                    <a:srgbClr val="222223">
                      <a:lumMod val="75000"/>
                      <a:lumOff val="25000"/>
                    </a:srgbClr>
                  </a:solidFill>
                </a:rPr>
                <a:t>Studying</a:t>
              </a:r>
              <a:r>
                <a:rPr lang="hu-HU" sz="950" b="0" kern="0" dirty="0">
                  <a:solidFill>
                    <a:srgbClr val="222223">
                      <a:lumMod val="75000"/>
                      <a:lumOff val="25000"/>
                    </a:srgbClr>
                  </a:solidFill>
                </a:rPr>
                <a:t> </a:t>
              </a:r>
              <a:r>
                <a:rPr lang="hu-HU" sz="950" b="0" kern="0" dirty="0" err="1">
                  <a:solidFill>
                    <a:srgbClr val="222223">
                      <a:lumMod val="75000"/>
                      <a:lumOff val="25000"/>
                    </a:srgbClr>
                  </a:solidFill>
                </a:rPr>
                <a:t>abroad</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49" name="TextBox 10"/>
            <p:cNvSpPr txBox="1"/>
            <p:nvPr/>
          </p:nvSpPr>
          <p:spPr>
            <a:xfrm>
              <a:off x="7603686" y="132679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40</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Jobs</a:t>
              </a:r>
              <a:r>
                <a:rPr lang="hu-HU" sz="950" b="0" kern="0" noProof="0" dirty="0">
                  <a:solidFill>
                    <a:srgbClr val="222223">
                      <a:lumMod val="75000"/>
                      <a:lumOff val="25000"/>
                    </a:srgbClr>
                  </a:solidFill>
                </a:rPr>
                <a:t> and </a:t>
              </a:r>
              <a:r>
                <a:rPr lang="hu-HU" sz="950" b="0" kern="0" noProof="0" dirty="0" err="1">
                  <a:solidFill>
                    <a:srgbClr val="222223">
                      <a:lumMod val="75000"/>
                      <a:lumOff val="25000"/>
                    </a:srgbClr>
                  </a:solidFill>
                </a:rPr>
                <a:t>career</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50" name="Diagram 5"/>
            <p:cNvGraphicFramePr/>
            <p:nvPr>
              <p:extLst/>
            </p:nvPr>
          </p:nvGraphicFramePr>
          <p:xfrm>
            <a:off x="7605866" y="443341"/>
            <a:ext cx="972353" cy="950721"/>
          </p:xfrm>
          <a:graphic>
            <a:graphicData uri="http://schemas.openxmlformats.org/drawingml/2006/chart">
              <c:chart xmlns:c="http://schemas.openxmlformats.org/drawingml/2006/chart" xmlns:r="http://schemas.openxmlformats.org/officeDocument/2006/relationships" r:id="rId17"/>
            </a:graphicData>
          </a:graphic>
        </p:graphicFrame>
        <p:sp>
          <p:nvSpPr>
            <p:cNvPr id="51" name="Rectangle 112"/>
            <p:cNvSpPr/>
            <p:nvPr/>
          </p:nvSpPr>
          <p:spPr bwMode="gray">
            <a:xfrm>
              <a:off x="7735698" y="56527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TextBox 10"/>
            <p:cNvSpPr txBox="1"/>
            <p:nvPr/>
          </p:nvSpPr>
          <p:spPr>
            <a:xfrm>
              <a:off x="7605958" y="276695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28</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Theater</a:t>
              </a:r>
              <a:r>
                <a:rPr lang="hu-HU" sz="950" b="0" kern="0" dirty="0">
                  <a:solidFill>
                    <a:srgbClr val="222223">
                      <a:lumMod val="75000"/>
                      <a:lumOff val="25000"/>
                    </a:srgbClr>
                  </a:solidFill>
                </a:rPr>
                <a:t>, </a:t>
              </a:r>
              <a:r>
                <a:rPr lang="hu-HU" sz="950" b="0" kern="0" dirty="0" err="1">
                  <a:solidFill>
                    <a:srgbClr val="222223">
                      <a:lumMod val="75000"/>
                      <a:lumOff val="25000"/>
                    </a:srgbClr>
                  </a:solidFill>
                </a:rPr>
                <a:t>culture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53" name="Diagram 5"/>
            <p:cNvGraphicFramePr/>
            <p:nvPr>
              <p:extLst/>
            </p:nvPr>
          </p:nvGraphicFramePr>
          <p:xfrm>
            <a:off x="7608138" y="1883501"/>
            <a:ext cx="972353" cy="950721"/>
          </p:xfrm>
          <a:graphic>
            <a:graphicData uri="http://schemas.openxmlformats.org/drawingml/2006/chart">
              <c:chart xmlns:c="http://schemas.openxmlformats.org/drawingml/2006/chart" xmlns:r="http://schemas.openxmlformats.org/officeDocument/2006/relationships" r:id="rId18"/>
            </a:graphicData>
          </a:graphic>
        </p:graphicFrame>
        <p:sp>
          <p:nvSpPr>
            <p:cNvPr id="54" name="Rectangle 112"/>
            <p:cNvSpPr/>
            <p:nvPr/>
          </p:nvSpPr>
          <p:spPr bwMode="gray">
            <a:xfrm>
              <a:off x="7737970" y="200543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55" name="Diagram 5"/>
            <p:cNvGraphicFramePr/>
            <p:nvPr>
              <p:extLst/>
            </p:nvPr>
          </p:nvGraphicFramePr>
          <p:xfrm>
            <a:off x="534670" y="3329351"/>
            <a:ext cx="972353" cy="950721"/>
          </p:xfrm>
          <a:graphic>
            <a:graphicData uri="http://schemas.openxmlformats.org/drawingml/2006/chart">
              <c:chart xmlns:c="http://schemas.openxmlformats.org/drawingml/2006/chart" xmlns:r="http://schemas.openxmlformats.org/officeDocument/2006/relationships" r:id="rId19"/>
            </a:graphicData>
          </a:graphic>
        </p:graphicFrame>
        <p:sp>
          <p:nvSpPr>
            <p:cNvPr id="56" name="Rectangle 112"/>
            <p:cNvSpPr/>
            <p:nvPr/>
          </p:nvSpPr>
          <p:spPr bwMode="gray">
            <a:xfrm>
              <a:off x="664502" y="345128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57" name="Diagram 5"/>
            <p:cNvGraphicFramePr/>
            <p:nvPr>
              <p:extLst/>
            </p:nvPr>
          </p:nvGraphicFramePr>
          <p:xfrm>
            <a:off x="1537680" y="3329351"/>
            <a:ext cx="972353" cy="950721"/>
          </p:xfrm>
          <a:graphic>
            <a:graphicData uri="http://schemas.openxmlformats.org/drawingml/2006/chart">
              <c:chart xmlns:c="http://schemas.openxmlformats.org/drawingml/2006/chart" xmlns:r="http://schemas.openxmlformats.org/officeDocument/2006/relationships" r:id="rId20"/>
            </a:graphicData>
          </a:graphic>
        </p:graphicFrame>
        <p:sp>
          <p:nvSpPr>
            <p:cNvPr id="58" name="Rectangle 112"/>
            <p:cNvSpPr/>
            <p:nvPr/>
          </p:nvSpPr>
          <p:spPr bwMode="gray">
            <a:xfrm>
              <a:off x="1667512" y="345128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TextBox 10"/>
            <p:cNvSpPr txBox="1"/>
            <p:nvPr/>
          </p:nvSpPr>
          <p:spPr>
            <a:xfrm>
              <a:off x="2543486" y="420711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21</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Economy</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0" name="Diagram 5"/>
            <p:cNvGraphicFramePr/>
            <p:nvPr>
              <p:extLst/>
            </p:nvPr>
          </p:nvGraphicFramePr>
          <p:xfrm>
            <a:off x="2545666" y="3323661"/>
            <a:ext cx="972353" cy="950721"/>
          </p:xfrm>
          <a:graphic>
            <a:graphicData uri="http://schemas.openxmlformats.org/drawingml/2006/chart">
              <c:chart xmlns:c="http://schemas.openxmlformats.org/drawingml/2006/chart" xmlns:r="http://schemas.openxmlformats.org/officeDocument/2006/relationships" r:id="rId21"/>
            </a:graphicData>
          </a:graphic>
        </p:graphicFrame>
        <p:sp>
          <p:nvSpPr>
            <p:cNvPr id="61" name="Rectangle 112"/>
            <p:cNvSpPr/>
            <p:nvPr/>
          </p:nvSpPr>
          <p:spPr bwMode="gray">
            <a:xfrm>
              <a:off x="2675498" y="344559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TextBox 10"/>
            <p:cNvSpPr txBox="1"/>
            <p:nvPr/>
          </p:nvSpPr>
          <p:spPr>
            <a:xfrm>
              <a:off x="3546496" y="420711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18</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National and international sport events, watching broadcasts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3" name="Diagram 5"/>
            <p:cNvGraphicFramePr/>
            <p:nvPr>
              <p:extLst/>
            </p:nvPr>
          </p:nvGraphicFramePr>
          <p:xfrm>
            <a:off x="3548676" y="3323661"/>
            <a:ext cx="972353" cy="950721"/>
          </p:xfrm>
          <a:graphic>
            <a:graphicData uri="http://schemas.openxmlformats.org/drawingml/2006/chart">
              <c:chart xmlns:c="http://schemas.openxmlformats.org/drawingml/2006/chart" xmlns:r="http://schemas.openxmlformats.org/officeDocument/2006/relationships" r:id="rId22"/>
            </a:graphicData>
          </a:graphic>
        </p:graphicFrame>
        <p:sp>
          <p:nvSpPr>
            <p:cNvPr id="64" name="Rectangle 112"/>
            <p:cNvSpPr/>
            <p:nvPr/>
          </p:nvSpPr>
          <p:spPr bwMode="gray">
            <a:xfrm>
              <a:off x="3678508" y="344559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TextBox 10"/>
            <p:cNvSpPr txBox="1"/>
            <p:nvPr/>
          </p:nvSpPr>
          <p:spPr>
            <a:xfrm>
              <a:off x="4545910" y="420856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17</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Politics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6" name="Diagram 5"/>
            <p:cNvGraphicFramePr/>
            <p:nvPr>
              <p:extLst/>
            </p:nvPr>
          </p:nvGraphicFramePr>
          <p:xfrm>
            <a:off x="4548090" y="3325115"/>
            <a:ext cx="972353" cy="950721"/>
          </p:xfrm>
          <a:graphic>
            <a:graphicData uri="http://schemas.openxmlformats.org/drawingml/2006/chart">
              <c:chart xmlns:c="http://schemas.openxmlformats.org/drawingml/2006/chart" xmlns:r="http://schemas.openxmlformats.org/officeDocument/2006/relationships" r:id="rId23"/>
            </a:graphicData>
          </a:graphic>
        </p:graphicFrame>
        <p:sp>
          <p:nvSpPr>
            <p:cNvPr id="67" name="Rectangle 112"/>
            <p:cNvSpPr/>
            <p:nvPr/>
          </p:nvSpPr>
          <p:spPr bwMode="gray">
            <a:xfrm>
              <a:off x="4677922" y="344704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8" name="TextBox 10"/>
            <p:cNvSpPr txBox="1"/>
            <p:nvPr/>
          </p:nvSpPr>
          <p:spPr>
            <a:xfrm>
              <a:off x="5548920" y="4208568"/>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13</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Celebrities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tabloids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9" name="Diagram 5"/>
            <p:cNvGraphicFramePr/>
            <p:nvPr>
              <p:extLst/>
            </p:nvPr>
          </p:nvGraphicFramePr>
          <p:xfrm>
            <a:off x="5551100" y="3325115"/>
            <a:ext cx="972353" cy="950721"/>
          </p:xfrm>
          <a:graphic>
            <a:graphicData uri="http://schemas.openxmlformats.org/drawingml/2006/chart">
              <c:chart xmlns:c="http://schemas.openxmlformats.org/drawingml/2006/chart" xmlns:r="http://schemas.openxmlformats.org/officeDocument/2006/relationships" r:id="rId24"/>
            </a:graphicData>
          </a:graphic>
        </p:graphicFrame>
        <p:sp>
          <p:nvSpPr>
            <p:cNvPr id="70" name="Rectangle 112"/>
            <p:cNvSpPr/>
            <p:nvPr/>
          </p:nvSpPr>
          <p:spPr bwMode="gray">
            <a:xfrm>
              <a:off x="5680932" y="3447048"/>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TextBox 10"/>
            <p:cNvSpPr txBox="1"/>
            <p:nvPr/>
          </p:nvSpPr>
          <p:spPr>
            <a:xfrm>
              <a:off x="6575887" y="420711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9</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Ezotericism</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72" name="Diagram 5"/>
            <p:cNvGraphicFramePr/>
            <p:nvPr>
              <p:extLst/>
            </p:nvPr>
          </p:nvGraphicFramePr>
          <p:xfrm>
            <a:off x="6578067" y="3323661"/>
            <a:ext cx="972353" cy="950721"/>
          </p:xfrm>
          <a:graphic>
            <a:graphicData uri="http://schemas.openxmlformats.org/drawingml/2006/chart">
              <c:chart xmlns:c="http://schemas.openxmlformats.org/drawingml/2006/chart" xmlns:r="http://schemas.openxmlformats.org/officeDocument/2006/relationships" r:id="rId25"/>
            </a:graphicData>
          </a:graphic>
        </p:graphicFrame>
        <p:sp>
          <p:nvSpPr>
            <p:cNvPr id="73" name="Rectangle 112"/>
            <p:cNvSpPr/>
            <p:nvPr/>
          </p:nvSpPr>
          <p:spPr bwMode="gray">
            <a:xfrm>
              <a:off x="6707899" y="344559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TextBox 10"/>
            <p:cNvSpPr txBox="1"/>
            <p:nvPr/>
          </p:nvSpPr>
          <p:spPr>
            <a:xfrm>
              <a:off x="532490" y="421280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28</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Relationships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75" name="TextBox 10"/>
            <p:cNvSpPr txBox="1"/>
            <p:nvPr/>
          </p:nvSpPr>
          <p:spPr>
            <a:xfrm>
              <a:off x="1535500" y="421280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22</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Children</a:t>
              </a:r>
              <a:r>
                <a:rPr lang="hu-HU" sz="950" b="0" kern="0" dirty="0">
                  <a:solidFill>
                    <a:srgbClr val="222223">
                      <a:lumMod val="75000"/>
                      <a:lumOff val="25000"/>
                    </a:srgbClr>
                  </a:solidFill>
                </a:rPr>
                <a:t>, </a:t>
              </a:r>
              <a:r>
                <a:rPr lang="hu-HU" sz="950" b="0" kern="0" dirty="0" err="1">
                  <a:solidFill>
                    <a:srgbClr val="222223">
                      <a:lumMod val="75000"/>
                      <a:lumOff val="25000"/>
                    </a:srgbClr>
                  </a:solidFill>
                </a:rPr>
                <a:t>parenting</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76" name="TextBox 10"/>
            <p:cNvSpPr txBox="1"/>
            <p:nvPr/>
          </p:nvSpPr>
          <p:spPr>
            <a:xfrm>
              <a:off x="7605958" y="4207114"/>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lang="hu-HU" kern="0" dirty="0">
                  <a:solidFill>
                    <a:schemeClr val="accent1"/>
                  </a:solidFill>
                  <a:latin typeface="Calibri"/>
                </a:rPr>
                <a:t>5</a:t>
              </a: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Other</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77" name="Diagram 5"/>
            <p:cNvGraphicFramePr/>
            <p:nvPr>
              <p:extLst/>
            </p:nvPr>
          </p:nvGraphicFramePr>
          <p:xfrm>
            <a:off x="7608138" y="3323661"/>
            <a:ext cx="972353" cy="950721"/>
          </p:xfrm>
          <a:graphic>
            <a:graphicData uri="http://schemas.openxmlformats.org/drawingml/2006/chart">
              <c:chart xmlns:c="http://schemas.openxmlformats.org/drawingml/2006/chart" xmlns:r="http://schemas.openxmlformats.org/officeDocument/2006/relationships" r:id="rId26"/>
            </a:graphicData>
          </a:graphic>
        </p:graphicFrame>
        <p:sp>
          <p:nvSpPr>
            <p:cNvPr id="78" name="Rectangle 112"/>
            <p:cNvSpPr/>
            <p:nvPr/>
          </p:nvSpPr>
          <p:spPr bwMode="gray">
            <a:xfrm>
              <a:off x="7737970" y="344559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9" name="Szövegdoboz 135">
            <a:extLst>
              <a:ext uri="{FF2B5EF4-FFF2-40B4-BE49-F238E27FC236}">
                <a16:creationId xmlns:a16="http://schemas.microsoft.com/office/drawing/2014/main" xmlns="" id="{117D8EA1-32A7-4C1F-A39B-EDED5D4E263A}"/>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N=1005 | Base: total sample</a:t>
            </a:r>
          </a:p>
        </p:txBody>
      </p:sp>
      <p:pic>
        <p:nvPicPr>
          <p:cNvPr id="80" name="Picture 79">
            <a:extLst>
              <a:ext uri="{FF2B5EF4-FFF2-40B4-BE49-F238E27FC236}">
                <a16:creationId xmlns:a16="http://schemas.microsoft.com/office/drawing/2014/main" xmlns="" id="{8267CED6-922F-4A00-AB4A-ADF11957184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1" name="Picture 80">
            <a:extLst>
              <a:ext uri="{FF2B5EF4-FFF2-40B4-BE49-F238E27FC236}">
                <a16:creationId xmlns:a16="http://schemas.microsoft.com/office/drawing/2014/main" xmlns="" id="{D10D195D-C835-4EC8-882A-92F80675360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56472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4"/>
          <p:cNvSpPr/>
          <p:nvPr/>
        </p:nvSpPr>
        <p:spPr>
          <a:xfrm>
            <a:off x="4860032" y="4155926"/>
            <a:ext cx="388487"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4" name="Rectangle 24"/>
          <p:cNvSpPr/>
          <p:nvPr/>
        </p:nvSpPr>
        <p:spPr>
          <a:xfrm>
            <a:off x="3947470" y="4587974"/>
            <a:ext cx="1089976"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8" name="Rectangle 24"/>
          <p:cNvSpPr/>
          <p:nvPr/>
        </p:nvSpPr>
        <p:spPr>
          <a:xfrm>
            <a:off x="4447686" y="4371950"/>
            <a:ext cx="1468240" cy="221084"/>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8" name="Rectangle 24"/>
          <p:cNvSpPr/>
          <p:nvPr/>
        </p:nvSpPr>
        <p:spPr>
          <a:xfrm>
            <a:off x="1927099" y="1428926"/>
            <a:ext cx="438104"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9" name="Rectangle 24"/>
          <p:cNvSpPr/>
          <p:nvPr/>
        </p:nvSpPr>
        <p:spPr>
          <a:xfrm>
            <a:off x="1327656" y="2307942"/>
            <a:ext cx="55043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0" name="Rectangle 24"/>
          <p:cNvSpPr/>
          <p:nvPr/>
        </p:nvSpPr>
        <p:spPr>
          <a:xfrm>
            <a:off x="1835696" y="1102692"/>
            <a:ext cx="950065"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1" name="Rectangle 24"/>
          <p:cNvSpPr/>
          <p:nvPr/>
        </p:nvSpPr>
        <p:spPr>
          <a:xfrm>
            <a:off x="1327656" y="2829439"/>
            <a:ext cx="50804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2" name="Rectangle 24"/>
          <p:cNvSpPr/>
          <p:nvPr/>
        </p:nvSpPr>
        <p:spPr>
          <a:xfrm>
            <a:off x="899592" y="3336624"/>
            <a:ext cx="108012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4" name="Rectangle 24"/>
          <p:cNvSpPr/>
          <p:nvPr/>
        </p:nvSpPr>
        <p:spPr>
          <a:xfrm>
            <a:off x="1475655" y="3811934"/>
            <a:ext cx="701811"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5" name="Rectangle 24"/>
          <p:cNvSpPr/>
          <p:nvPr/>
        </p:nvSpPr>
        <p:spPr>
          <a:xfrm>
            <a:off x="1763688" y="4155926"/>
            <a:ext cx="764926"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6" name="Rectangle 24"/>
          <p:cNvSpPr/>
          <p:nvPr/>
        </p:nvSpPr>
        <p:spPr>
          <a:xfrm>
            <a:off x="2226016" y="4443958"/>
            <a:ext cx="764926"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7" name="Rectangle 24"/>
          <p:cNvSpPr/>
          <p:nvPr/>
        </p:nvSpPr>
        <p:spPr>
          <a:xfrm>
            <a:off x="2699790" y="4587974"/>
            <a:ext cx="814655"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0" name="Rectangle 24"/>
          <p:cNvSpPr/>
          <p:nvPr/>
        </p:nvSpPr>
        <p:spPr>
          <a:xfrm>
            <a:off x="5220072" y="3795886"/>
            <a:ext cx="136815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3" name="Rectangle 24"/>
          <p:cNvSpPr/>
          <p:nvPr/>
        </p:nvSpPr>
        <p:spPr>
          <a:xfrm>
            <a:off x="5541442" y="2834202"/>
            <a:ext cx="144016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6" name="Rectangle 24"/>
          <p:cNvSpPr/>
          <p:nvPr/>
        </p:nvSpPr>
        <p:spPr>
          <a:xfrm>
            <a:off x="5508105" y="2307942"/>
            <a:ext cx="108012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7" name="Rectangle 24"/>
          <p:cNvSpPr/>
          <p:nvPr/>
        </p:nvSpPr>
        <p:spPr>
          <a:xfrm>
            <a:off x="5334384" y="1839220"/>
            <a:ext cx="96580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9" name="Rectangle 24"/>
          <p:cNvSpPr/>
          <p:nvPr/>
        </p:nvSpPr>
        <p:spPr>
          <a:xfrm>
            <a:off x="4644009" y="1103655"/>
            <a:ext cx="108012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2" name="Rectangle 24"/>
          <p:cNvSpPr/>
          <p:nvPr/>
        </p:nvSpPr>
        <p:spPr>
          <a:xfrm>
            <a:off x="2575828" y="896967"/>
            <a:ext cx="70002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defTabSz="914400">
              <a:tabLst>
                <a:tab pos="7981950" algn="r"/>
              </a:tabLst>
              <a:defRPr/>
            </a:pPr>
            <a:r>
              <a:rPr lang="hu-HU" sz="900" kern="0" dirty="0">
                <a:solidFill>
                  <a:srgbClr val="222223"/>
                </a:solidFill>
              </a:rPr>
              <a:t>N=1005 | Base: total sample; Men n=513, Women n=492</a:t>
            </a:r>
            <a:endParaRPr kumimoji="0" lang="hu-HU" sz="900" b="0" i="0" u="none" strike="noStrike" kern="0" cap="none" spc="0" normalizeH="0" baseline="0" noProof="0" dirty="0">
              <a:ln>
                <a:noFill/>
              </a:ln>
              <a:solidFill>
                <a:srgbClr val="FF0000"/>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a:t>Male and </a:t>
            </a:r>
            <a:r>
              <a:rPr lang="hu-HU" sz="2900" dirty="0" err="1"/>
              <a:t>female</a:t>
            </a:r>
            <a:r>
              <a:rPr lang="hu-HU" sz="2900" dirty="0"/>
              <a:t> </a:t>
            </a:r>
            <a:r>
              <a:rPr lang="hu-HU" sz="2900" dirty="0" err="1"/>
              <a:t>areas</a:t>
            </a:r>
            <a:r>
              <a:rPr lang="hu-HU" sz="2900" dirty="0"/>
              <a:t> of </a:t>
            </a:r>
            <a:r>
              <a:rPr lang="hu-HU" sz="2900" dirty="0" err="1"/>
              <a:t>interests</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r>
              <a:rPr lang="hu-HU" sz="1400" b="1" dirty="0">
                <a:solidFill>
                  <a:srgbClr val="00B7C0"/>
                </a:solidFill>
                <a:latin typeface="Calibri" pitchFamily="34" charset="0"/>
                <a:cs typeface="Arial" pitchFamily="34" charset="0"/>
              </a:rPr>
              <a:t>Male</a:t>
            </a:r>
          </a:p>
          <a:p>
            <a:r>
              <a:rPr lang="hu-HU" sz="1400" b="1" dirty="0" err="1">
                <a:solidFill>
                  <a:srgbClr val="FF4343"/>
                </a:solidFill>
                <a:latin typeface="Calibri" pitchFamily="34" charset="0"/>
                <a:cs typeface="Arial" pitchFamily="34" charset="0"/>
              </a:rPr>
              <a:t>Female</a:t>
            </a:r>
            <a:endParaRPr lang="hu-HU" sz="1400" b="1" dirty="0">
              <a:solidFill>
                <a:srgbClr val="FF4343"/>
              </a:solidFill>
              <a:latin typeface="Calibri" pitchFamily="34" charset="0"/>
              <a:cs typeface="Arial" pitchFamily="34" charset="0"/>
            </a:endParaRPr>
          </a:p>
        </p:txBody>
      </p:sp>
      <p:sp>
        <p:nvSpPr>
          <p:cNvPr id="31" name="Szövegdoboz 26"/>
          <p:cNvSpPr txBox="1"/>
          <p:nvPr/>
        </p:nvSpPr>
        <p:spPr>
          <a:xfrm>
            <a:off x="7140061" y="3473572"/>
            <a:ext cx="1561456" cy="969496"/>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58595B"/>
                </a:solidFill>
                <a:effectLst/>
                <a:uLnTx/>
                <a:uFillTx/>
                <a:latin typeface="Calibri"/>
                <a:ea typeface="+mn-ea"/>
                <a:cs typeface="+mn-cs"/>
              </a:rPr>
              <a:t>Series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lang="hu-HU" sz="1050" kern="0" dirty="0" err="1">
                <a:solidFill>
                  <a:srgbClr val="58595B"/>
                </a:solidFill>
                <a:latin typeface="Calibri"/>
              </a:rPr>
              <a:t>movies</a:t>
            </a:r>
            <a:r>
              <a:rPr lang="hu-HU" sz="1050" kern="0" dirty="0">
                <a:solidFill>
                  <a:srgbClr val="58595B"/>
                </a:solidFill>
                <a:latin typeface="Calibri"/>
              </a:rPr>
              <a:t> and </a:t>
            </a:r>
            <a:r>
              <a:rPr lang="hu-HU" sz="1050" kern="0" dirty="0" err="1">
                <a:solidFill>
                  <a:srgbClr val="58595B"/>
                </a:solidFill>
                <a:latin typeface="Calibri"/>
              </a:rPr>
              <a:t>cinema</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highlighed</a:t>
            </a:r>
            <a:r>
              <a:rPr lang="hu-HU" sz="1050" kern="0" dirty="0">
                <a:solidFill>
                  <a:srgbClr val="58595B"/>
                </a:solidFill>
                <a:latin typeface="Calibri"/>
              </a:rPr>
              <a:t> </a:t>
            </a:r>
            <a:r>
              <a:rPr lang="hu-HU" sz="1050" kern="0" dirty="0" err="1">
                <a:solidFill>
                  <a:srgbClr val="58595B"/>
                </a:solidFill>
                <a:latin typeface="Calibri"/>
              </a:rPr>
              <a:t>areas</a:t>
            </a:r>
            <a:r>
              <a:rPr lang="hu-HU" sz="1050" kern="0" dirty="0">
                <a:solidFill>
                  <a:srgbClr val="58595B"/>
                </a:solidFill>
                <a:latin typeface="Calibri"/>
              </a:rPr>
              <a:t> </a:t>
            </a:r>
            <a:r>
              <a:rPr lang="hu-HU" sz="1050" kern="0" dirty="0" err="1">
                <a:solidFill>
                  <a:srgbClr val="58595B"/>
                </a:solidFill>
                <a:latin typeface="Calibri"/>
              </a:rPr>
              <a:t>regardless</a:t>
            </a:r>
            <a:r>
              <a:rPr lang="hu-HU" sz="1050" kern="0" dirty="0">
                <a:solidFill>
                  <a:srgbClr val="58595B"/>
                </a:solidFill>
                <a:latin typeface="Calibri"/>
              </a:rPr>
              <a:t> of </a:t>
            </a:r>
            <a:r>
              <a:rPr lang="hu-HU" sz="1050" kern="0" dirty="0" err="1">
                <a:solidFill>
                  <a:srgbClr val="58595B"/>
                </a:solidFill>
                <a:latin typeface="Calibri"/>
              </a:rPr>
              <a:t>gender</a:t>
            </a:r>
            <a:r>
              <a:rPr lang="hu-HU" sz="1050" kern="0" dirty="0">
                <a:solidFill>
                  <a:srgbClr val="58595B"/>
                </a:solidFill>
                <a:latin typeface="Calibri"/>
              </a:rPr>
              <a:t>. </a:t>
            </a:r>
            <a:r>
              <a:rPr lang="hu-HU" sz="1050" kern="0" dirty="0" err="1">
                <a:solidFill>
                  <a:srgbClr val="58595B"/>
                </a:solidFill>
                <a:latin typeface="Calibri"/>
              </a:rPr>
              <a:t>Other</a:t>
            </a:r>
            <a:r>
              <a:rPr lang="hu-HU" sz="1050" kern="0" dirty="0">
                <a:solidFill>
                  <a:srgbClr val="58595B"/>
                </a:solidFill>
                <a:latin typeface="Calibri"/>
              </a:rPr>
              <a:t> </a:t>
            </a:r>
            <a:r>
              <a:rPr lang="hu-HU" sz="1050" kern="0" dirty="0" err="1">
                <a:solidFill>
                  <a:srgbClr val="58595B"/>
                </a:solidFill>
                <a:latin typeface="Calibri"/>
              </a:rPr>
              <a:t>topics</a:t>
            </a:r>
            <a:r>
              <a:rPr lang="hu-HU" sz="1050" kern="0" dirty="0">
                <a:solidFill>
                  <a:srgbClr val="58595B"/>
                </a:solidFill>
                <a:latin typeface="Calibri"/>
              </a:rPr>
              <a:t> show </a:t>
            </a:r>
            <a:r>
              <a:rPr lang="hu-HU" sz="1050" kern="0" dirty="0" err="1">
                <a:solidFill>
                  <a:srgbClr val="58595B"/>
                </a:solidFill>
                <a:latin typeface="Calibri"/>
              </a:rPr>
              <a:t>strong</a:t>
            </a:r>
            <a:r>
              <a:rPr lang="hu-HU" sz="1050" kern="0" dirty="0">
                <a:solidFill>
                  <a:srgbClr val="58595B"/>
                </a:solidFill>
                <a:latin typeface="Calibri"/>
              </a:rPr>
              <a:t> </a:t>
            </a:r>
            <a:r>
              <a:rPr lang="hu-HU" sz="1050" kern="0" dirty="0" err="1">
                <a:solidFill>
                  <a:srgbClr val="58595B"/>
                </a:solidFill>
                <a:latin typeface="Calibri"/>
              </a:rPr>
              <a:t>differences</a:t>
            </a:r>
            <a:r>
              <a:rPr lang="hu-HU" sz="1050" kern="0" dirty="0">
                <a:solidFill>
                  <a:srgbClr val="58595B"/>
                </a:solidFill>
                <a:latin typeface="Calibri"/>
              </a:rPr>
              <a:t> in </a:t>
            </a:r>
            <a:r>
              <a:rPr lang="hu-HU" sz="1050" kern="0" dirty="0" err="1">
                <a:solidFill>
                  <a:srgbClr val="58595B"/>
                </a:solidFill>
                <a:latin typeface="Calibri"/>
              </a:rPr>
              <a:t>male</a:t>
            </a:r>
            <a:r>
              <a:rPr lang="hu-HU" sz="1050" kern="0" dirty="0">
                <a:solidFill>
                  <a:srgbClr val="58595B"/>
                </a:solidFill>
                <a:latin typeface="Calibri"/>
              </a:rPr>
              <a:t> –</a:t>
            </a:r>
            <a:r>
              <a:rPr lang="hu-HU" sz="1050" kern="0" dirty="0" err="1">
                <a:solidFill>
                  <a:srgbClr val="58595B"/>
                </a:solidFill>
                <a:latin typeface="Calibri"/>
              </a:rPr>
              <a:t>female</a:t>
            </a:r>
            <a:r>
              <a:rPr lang="hu-HU" sz="1050" kern="0" dirty="0">
                <a:solidFill>
                  <a:srgbClr val="58595B"/>
                </a:solidFill>
                <a:latin typeface="Calibri"/>
              </a:rPr>
              <a:t> </a:t>
            </a:r>
            <a:r>
              <a:rPr lang="hu-HU" sz="1050" kern="0" dirty="0" err="1">
                <a:solidFill>
                  <a:srgbClr val="58595B"/>
                </a:solidFill>
                <a:latin typeface="Calibri"/>
              </a:rPr>
              <a:t>comparisons</a:t>
            </a:r>
            <a:r>
              <a:rPr lang="hu-HU" sz="1050" kern="0" dirty="0">
                <a:solidFill>
                  <a:srgbClr val="58595B"/>
                </a:solidFill>
                <a:latin typeface="Calibri"/>
              </a:rPr>
              <a: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3" name="Rectangle 24"/>
          <p:cNvSpPr/>
          <p:nvPr/>
        </p:nvSpPr>
        <p:spPr>
          <a:xfrm>
            <a:off x="376088" y="1845808"/>
            <a:ext cx="1675632" cy="1359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aphicFrame>
        <p:nvGraphicFramePr>
          <p:cNvPr id="13" name="Chart 44"/>
          <p:cNvGraphicFramePr/>
          <p:nvPr>
            <p:extLst>
              <p:ext uri="{D42A27DB-BD31-4B8C-83A1-F6EECF244321}">
                <p14:modId xmlns:p14="http://schemas.microsoft.com/office/powerpoint/2010/main" val="2610699693"/>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34" name="Picture 33">
            <a:extLst>
              <a:ext uri="{FF2B5EF4-FFF2-40B4-BE49-F238E27FC236}">
                <a16:creationId xmlns:a16="http://schemas.microsoft.com/office/drawing/2014/main" xmlns="" id="{6B38B7C3-F77F-473E-A038-CE1D3C5308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5" name="Picture 34">
            <a:extLst>
              <a:ext uri="{FF2B5EF4-FFF2-40B4-BE49-F238E27FC236}">
                <a16:creationId xmlns:a16="http://schemas.microsoft.com/office/drawing/2014/main" xmlns="" id="{4478DE1A-CFCC-45C8-A511-063072D4F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57439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p:nvPr/>
        </p:nvSpPr>
        <p:spPr>
          <a:xfrm>
            <a:off x="4824788" y="4155246"/>
            <a:ext cx="395284"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8" name="Rectangle 24"/>
          <p:cNvSpPr/>
          <p:nvPr/>
        </p:nvSpPr>
        <p:spPr>
          <a:xfrm>
            <a:off x="4169879" y="899316"/>
            <a:ext cx="64807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9" name="Rectangle 24"/>
          <p:cNvSpPr/>
          <p:nvPr/>
        </p:nvSpPr>
        <p:spPr>
          <a:xfrm>
            <a:off x="5508104" y="2318530"/>
            <a:ext cx="64807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0" name="Rectangle 24"/>
          <p:cNvSpPr/>
          <p:nvPr/>
        </p:nvSpPr>
        <p:spPr>
          <a:xfrm>
            <a:off x="5508104" y="2834469"/>
            <a:ext cx="144016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1" name="Rectangle 24"/>
          <p:cNvSpPr/>
          <p:nvPr/>
        </p:nvSpPr>
        <p:spPr>
          <a:xfrm>
            <a:off x="5292080" y="1848729"/>
            <a:ext cx="108012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2" name="Rectangle 24"/>
          <p:cNvSpPr/>
          <p:nvPr/>
        </p:nvSpPr>
        <p:spPr>
          <a:xfrm>
            <a:off x="784200" y="3341627"/>
            <a:ext cx="1195511"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4" name="Rectangle 24"/>
          <p:cNvSpPr/>
          <p:nvPr/>
        </p:nvSpPr>
        <p:spPr>
          <a:xfrm>
            <a:off x="1331640" y="2836796"/>
            <a:ext cx="56976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5" name="Rectangle 24"/>
          <p:cNvSpPr/>
          <p:nvPr/>
        </p:nvSpPr>
        <p:spPr>
          <a:xfrm>
            <a:off x="5044890" y="1430374"/>
            <a:ext cx="1327309"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rPr>
              <a:t>= 1005 | Base: total sample; age group 15-21 n=422, age group 22-29 n=583</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a:t>Areas of interests according to age groups</a:t>
            </a:r>
            <a:endParaRPr lang="hu-HU" sz="2900" dirty="0">
              <a:highlight>
                <a:srgbClr val="FF0000"/>
              </a:highlight>
            </a:endParaRPr>
          </a:p>
        </p:txBody>
      </p:sp>
      <p:sp>
        <p:nvSpPr>
          <p:cNvPr id="3" name="TextBox 2"/>
          <p:cNvSpPr txBox="1"/>
          <p:nvPr/>
        </p:nvSpPr>
        <p:spPr>
          <a:xfrm>
            <a:off x="179984" y="450634"/>
            <a:ext cx="1243584"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15-21</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22-29</a:t>
            </a:r>
          </a:p>
        </p:txBody>
      </p:sp>
      <p:sp>
        <p:nvSpPr>
          <p:cNvPr id="17" name="Szövegdoboz 26"/>
          <p:cNvSpPr txBox="1"/>
          <p:nvPr/>
        </p:nvSpPr>
        <p:spPr>
          <a:xfrm>
            <a:off x="7140060" y="3473572"/>
            <a:ext cx="1608403" cy="969496"/>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58595B"/>
                </a:solidFill>
                <a:effectLst/>
                <a:uLnTx/>
                <a:uFillTx/>
                <a:latin typeface="Calibri"/>
                <a:ea typeface="+mn-ea"/>
                <a:cs typeface="+mn-cs"/>
              </a:rPr>
              <a:t>Age</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differences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are</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smaller</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a:t>
            </a:r>
            <a:r>
              <a:rPr lang="hu-HU" sz="1050" kern="0" dirty="0" err="1">
                <a:solidFill>
                  <a:srgbClr val="58595B"/>
                </a:solidFill>
                <a:latin typeface="Calibri"/>
              </a:rPr>
              <a:t>sports</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games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typically</a:t>
            </a:r>
            <a:r>
              <a:rPr lang="hu-HU" sz="1050" kern="0" dirty="0">
                <a:solidFill>
                  <a:srgbClr val="58595B"/>
                </a:solidFill>
                <a:latin typeface="Calibri"/>
              </a:rPr>
              <a:t> </a:t>
            </a:r>
            <a:r>
              <a:rPr lang="hu-HU" sz="1050" kern="0" dirty="0" err="1">
                <a:solidFill>
                  <a:srgbClr val="58595B"/>
                </a:solidFill>
                <a:latin typeface="Calibri"/>
              </a:rPr>
              <a:t>liked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younger</a:t>
            </a:r>
            <a:r>
              <a:rPr lang="hu-HU" sz="1050" kern="0" dirty="0">
                <a:solidFill>
                  <a:srgbClr val="58595B"/>
                </a:solidFill>
                <a:latin typeface="Calibri"/>
              </a:rPr>
              <a:t> </a:t>
            </a:r>
            <a:r>
              <a:rPr lang="hu-HU" sz="1050" kern="0" dirty="0" err="1">
                <a:solidFill>
                  <a:srgbClr val="58595B"/>
                </a:solidFill>
                <a:latin typeface="Calibri"/>
              </a:rPr>
              <a:t>groups</a:t>
            </a:r>
            <a:r>
              <a:rPr lang="hu-HU" sz="1050" kern="0" dirty="0">
                <a:solidFill>
                  <a:srgbClr val="58595B"/>
                </a:solidFill>
                <a:latin typeface="Calibri"/>
              </a:rPr>
              <a:t>, </a:t>
            </a:r>
            <a:r>
              <a:rPr lang="hu-HU" sz="1050" kern="0" dirty="0" err="1">
                <a:solidFill>
                  <a:srgbClr val="58595B"/>
                </a:solidFill>
                <a:latin typeface="Calibri"/>
              </a:rPr>
              <a:t>e.g</a:t>
            </a:r>
            <a:r>
              <a:rPr lang="hu-HU" sz="1050" kern="0" dirty="0">
                <a:solidFill>
                  <a:srgbClr val="58595B"/>
                </a:solidFill>
                <a:latin typeface="Calibri"/>
              </a:rPr>
              <a:t>. </a:t>
            </a:r>
            <a:r>
              <a:rPr lang="hu-HU" sz="1050" kern="0" dirty="0" err="1">
                <a:solidFill>
                  <a:srgbClr val="58595B"/>
                </a:solidFill>
                <a:latin typeface="Calibri"/>
              </a:rPr>
              <a:t>gastronomy</a:t>
            </a:r>
            <a:r>
              <a:rPr lang="hu-HU" sz="1050" kern="0" dirty="0">
                <a:solidFill>
                  <a:srgbClr val="58595B"/>
                </a:solidFill>
                <a:latin typeface="Calibri"/>
              </a:rPr>
              <a:t> is more </a:t>
            </a:r>
            <a:r>
              <a:rPr lang="hu-HU" sz="1050" kern="0" dirty="0" err="1">
                <a:solidFill>
                  <a:srgbClr val="58595B"/>
                </a:solidFill>
                <a:latin typeface="Calibri"/>
              </a:rPr>
              <a:t>interesting</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above</a:t>
            </a:r>
            <a:r>
              <a:rPr lang="hu-HU" sz="1050" kern="0" dirty="0">
                <a:solidFill>
                  <a:srgbClr val="58595B"/>
                </a:solidFill>
                <a:latin typeface="Calibri"/>
              </a:rPr>
              <a:t> 21.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13" name="Chart 44"/>
          <p:cNvGraphicFramePr/>
          <p:nvPr>
            <p:extLst>
              <p:ext uri="{D42A27DB-BD31-4B8C-83A1-F6EECF244321}">
                <p14:modId xmlns:p14="http://schemas.microsoft.com/office/powerpoint/2010/main" val="525857078"/>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xmlns="" id="{1BBBAEB5-656A-446D-B3DF-164E3AFAF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8" name="Picture 17">
            <a:extLst>
              <a:ext uri="{FF2B5EF4-FFF2-40B4-BE49-F238E27FC236}">
                <a16:creationId xmlns:a16="http://schemas.microsoft.com/office/drawing/2014/main" xmlns="" id="{63F9996C-BD6C-47EA-BDB7-B87D05710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88730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a:t>
            </a:r>
            <a:r>
              <a:rPr lang="hu-HU" sz="900" kern="0" dirty="0">
                <a:solidFill>
                  <a:srgbClr val="222223"/>
                </a:solidFill>
              </a:rPr>
              <a:t>Base: total sample; Men n=513, Women n=492; age group 15-21 n=422, age group 22-29 n=583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age</a:t>
            </a:r>
            <a:r>
              <a:rPr lang="hu-HU" sz="2900" dirty="0"/>
              <a:t> and </a:t>
            </a:r>
            <a:r>
              <a:rPr lang="hu-HU" sz="2900" dirty="0" err="1"/>
              <a:t>gender</a:t>
            </a:r>
            <a:endParaRPr lang="hu-HU" sz="2900" dirty="0"/>
          </a:p>
        </p:txBody>
      </p:sp>
      <p:graphicFrame>
        <p:nvGraphicFramePr>
          <p:cNvPr id="13" name="Chart 44"/>
          <p:cNvGraphicFramePr/>
          <p:nvPr>
            <p:extLst>
              <p:ext uri="{D42A27DB-BD31-4B8C-83A1-F6EECF244321}">
                <p14:modId xmlns:p14="http://schemas.microsoft.com/office/powerpoint/2010/main" val="2325301033"/>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11760" y="598992"/>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Férfi</a:t>
            </a:r>
          </a:p>
          <a:p>
            <a:pPr algn="ctr"/>
            <a:r>
              <a:rPr lang="hu-HU" sz="1400" b="1" dirty="0">
                <a:solidFill>
                  <a:srgbClr val="FF4343"/>
                </a:solidFill>
                <a:latin typeface="Calibri" pitchFamily="34" charset="0"/>
                <a:cs typeface="Arial" pitchFamily="34" charset="0"/>
              </a:rPr>
              <a:t>Nő</a:t>
            </a:r>
          </a:p>
        </p:txBody>
      </p:sp>
      <p:graphicFrame>
        <p:nvGraphicFramePr>
          <p:cNvPr id="24" name="Chart 44"/>
          <p:cNvGraphicFramePr/>
          <p:nvPr>
            <p:extLst>
              <p:ext uri="{D42A27DB-BD31-4B8C-83A1-F6EECF244321}">
                <p14:modId xmlns:p14="http://schemas.microsoft.com/office/powerpoint/2010/main" val="3924560740"/>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588224" y="603853"/>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15-21</a:t>
            </a:r>
          </a:p>
          <a:p>
            <a:pPr algn="ctr"/>
            <a:r>
              <a:rPr lang="hu-HU" sz="1400" b="1" dirty="0">
                <a:solidFill>
                  <a:srgbClr val="FF4343"/>
                </a:solidFill>
                <a:latin typeface="Calibri" pitchFamily="34" charset="0"/>
                <a:cs typeface="Arial" pitchFamily="34" charset="0"/>
              </a:rPr>
              <a:t>22-29</a:t>
            </a:r>
          </a:p>
        </p:txBody>
      </p:sp>
      <p:sp>
        <p:nvSpPr>
          <p:cNvPr id="2" name="TextBox 1"/>
          <p:cNvSpPr txBox="1">
            <a:spLocks/>
          </p:cNvSpPr>
          <p:nvPr/>
        </p:nvSpPr>
        <p:spPr>
          <a:xfrm>
            <a:off x="647114" y="583809"/>
            <a:ext cx="1498209" cy="4276578"/>
          </a:xfrm>
          <a:prstGeom prst="rect">
            <a:avLst/>
          </a:prstGeom>
          <a:solidFill>
            <a:srgbClr val="FF4343">
              <a:alpha val="5000"/>
            </a:srgbClr>
          </a:solidFill>
        </p:spPr>
        <p:txBody>
          <a:bodyPr wrap="square" rtlCol="0">
            <a:noAutofit/>
          </a:bodyPr>
          <a:lstStyle/>
          <a:p>
            <a:r>
              <a:rPr lang="hu-HU" sz="900" dirty="0" err="1">
                <a:solidFill>
                  <a:srgbClr val="404040"/>
                </a:solidFill>
                <a:latin typeface="Calibri" pitchFamily="34" charset="0"/>
                <a:cs typeface="Arial" pitchFamily="34" charset="0"/>
              </a:rPr>
              <a:t>Female</a:t>
            </a:r>
            <a:r>
              <a:rPr lang="hu-HU" sz="900" dirty="0">
                <a:solidFill>
                  <a:srgbClr val="404040"/>
                </a:solidFill>
                <a:latin typeface="Calibri" pitchFamily="34" charset="0"/>
                <a:cs typeface="Arial" pitchFamily="34" charset="0"/>
              </a:rPr>
              <a:t> </a:t>
            </a:r>
            <a:r>
              <a:rPr lang="hu-HU" sz="900" dirty="0" err="1">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sp>
        <p:nvSpPr>
          <p:cNvPr id="27" name="TextBox 26"/>
          <p:cNvSpPr txBox="1">
            <a:spLocks/>
          </p:cNvSpPr>
          <p:nvPr/>
        </p:nvSpPr>
        <p:spPr>
          <a:xfrm>
            <a:off x="3200400" y="583808"/>
            <a:ext cx="874331" cy="4276579"/>
          </a:xfrm>
          <a:prstGeom prst="rect">
            <a:avLst/>
          </a:prstGeom>
          <a:solidFill>
            <a:srgbClr val="00B7C0">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Male </a:t>
            </a:r>
            <a:r>
              <a:rPr lang="hu-HU" sz="900" dirty="0" err="1">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sp>
        <p:nvSpPr>
          <p:cNvPr id="28" name="TextBox 27"/>
          <p:cNvSpPr txBox="1">
            <a:spLocks/>
          </p:cNvSpPr>
          <p:nvPr/>
        </p:nvSpPr>
        <p:spPr>
          <a:xfrm>
            <a:off x="5263696" y="598993"/>
            <a:ext cx="616599" cy="4276578"/>
          </a:xfrm>
          <a:prstGeom prst="rect">
            <a:avLst/>
          </a:prstGeom>
          <a:solidFill>
            <a:srgbClr val="00B7C0">
              <a:alpha val="5000"/>
            </a:srgbClr>
          </a:solidFill>
        </p:spPr>
        <p:txBody>
          <a:bodyPr wrap="square" rtlCol="0">
            <a:noAutofit/>
          </a:bodyPr>
          <a:lstStyle/>
          <a:p>
            <a:r>
              <a:rPr lang="hu-HU" sz="900" dirty="0">
                <a:solidFill>
                  <a:srgbClr val="404040"/>
                </a:solidFill>
                <a:latin typeface="Calibri" pitchFamily="34" charset="0"/>
                <a:cs typeface="Arial" pitchFamily="34" charset="0"/>
              </a:rPr>
              <a:t>Z </a:t>
            </a:r>
            <a:r>
              <a:rPr lang="hu-HU" sz="900" dirty="0" err="1">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sp>
        <p:nvSpPr>
          <p:cNvPr id="29" name="TextBox 28"/>
          <p:cNvSpPr txBox="1">
            <a:spLocks/>
          </p:cNvSpPr>
          <p:nvPr/>
        </p:nvSpPr>
        <p:spPr>
          <a:xfrm>
            <a:off x="8092440" y="598992"/>
            <a:ext cx="584016" cy="4276579"/>
          </a:xfrm>
          <a:prstGeom prst="rect">
            <a:avLst/>
          </a:prstGeom>
          <a:solidFill>
            <a:srgbClr val="FF4343">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 Y </a:t>
            </a:r>
            <a:r>
              <a:rPr lang="hu-HU" sz="900" dirty="0" err="1">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pic>
        <p:nvPicPr>
          <p:cNvPr id="12" name="Picture 11">
            <a:extLst>
              <a:ext uri="{FF2B5EF4-FFF2-40B4-BE49-F238E27FC236}">
                <a16:creationId xmlns:a16="http://schemas.microsoft.com/office/drawing/2014/main" xmlns="" id="{F54C5152-D343-4E78-A7BC-A8D519BFB0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4" name="Picture 13">
            <a:extLst>
              <a:ext uri="{FF2B5EF4-FFF2-40B4-BE49-F238E27FC236}">
                <a16:creationId xmlns:a16="http://schemas.microsoft.com/office/drawing/2014/main" xmlns="" id="{1B2C29B0-2FE8-4AEC-B70A-5121CF4264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04468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a:t>
            </a:r>
            <a:r>
              <a:rPr lang="hu-HU" sz="900" kern="0" dirty="0">
                <a:solidFill>
                  <a:srgbClr val="222223"/>
                </a:solidFill>
              </a:rPr>
              <a:t>Base: total sample; Parent n=139, Not a parent n=866; Good standard of life n=433, Indigents n=553</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extLst>
              <p:ext uri="{D42A27DB-BD31-4B8C-83A1-F6EECF244321}">
                <p14:modId xmlns:p14="http://schemas.microsoft.com/office/powerpoint/2010/main" val="313479665"/>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03648" y="624414"/>
            <a:ext cx="1274549" cy="461665"/>
          </a:xfrm>
          <a:prstGeom prst="rect">
            <a:avLst/>
          </a:prstGeom>
        </p:spPr>
        <p:txBody>
          <a:bodyPr wrap="square" rtlCol="0">
            <a:spAutoFit/>
          </a:bodyPr>
          <a:lstStyle/>
          <a:p>
            <a:pPr algn="ctr"/>
            <a:r>
              <a:rPr lang="hu-HU" sz="1200" b="1" dirty="0" err="1">
                <a:solidFill>
                  <a:srgbClr val="00B7C0"/>
                </a:solidFill>
                <a:latin typeface="Calibri" pitchFamily="34" charset="0"/>
                <a:cs typeface="Arial" pitchFamily="34" charset="0"/>
              </a:rPr>
              <a:t>Parent</a:t>
            </a:r>
            <a:endParaRPr lang="hu-HU" sz="1200" b="1" dirty="0">
              <a:solidFill>
                <a:srgbClr val="00B7C0"/>
              </a:solidFill>
              <a:latin typeface="Calibri" pitchFamily="34" charset="0"/>
              <a:cs typeface="Arial" pitchFamily="34" charset="0"/>
            </a:endParaRPr>
          </a:p>
          <a:p>
            <a:pPr algn="ctr"/>
            <a:r>
              <a:rPr lang="hu-HU" sz="1200" b="1" dirty="0" err="1">
                <a:solidFill>
                  <a:srgbClr val="FF4343"/>
                </a:solidFill>
                <a:latin typeface="Calibri" pitchFamily="34" charset="0"/>
                <a:cs typeface="Arial" pitchFamily="34" charset="0"/>
              </a:rPr>
              <a:t>Not</a:t>
            </a:r>
            <a:r>
              <a:rPr lang="hu-HU" sz="1200" b="1" dirty="0">
                <a:solidFill>
                  <a:srgbClr val="FF4343"/>
                </a:solidFill>
                <a:latin typeface="Calibri" pitchFamily="34" charset="0"/>
                <a:cs typeface="Arial" pitchFamily="34" charset="0"/>
              </a:rPr>
              <a:t> a </a:t>
            </a:r>
            <a:r>
              <a:rPr lang="hu-HU" sz="1200" b="1" dirty="0" err="1">
                <a:solidFill>
                  <a:srgbClr val="FF4343"/>
                </a:solidFill>
                <a:latin typeface="Calibri" pitchFamily="34" charset="0"/>
                <a:cs typeface="Arial" pitchFamily="34" charset="0"/>
              </a:rPr>
              <a:t>parent</a:t>
            </a:r>
            <a:endParaRPr lang="hu-HU" sz="1200" b="1" dirty="0">
              <a:solidFill>
                <a:srgbClr val="FF4343"/>
              </a:solidFill>
              <a:latin typeface="Calibri" pitchFamily="34" charset="0"/>
              <a:cs typeface="Arial" pitchFamily="34" charset="0"/>
            </a:endParaRPr>
          </a:p>
        </p:txBody>
      </p:sp>
      <p:graphicFrame>
        <p:nvGraphicFramePr>
          <p:cNvPr id="24" name="Chart 44"/>
          <p:cNvGraphicFramePr/>
          <p:nvPr>
            <p:extLst>
              <p:ext uri="{D42A27DB-BD31-4B8C-83A1-F6EECF244321}">
                <p14:modId xmlns:p14="http://schemas.microsoft.com/office/powerpoint/2010/main" val="2278108475"/>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804248" y="629275"/>
            <a:ext cx="1152128" cy="646331"/>
          </a:xfrm>
          <a:prstGeom prst="rect">
            <a:avLst/>
          </a:prstGeom>
        </p:spPr>
        <p:txBody>
          <a:bodyPr wrap="square" rtlCol="0">
            <a:spAutoFit/>
          </a:bodyPr>
          <a:lstStyle/>
          <a:p>
            <a:pPr algn="ctr"/>
            <a:r>
              <a:rPr lang="hu-HU" sz="1200" b="1" dirty="0">
                <a:solidFill>
                  <a:srgbClr val="00B7C0"/>
                </a:solidFill>
                <a:latin typeface="Calibri" pitchFamily="34" charset="0"/>
                <a:cs typeface="Arial" pitchFamily="34" charset="0"/>
              </a:rPr>
              <a:t>Good standard of life</a:t>
            </a:r>
          </a:p>
          <a:p>
            <a:pPr algn="ctr"/>
            <a:r>
              <a:rPr lang="hu-HU" sz="1200" b="1" dirty="0">
                <a:solidFill>
                  <a:srgbClr val="FF4343"/>
                </a:solidFill>
                <a:latin typeface="Calibri" pitchFamily="34" charset="0"/>
                <a:cs typeface="Arial" pitchFamily="34" charset="0"/>
              </a:rPr>
              <a:t>Indigent</a:t>
            </a:r>
          </a:p>
        </p:txBody>
      </p:sp>
      <p:sp>
        <p:nvSpPr>
          <p:cNvPr id="27" name="TextBox 26"/>
          <p:cNvSpPr txBox="1">
            <a:spLocks/>
          </p:cNvSpPr>
          <p:nvPr/>
        </p:nvSpPr>
        <p:spPr>
          <a:xfrm>
            <a:off x="2915816" y="583808"/>
            <a:ext cx="1189840" cy="4276579"/>
          </a:xfrm>
          <a:prstGeom prst="rect">
            <a:avLst/>
          </a:prstGeom>
          <a:solidFill>
            <a:srgbClr val="00B7C0">
              <a:alpha val="5000"/>
            </a:srgbClr>
          </a:solidFill>
        </p:spPr>
        <p:txBody>
          <a:bodyPr wrap="square" rtlCol="0">
            <a:noAutofit/>
          </a:bodyPr>
          <a:lstStyle/>
          <a:p>
            <a:pPr algn="r"/>
            <a:r>
              <a:rPr lang="hu-HU" sz="900" dirty="0" err="1">
                <a:solidFill>
                  <a:srgbClr val="404040"/>
                </a:solidFill>
                <a:latin typeface="Calibri" pitchFamily="34" charset="0"/>
                <a:cs typeface="Arial" pitchFamily="34" charset="0"/>
              </a:rPr>
              <a:t>Interests</a:t>
            </a:r>
            <a:r>
              <a:rPr lang="hu-HU" sz="900" dirty="0">
                <a:solidFill>
                  <a:srgbClr val="404040"/>
                </a:solidFill>
                <a:latin typeface="Calibri" pitchFamily="34" charset="0"/>
                <a:cs typeface="Arial" pitchFamily="34" charset="0"/>
              </a:rPr>
              <a:t> of </a:t>
            </a:r>
            <a:r>
              <a:rPr lang="hu-HU" sz="900" dirty="0" err="1">
                <a:solidFill>
                  <a:srgbClr val="404040"/>
                </a:solidFill>
                <a:latin typeface="Calibri" pitchFamily="34" charset="0"/>
                <a:cs typeface="Arial" pitchFamily="34" charset="0"/>
              </a:rPr>
              <a:t>parents</a:t>
            </a:r>
            <a:r>
              <a:rPr lang="hu-HU" sz="900" dirty="0">
                <a:solidFill>
                  <a:srgbClr val="404040"/>
                </a:solidFill>
                <a:latin typeface="Calibri" pitchFamily="34" charset="0"/>
                <a:cs typeface="Arial" pitchFamily="34" charset="0"/>
              </a:rPr>
              <a:t> </a:t>
            </a:r>
          </a:p>
        </p:txBody>
      </p:sp>
      <p:sp>
        <p:nvSpPr>
          <p:cNvPr id="28" name="TextBox 27"/>
          <p:cNvSpPr txBox="1">
            <a:spLocks/>
          </p:cNvSpPr>
          <p:nvPr/>
        </p:nvSpPr>
        <p:spPr>
          <a:xfrm>
            <a:off x="5268248" y="598993"/>
            <a:ext cx="739360" cy="4276578"/>
          </a:xfrm>
          <a:prstGeom prst="rect">
            <a:avLst/>
          </a:prstGeom>
          <a:solidFill>
            <a:srgbClr val="00B7C0">
              <a:alpha val="5000"/>
            </a:srgbClr>
          </a:solidFill>
        </p:spPr>
        <p:txBody>
          <a:bodyPr wrap="square" rtlCol="0">
            <a:noAutofit/>
          </a:bodyPr>
          <a:lstStyle/>
          <a:p>
            <a:r>
              <a:rPr lang="hu-HU" sz="900" dirty="0">
                <a:solidFill>
                  <a:srgbClr val="404040"/>
                </a:solidFill>
                <a:latin typeface="Calibri" pitchFamily="34" charset="0"/>
                <a:cs typeface="Arial" pitchFamily="34" charset="0"/>
              </a:rPr>
              <a:t>Interests with good standard of life</a:t>
            </a:r>
          </a:p>
        </p:txBody>
      </p:sp>
      <p:pic>
        <p:nvPicPr>
          <p:cNvPr id="10" name="Picture 9">
            <a:extLst>
              <a:ext uri="{FF2B5EF4-FFF2-40B4-BE49-F238E27FC236}">
                <a16:creationId xmlns:a16="http://schemas.microsoft.com/office/drawing/2014/main" xmlns="" id="{A4AA751C-3FDA-466C-B726-83DCFE6890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1" name="Picture 10">
            <a:extLst>
              <a:ext uri="{FF2B5EF4-FFF2-40B4-BE49-F238E27FC236}">
                <a16:creationId xmlns:a16="http://schemas.microsoft.com/office/drawing/2014/main" xmlns="" id="{2211F926-42D0-44E0-B0F0-E27BF91E79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98882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GENERAL MEDIA CONSUMPTION</a:t>
            </a:r>
            <a:endParaRPr lang="hu-HU" sz="2000" dirty="0">
              <a:effectLst>
                <a:outerShdw blurRad="38100" dist="38100" dir="2700000" algn="tl">
                  <a:srgbClr val="000000">
                    <a:alpha val="43137"/>
                  </a:srgbClr>
                </a:outerShdw>
              </a:effectLst>
            </a:endParaRPr>
          </a:p>
        </p:txBody>
      </p:sp>
      <p:pic>
        <p:nvPicPr>
          <p:cNvPr id="6" name="Kép helye 5"/>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0293" r="20293"/>
          <a:stretch>
            <a:fillRect/>
          </a:stretch>
        </p:blipFill>
        <p:spPr/>
      </p:pic>
      <p:pic>
        <p:nvPicPr>
          <p:cNvPr id="4" name="Picture 3">
            <a:extLst>
              <a:ext uri="{FF2B5EF4-FFF2-40B4-BE49-F238E27FC236}">
                <a16:creationId xmlns:a16="http://schemas.microsoft.com/office/drawing/2014/main" xmlns="" id="{ACE9585F-D207-4541-8544-B2A1B07A6B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A3490AF9-30B6-4622-8681-167047833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83573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Agenda</a:t>
            </a:r>
            <a:endParaRPr lang="en-GB" dirty="0"/>
          </a:p>
        </p:txBody>
      </p:sp>
      <p:sp>
        <p:nvSpPr>
          <p:cNvPr id="11" name="Oval 39"/>
          <p:cNvSpPr/>
          <p:nvPr/>
        </p:nvSpPr>
        <p:spPr>
          <a:xfrm>
            <a:off x="326833" y="915566"/>
            <a:ext cx="720000" cy="720000"/>
          </a:xfrm>
          <a:prstGeom prst="ellipse">
            <a:avLst/>
          </a:prstGeom>
          <a:solidFill>
            <a:schemeClr val="accent2"/>
          </a:solidFill>
          <a:ln/>
        </p:spPr>
        <p:style>
          <a:lnRef idx="3">
            <a:schemeClr val="lt1"/>
          </a:lnRef>
          <a:fillRef idx="1">
            <a:schemeClr val="dk1"/>
          </a:fillRef>
          <a:effectRef idx="1">
            <a:schemeClr val="dk1"/>
          </a:effectRef>
          <a:fontRef idx="minor">
            <a:schemeClr val="lt1"/>
          </a:fontRef>
        </p:style>
        <p:txBody>
          <a:bodyPr lIns="91438" tIns="45719" rIns="91438" bIns="45719" rtlCol="0" anchor="ctr"/>
          <a:lstStyle/>
          <a:p>
            <a:pPr algn="ctr"/>
            <a:r>
              <a:rPr lang="en-GB" sz="2400" b="1" dirty="0">
                <a:solidFill>
                  <a:schemeClr val="bg1"/>
                </a:solidFill>
              </a:rPr>
              <a:t>0</a:t>
            </a:r>
            <a:r>
              <a:rPr lang="hu-HU" sz="2400" b="1" dirty="0">
                <a:solidFill>
                  <a:schemeClr val="bg1"/>
                </a:solidFill>
              </a:rPr>
              <a:t>5</a:t>
            </a:r>
            <a:endParaRPr lang="en-GB" sz="2000" b="1" dirty="0">
              <a:solidFill>
                <a:schemeClr val="bg1"/>
              </a:solidFill>
            </a:endParaRPr>
          </a:p>
        </p:txBody>
      </p:sp>
      <p:grpSp>
        <p:nvGrpSpPr>
          <p:cNvPr id="12" name="Group 2"/>
          <p:cNvGrpSpPr/>
          <p:nvPr/>
        </p:nvGrpSpPr>
        <p:grpSpPr>
          <a:xfrm>
            <a:off x="1215766" y="1028789"/>
            <a:ext cx="3068203" cy="493554"/>
            <a:chOff x="1161413" y="1276518"/>
            <a:chExt cx="2912953" cy="493554"/>
          </a:xfrm>
        </p:grpSpPr>
        <p:sp>
          <p:nvSpPr>
            <p:cNvPr id="13" name="TextBox 54"/>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Background</a:t>
              </a:r>
              <a:r>
                <a:rPr lang="hu-HU" sz="1400" dirty="0">
                  <a:solidFill>
                    <a:schemeClr val="tx2">
                      <a:lumMod val="75000"/>
                      <a:lumOff val="25000"/>
                    </a:schemeClr>
                  </a:solidFill>
                  <a:latin typeface="Calibri" panose="020F0502020204030204" pitchFamily="34" charset="0"/>
                  <a:cs typeface="Calibri" panose="020F0502020204030204" pitchFamily="34" charset="0"/>
                </a:rPr>
                <a:t> of </a:t>
              </a:r>
              <a:r>
                <a:rPr lang="hu-HU" sz="1400" dirty="0" err="1">
                  <a:solidFill>
                    <a:schemeClr val="tx2">
                      <a:lumMod val="75000"/>
                      <a:lumOff val="25000"/>
                    </a:schemeClr>
                  </a:solidFill>
                  <a:latin typeface="Calibri" panose="020F0502020204030204" pitchFamily="34" charset="0"/>
                  <a:cs typeface="Calibri" panose="020F0502020204030204" pitchFamily="34" charset="0"/>
                </a:rPr>
                <a:t>research</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demographics</a:t>
              </a:r>
              <a:r>
                <a:rPr lang="hu-HU" sz="1400" dirty="0">
                  <a:solidFill>
                    <a:schemeClr val="tx2">
                      <a:lumMod val="75000"/>
                      <a:lumOff val="25000"/>
                    </a:schemeClr>
                  </a:solidFill>
                  <a:latin typeface="Calibri" panose="020F0502020204030204" pitchFamily="34" charset="0"/>
                  <a:cs typeface="Calibri" panose="020F0502020204030204" pitchFamily="34" charset="0"/>
                </a:rPr>
                <a:t> and </a:t>
              </a:r>
              <a:r>
                <a:rPr lang="hu-HU" sz="1400" dirty="0" err="1">
                  <a:solidFill>
                    <a:schemeClr val="tx2">
                      <a:lumMod val="75000"/>
                      <a:lumOff val="25000"/>
                    </a:schemeClr>
                  </a:solidFill>
                  <a:latin typeface="Calibri" panose="020F0502020204030204" pitchFamily="34" charset="0"/>
                  <a:cs typeface="Calibri" panose="020F0502020204030204" pitchFamily="34" charset="0"/>
                </a:rPr>
                <a:t>summary</a:t>
              </a:r>
              <a:r>
                <a:rPr lang="hu-HU" sz="1400" dirty="0">
                  <a:solidFill>
                    <a:schemeClr val="tx2">
                      <a:lumMod val="75000"/>
                      <a:lumOff val="25000"/>
                    </a:schemeClr>
                  </a:solidFill>
                  <a:latin typeface="Calibri" panose="020F0502020204030204" pitchFamily="34" charset="0"/>
                  <a:cs typeface="Calibri" panose="020F0502020204030204" pitchFamily="34" charset="0"/>
                </a:rPr>
                <a:t> of </a:t>
              </a:r>
              <a:r>
                <a:rPr lang="hu-HU" sz="1400" dirty="0" err="1">
                  <a:solidFill>
                    <a:schemeClr val="tx2">
                      <a:lumMod val="75000"/>
                      <a:lumOff val="25000"/>
                    </a:schemeClr>
                  </a:solidFill>
                  <a:latin typeface="Calibri" panose="020F0502020204030204" pitchFamily="34" charset="0"/>
                  <a:cs typeface="Calibri" panose="020F0502020204030204" pitchFamily="34" charset="0"/>
                </a:rPr>
                <a:t>results</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Oval 84"/>
          <p:cNvSpPr/>
          <p:nvPr/>
        </p:nvSpPr>
        <p:spPr>
          <a:xfrm>
            <a:off x="326832" y="1774882"/>
            <a:ext cx="720000" cy="720000"/>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12</a:t>
            </a:r>
            <a:endParaRPr lang="en-GB" sz="2000" b="1" dirty="0">
              <a:solidFill>
                <a:schemeClr val="bg1"/>
              </a:solidFill>
            </a:endParaRPr>
          </a:p>
        </p:txBody>
      </p:sp>
      <p:grpSp>
        <p:nvGrpSpPr>
          <p:cNvPr id="17" name="Group 85"/>
          <p:cNvGrpSpPr/>
          <p:nvPr/>
        </p:nvGrpSpPr>
        <p:grpSpPr>
          <a:xfrm>
            <a:off x="1215765" y="1888105"/>
            <a:ext cx="3068203" cy="493554"/>
            <a:chOff x="1161413" y="1276518"/>
            <a:chExt cx="2912953" cy="493554"/>
          </a:xfrm>
        </p:grpSpPr>
        <p:sp>
          <p:nvSpPr>
            <p:cNvPr id="18"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Areas</a:t>
              </a:r>
              <a:r>
                <a:rPr lang="hu-HU" sz="1400" dirty="0">
                  <a:solidFill>
                    <a:schemeClr val="tx2">
                      <a:lumMod val="75000"/>
                      <a:lumOff val="25000"/>
                    </a:schemeClr>
                  </a:solidFill>
                  <a:latin typeface="Calibri" panose="020F0502020204030204" pitchFamily="34" charset="0"/>
                  <a:cs typeface="Calibri" panose="020F0502020204030204" pitchFamily="34" charset="0"/>
                </a:rPr>
                <a:t> of interest</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9"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Oval 90"/>
          <p:cNvSpPr/>
          <p:nvPr/>
        </p:nvSpPr>
        <p:spPr>
          <a:xfrm>
            <a:off x="326833" y="2647282"/>
            <a:ext cx="720000" cy="720000"/>
          </a:xfrm>
          <a:prstGeom prst="ellipse">
            <a:avLst/>
          </a:prstGeom>
          <a:solidFill>
            <a:schemeClr val="accent1"/>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19</a:t>
            </a:r>
            <a:endParaRPr lang="en-GB" sz="2000" b="1" dirty="0">
              <a:solidFill>
                <a:schemeClr val="bg1"/>
              </a:solidFill>
            </a:endParaRPr>
          </a:p>
        </p:txBody>
      </p:sp>
      <p:grpSp>
        <p:nvGrpSpPr>
          <p:cNvPr id="22" name="Group 91"/>
          <p:cNvGrpSpPr/>
          <p:nvPr/>
        </p:nvGrpSpPr>
        <p:grpSpPr>
          <a:xfrm>
            <a:off x="1215766" y="2760505"/>
            <a:ext cx="3068203" cy="493554"/>
            <a:chOff x="1161413" y="1276518"/>
            <a:chExt cx="2912953" cy="493554"/>
          </a:xfrm>
        </p:grpSpPr>
        <p:sp>
          <p:nvSpPr>
            <p:cNvPr id="23"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General </a:t>
              </a:r>
              <a:r>
                <a:rPr lang="hu-HU" sz="1400" dirty="0" err="1">
                  <a:solidFill>
                    <a:schemeClr val="tx2">
                      <a:lumMod val="75000"/>
                      <a:lumOff val="25000"/>
                    </a:schemeClr>
                  </a:solidFill>
                  <a:latin typeface="Calibri" panose="020F0502020204030204" pitchFamily="34" charset="0"/>
                  <a:cs typeface="Calibri" panose="020F0502020204030204" pitchFamily="34" charset="0"/>
                </a:rPr>
                <a:t>media</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consumption</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2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Oval 102"/>
          <p:cNvSpPr/>
          <p:nvPr/>
        </p:nvSpPr>
        <p:spPr>
          <a:xfrm>
            <a:off x="4716016" y="917098"/>
            <a:ext cx="720000" cy="720000"/>
          </a:xfrm>
          <a:prstGeom prst="ellipse">
            <a:avLst/>
          </a:prstGeom>
          <a:solidFill>
            <a:schemeClr val="accent4"/>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42</a:t>
            </a:r>
            <a:endParaRPr lang="en-GB" sz="2000" b="1" dirty="0">
              <a:solidFill>
                <a:schemeClr val="bg1"/>
              </a:solidFill>
            </a:endParaRPr>
          </a:p>
        </p:txBody>
      </p:sp>
      <p:grpSp>
        <p:nvGrpSpPr>
          <p:cNvPr id="32" name="Group 103"/>
          <p:cNvGrpSpPr/>
          <p:nvPr/>
        </p:nvGrpSpPr>
        <p:grpSpPr>
          <a:xfrm>
            <a:off x="5604949" y="1030321"/>
            <a:ext cx="3068203" cy="493554"/>
            <a:chOff x="1161413" y="1276518"/>
            <a:chExt cx="2912953" cy="493554"/>
          </a:xfrm>
        </p:grpSpPr>
        <p:sp>
          <p:nvSpPr>
            <p:cNvPr id="33" name="TextBox 10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TV </a:t>
              </a:r>
              <a:r>
                <a:rPr lang="hu-HU" sz="1400" dirty="0" err="1">
                  <a:solidFill>
                    <a:schemeClr val="tx2">
                      <a:lumMod val="75000"/>
                      <a:lumOff val="25000"/>
                    </a:schemeClr>
                  </a:solidFill>
                </a:rPr>
                <a:t>subscription</a:t>
              </a:r>
              <a:endParaRPr lang="en-GB" sz="1400" dirty="0">
                <a:solidFill>
                  <a:schemeClr val="tx2">
                    <a:lumMod val="75000"/>
                    <a:lumOff val="25000"/>
                  </a:schemeClr>
                </a:solidFill>
              </a:endParaRPr>
            </a:p>
          </p:txBody>
        </p:sp>
        <p:cxnSp>
          <p:nvCxnSpPr>
            <p:cNvPr id="34"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8" name="Oval 102"/>
          <p:cNvSpPr/>
          <p:nvPr/>
        </p:nvSpPr>
        <p:spPr>
          <a:xfrm>
            <a:off x="4716016" y="1779742"/>
            <a:ext cx="720000" cy="720000"/>
          </a:xfrm>
          <a:prstGeom prst="ellipse">
            <a:avLst/>
          </a:prstGeom>
          <a:solidFill>
            <a:srgbClr val="00B7C0"/>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hu-HU" sz="2400" b="1" dirty="0">
                <a:solidFill>
                  <a:schemeClr val="bg1"/>
                </a:solidFill>
              </a:rPr>
              <a:t>49</a:t>
            </a:r>
            <a:endParaRPr lang="en-GB" sz="2000" b="1" dirty="0">
              <a:solidFill>
                <a:schemeClr val="bg1"/>
              </a:solidFill>
            </a:endParaRPr>
          </a:p>
        </p:txBody>
      </p:sp>
      <p:grpSp>
        <p:nvGrpSpPr>
          <p:cNvPr id="59" name="Group 103"/>
          <p:cNvGrpSpPr/>
          <p:nvPr/>
        </p:nvGrpSpPr>
        <p:grpSpPr>
          <a:xfrm>
            <a:off x="5604949" y="1892965"/>
            <a:ext cx="3068203" cy="493554"/>
            <a:chOff x="1161413" y="1276518"/>
            <a:chExt cx="2912953" cy="493554"/>
          </a:xfrm>
        </p:grpSpPr>
        <p:sp>
          <p:nvSpPr>
            <p:cNvPr id="60" name="TextBox 10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TV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content</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61"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8" name="Oval 90"/>
          <p:cNvSpPr/>
          <p:nvPr/>
        </p:nvSpPr>
        <p:spPr>
          <a:xfrm>
            <a:off x="4719320" y="2653356"/>
            <a:ext cx="720000" cy="720000"/>
          </a:xfrm>
          <a:prstGeom prst="ellipse">
            <a:avLst/>
          </a:prstGeom>
          <a:solidFill>
            <a:srgbClr val="FF4343"/>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71</a:t>
            </a:r>
            <a:endParaRPr lang="en-GB" sz="2000" b="1" dirty="0">
              <a:solidFill>
                <a:schemeClr val="bg1"/>
              </a:solidFill>
            </a:endParaRPr>
          </a:p>
        </p:txBody>
      </p:sp>
      <p:grpSp>
        <p:nvGrpSpPr>
          <p:cNvPr id="29" name="Group 91"/>
          <p:cNvGrpSpPr/>
          <p:nvPr/>
        </p:nvGrpSpPr>
        <p:grpSpPr>
          <a:xfrm>
            <a:off x="5608253" y="2766579"/>
            <a:ext cx="3068203" cy="493554"/>
            <a:chOff x="1161413" y="1276518"/>
            <a:chExt cx="2912953" cy="493554"/>
          </a:xfrm>
        </p:grpSpPr>
        <p:sp>
          <p:nvSpPr>
            <p:cNvPr id="30"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Attitude</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for</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commercials</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36"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8" name="Oval 90"/>
          <p:cNvSpPr/>
          <p:nvPr/>
        </p:nvSpPr>
        <p:spPr>
          <a:xfrm>
            <a:off x="326833" y="3573868"/>
            <a:ext cx="720000" cy="720000"/>
          </a:xfrm>
          <a:prstGeom prst="ellipse">
            <a:avLst/>
          </a:prstGeom>
          <a:solidFill>
            <a:schemeClr val="accent5"/>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27</a:t>
            </a:r>
            <a:endParaRPr lang="en-GB" sz="2000" b="1" dirty="0">
              <a:solidFill>
                <a:schemeClr val="bg1"/>
              </a:solidFill>
            </a:endParaRPr>
          </a:p>
        </p:txBody>
      </p:sp>
      <p:grpSp>
        <p:nvGrpSpPr>
          <p:cNvPr id="39" name="Group 91"/>
          <p:cNvGrpSpPr/>
          <p:nvPr/>
        </p:nvGrpSpPr>
        <p:grpSpPr>
          <a:xfrm>
            <a:off x="1215766" y="3687091"/>
            <a:ext cx="3068203" cy="493554"/>
            <a:chOff x="1161413" y="1276518"/>
            <a:chExt cx="2912953" cy="493554"/>
          </a:xfrm>
        </p:grpSpPr>
        <p:sp>
          <p:nvSpPr>
            <p:cNvPr id="40"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Usage</a:t>
              </a:r>
              <a:r>
                <a:rPr lang="hu-HU" sz="1400" dirty="0">
                  <a:solidFill>
                    <a:schemeClr val="tx2">
                      <a:lumMod val="75000"/>
                      <a:lumOff val="25000"/>
                    </a:schemeClr>
                  </a:solidFill>
                  <a:latin typeface="Calibri" panose="020F0502020204030204" pitchFamily="34" charset="0"/>
                  <a:cs typeface="Calibri" panose="020F0502020204030204" pitchFamily="34" charset="0"/>
                </a:rPr>
                <a:t> of </a:t>
              </a:r>
              <a:r>
                <a:rPr lang="hu-HU" sz="1400" dirty="0" err="1">
                  <a:solidFill>
                    <a:schemeClr val="tx2">
                      <a:lumMod val="75000"/>
                      <a:lumOff val="25000"/>
                    </a:schemeClr>
                  </a:solidFill>
                  <a:latin typeface="Calibri" panose="020F0502020204030204" pitchFamily="34" charset="0"/>
                  <a:cs typeface="Calibri" panose="020F0502020204030204" pitchFamily="34" charset="0"/>
                </a:rPr>
                <a:t>devices</a:t>
              </a:r>
              <a:endParaRPr lang="hu-HU"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41"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3" name="Oval 90"/>
          <p:cNvSpPr/>
          <p:nvPr/>
        </p:nvSpPr>
        <p:spPr>
          <a:xfrm>
            <a:off x="4719320" y="3579942"/>
            <a:ext cx="720000" cy="720000"/>
          </a:xfrm>
          <a:prstGeom prst="ellipse">
            <a:avLst/>
          </a:prstGeom>
          <a:solidFill>
            <a:schemeClr val="bg2"/>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78</a:t>
            </a:r>
            <a:endParaRPr lang="en-GB" sz="2000" b="1" dirty="0">
              <a:solidFill>
                <a:schemeClr val="bg1"/>
              </a:solidFill>
            </a:endParaRPr>
          </a:p>
        </p:txBody>
      </p:sp>
      <p:grpSp>
        <p:nvGrpSpPr>
          <p:cNvPr id="44" name="Group 91"/>
          <p:cNvGrpSpPr/>
          <p:nvPr/>
        </p:nvGrpSpPr>
        <p:grpSpPr>
          <a:xfrm>
            <a:off x="5608253" y="3693165"/>
            <a:ext cx="3068203" cy="493554"/>
            <a:chOff x="1161413" y="1276518"/>
            <a:chExt cx="2912953" cy="493554"/>
          </a:xfrm>
        </p:grpSpPr>
        <p:sp>
          <p:nvSpPr>
            <p:cNvPr id="45"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Heavy-viewer</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profile</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46"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xmlns="" id="{4CB7CE6F-1CCE-45ED-9257-E1DFA5FC5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1E3200D6-A2A8-49A7-B55C-EFC01CB47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119272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graphicFrame>
        <p:nvGraphicFramePr>
          <p:cNvPr id="79" name="Chart 4"/>
          <p:cNvGraphicFramePr>
            <a:graphicFrameLocks noChangeAspect="1"/>
          </p:cNvGraphicFramePr>
          <p:nvPr>
            <p:extLst>
              <p:ext uri="{D42A27DB-BD31-4B8C-83A1-F6EECF244321}">
                <p14:modId xmlns:p14="http://schemas.microsoft.com/office/powerpoint/2010/main" val="1890697642"/>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4957206" y="2316817"/>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a:ln>
                  <a:noFill/>
                </a:ln>
                <a:solidFill>
                  <a:srgbClr val="A1C46B"/>
                </a:solidFill>
                <a:effectLst/>
                <a:uLnTx/>
                <a:uFillTx/>
                <a:latin typeface="Calibri"/>
                <a:ea typeface="+mn-ea"/>
                <a:cs typeface="+mn-cs"/>
              </a:rPr>
              <a:t>TV </a:t>
            </a:r>
            <a:r>
              <a:rPr kumimoji="0" lang="hu-HU" sz="2000" b="1" i="0" u="none" strike="noStrike" kern="0" cap="none" spc="0" normalizeH="0" baseline="0" noProof="0" dirty="0" err="1">
                <a:ln>
                  <a:noFill/>
                </a:ln>
                <a:solidFill>
                  <a:srgbClr val="A1C46B"/>
                </a:solidFill>
                <a:effectLst/>
                <a:uLnTx/>
                <a:uFillTx/>
                <a:latin typeface="Calibri"/>
                <a:ea typeface="+mn-ea"/>
                <a:cs typeface="+mn-cs"/>
              </a:rPr>
              <a:t>reach</a:t>
            </a:r>
            <a:r>
              <a:rPr kumimoji="0" lang="hu-HU" sz="2000" b="1" i="0" u="none" strike="noStrike" kern="0" cap="none" spc="0" normalizeH="0" baseline="0" noProof="0" dirty="0">
                <a:ln>
                  <a:noFill/>
                </a:ln>
                <a:solidFill>
                  <a:srgbClr val="A1C46B"/>
                </a:solidFill>
                <a:effectLst/>
                <a:uLnTx/>
                <a:uFillTx/>
                <a:latin typeface="Calibri"/>
                <a:ea typeface="+mn-ea"/>
                <a:cs typeface="+mn-cs"/>
              </a:rPr>
              <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91%</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1" name="Szövegdoboz 26"/>
          <p:cNvSpPr txBox="1"/>
          <p:nvPr/>
        </p:nvSpPr>
        <p:spPr>
          <a:xfrm>
            <a:off x="464620" y="1971848"/>
            <a:ext cx="3963364" cy="113107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Nine out of ten young people can still be reached by television. Even though internet is the most popular information channel (everybody uses it at least on a weekly basis), the status of TV is more stable than radio or print. </a:t>
            </a:r>
          </a:p>
          <a:p>
            <a:pPr marL="4763" marR="0" lvl="0" indent="0" algn="l"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Daily TV consumption and time spent with it varies with age and life phase: older respondents, especially parents watch significantly more TV.</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F95C14EB-3E9D-4C27-9948-429981257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0" name="Picture 9">
            <a:extLst>
              <a:ext uri="{FF2B5EF4-FFF2-40B4-BE49-F238E27FC236}">
                <a16:creationId xmlns:a16="http://schemas.microsoft.com/office/drawing/2014/main" xmlns="" id="{97AAF783-2C82-4AC1-AD50-FCC0FDCA91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201411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669340578"/>
              </p:ext>
            </p:extLst>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xmlns="" val="982809133"/>
                    </a:ext>
                  </a:extLst>
                </a:gridCol>
                <a:gridCol w="823841">
                  <a:extLst>
                    <a:ext uri="{9D8B030D-6E8A-4147-A177-3AD203B41FA5}">
                      <a16:colId xmlns:a16="http://schemas.microsoft.com/office/drawing/2014/main" xmlns="" val="3968493960"/>
                    </a:ext>
                  </a:extLst>
                </a:gridCol>
                <a:gridCol w="1045741">
                  <a:extLst>
                    <a:ext uri="{9D8B030D-6E8A-4147-A177-3AD203B41FA5}">
                      <a16:colId xmlns:a16="http://schemas.microsoft.com/office/drawing/2014/main" xmlns="" val="461491417"/>
                    </a:ext>
                  </a:extLst>
                </a:gridCol>
                <a:gridCol w="934791">
                  <a:extLst>
                    <a:ext uri="{9D8B030D-6E8A-4147-A177-3AD203B41FA5}">
                      <a16:colId xmlns:a16="http://schemas.microsoft.com/office/drawing/2014/main" xmlns="" val="2191302490"/>
                    </a:ext>
                  </a:extLst>
                </a:gridCol>
                <a:gridCol w="934791">
                  <a:extLst>
                    <a:ext uri="{9D8B030D-6E8A-4147-A177-3AD203B41FA5}">
                      <a16:colId xmlns:a16="http://schemas.microsoft.com/office/drawing/2014/main" xmlns="" val="3433672654"/>
                    </a:ext>
                  </a:extLst>
                </a:gridCol>
              </a:tblGrid>
              <a:tr h="472173">
                <a:tc>
                  <a:txBody>
                    <a:bodyPr/>
                    <a:lstStyle/>
                    <a:p>
                      <a:pPr algn="ctr"/>
                      <a:r>
                        <a:rPr lang="hu-HU" sz="1100" b="0" dirty="0" err="1">
                          <a:solidFill>
                            <a:srgbClr val="404040"/>
                          </a:solidFill>
                        </a:rPr>
                        <a:t>Several</a:t>
                      </a:r>
                      <a:r>
                        <a:rPr lang="hu-HU" sz="1100" b="0" dirty="0">
                          <a:solidFill>
                            <a:srgbClr val="404040"/>
                          </a:solidFill>
                        </a:rPr>
                        <a:t> </a:t>
                      </a:r>
                      <a:r>
                        <a:rPr lang="hu-HU" sz="1100" b="0" dirty="0" err="1">
                          <a:solidFill>
                            <a:srgbClr val="404040"/>
                          </a:solidFill>
                        </a:rPr>
                        <a:t>times</a:t>
                      </a:r>
                      <a:r>
                        <a:rPr lang="hu-HU" sz="1100" b="0" dirty="0">
                          <a:solidFill>
                            <a:srgbClr val="404040"/>
                          </a:solidFill>
                        </a:rPr>
                        <a:t> a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Every</a:t>
                      </a:r>
                      <a:r>
                        <a:rPr lang="hu-HU" sz="1100" b="0" dirty="0">
                          <a:solidFill>
                            <a:srgbClr val="404040"/>
                          </a:solidFill>
                        </a:rPr>
                        <a:t>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dirty="0">
                          <a:solidFill>
                            <a:srgbClr val="404040"/>
                          </a:solidFill>
                        </a:rPr>
                        <a:t> a </a:t>
                      </a:r>
                      <a:r>
                        <a:rPr lang="hu-HU" sz="1100" b="0" dirty="0" err="1">
                          <a:solidFill>
                            <a:srgbClr val="404040"/>
                          </a:solidFill>
                        </a:rPr>
                        <a:t>week</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Less</a:t>
                      </a:r>
                      <a:r>
                        <a:rPr lang="hu-HU" sz="1100" b="0" baseline="0" dirty="0">
                          <a:solidFill>
                            <a:srgbClr val="404040"/>
                          </a:solidFill>
                        </a:rPr>
                        <a:t> </a:t>
                      </a:r>
                      <a:r>
                        <a:rPr lang="hu-HU" sz="1100" b="0" baseline="0" dirty="0" err="1">
                          <a:solidFill>
                            <a:srgbClr val="404040"/>
                          </a:solidFill>
                        </a:rPr>
                        <a:t>than</a:t>
                      </a:r>
                      <a:r>
                        <a:rPr lang="hu-HU" sz="1100" b="0" baseline="0" dirty="0">
                          <a:solidFill>
                            <a:srgbClr val="404040"/>
                          </a:solidFill>
                        </a:rPr>
                        <a:t> </a:t>
                      </a:r>
                      <a:r>
                        <a:rPr lang="hu-HU" sz="1100" b="0" baseline="0" dirty="0" err="1">
                          <a:solidFill>
                            <a:srgbClr val="404040"/>
                          </a:solidFill>
                        </a:rPr>
                        <a:t>that</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xmlns="" val="4250581369"/>
                  </a:ext>
                </a:extLst>
              </a:tr>
            </a:tbl>
          </a:graphicData>
        </a:graphic>
      </p:graphicFrame>
      <p:sp>
        <p:nvSpPr>
          <p:cNvPr id="27" name="TextBox 26"/>
          <p:cNvSpPr txBox="1"/>
          <p:nvPr/>
        </p:nvSpPr>
        <p:spPr>
          <a:xfrm>
            <a:off x="4159671" y="987573"/>
            <a:ext cx="3696745" cy="2329633"/>
          </a:xfrm>
          <a:prstGeom prst="rect">
            <a:avLst/>
          </a:prstGeom>
          <a:ln w="6350">
            <a:solidFill>
              <a:schemeClr val="bg2"/>
            </a:solidFill>
          </a:ln>
        </p:spPr>
        <p:txBody>
          <a:bodyPr wrap="square" rtlCol="0">
            <a:noAutofit/>
          </a:bodyPr>
          <a:lstStyle/>
          <a:p>
            <a:pPr algn="r"/>
            <a:r>
              <a:rPr lang="hu-HU" dirty="0">
                <a:solidFill>
                  <a:schemeClr val="bg2">
                    <a:lumMod val="75000"/>
                  </a:schemeClr>
                </a:solidFill>
                <a:latin typeface="Calibri" pitchFamily="34" charset="0"/>
                <a:ea typeface="+mj-ea"/>
                <a:cs typeface="Arial" pitchFamily="34" charset="0"/>
              </a:rPr>
              <a:t>100%</a:t>
            </a:r>
          </a:p>
        </p:txBody>
      </p:sp>
      <p:sp>
        <p:nvSpPr>
          <p:cNvPr id="48" name="Title 3"/>
          <p:cNvSpPr>
            <a:spLocks noGrp="1"/>
          </p:cNvSpPr>
          <p:nvPr>
            <p:ph type="title"/>
          </p:nvPr>
        </p:nvSpPr>
        <p:spPr>
          <a:xfrm>
            <a:off x="179984" y="-19088"/>
            <a:ext cx="8680422" cy="469722"/>
          </a:xfrm>
        </p:spPr>
        <p:txBody>
          <a:bodyPr>
            <a:noAutofit/>
          </a:bodyPr>
          <a:lstStyle/>
          <a:p>
            <a:r>
              <a:rPr lang="hu-HU" sz="2900" dirty="0"/>
              <a:t>Internet</a:t>
            </a:r>
          </a:p>
        </p:txBody>
      </p:sp>
      <p:sp>
        <p:nvSpPr>
          <p:cNvPr id="82"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12857" y="232178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82%</a:t>
            </a:r>
          </a:p>
        </p:txBody>
      </p:sp>
      <p:sp>
        <p:nvSpPr>
          <p:cNvPr id="77" name="Szövegdoboz 76"/>
          <p:cNvSpPr txBox="1"/>
          <p:nvPr/>
        </p:nvSpPr>
        <p:spPr>
          <a:xfrm>
            <a:off x="5268918" y="2342109"/>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a:t>
            </a:r>
          </a:p>
        </p:txBody>
      </p:sp>
      <p:sp>
        <p:nvSpPr>
          <p:cNvPr id="78" name="Szövegdoboz 77"/>
          <p:cNvSpPr txBox="1"/>
          <p:nvPr/>
        </p:nvSpPr>
        <p:spPr>
          <a:xfrm>
            <a:off x="6267009" y="232147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a:t>
            </a:r>
          </a:p>
        </p:txBody>
      </p:sp>
      <p:sp>
        <p:nvSpPr>
          <p:cNvPr id="79" name="Szövegdoboz 78"/>
          <p:cNvSpPr txBox="1"/>
          <p:nvPr/>
        </p:nvSpPr>
        <p:spPr>
          <a:xfrm>
            <a:off x="7207559" y="2309835"/>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0%</a:t>
            </a:r>
          </a:p>
        </p:txBody>
      </p:sp>
      <p:sp>
        <p:nvSpPr>
          <p:cNvPr id="80" name="Szövegdoboz 79"/>
          <p:cNvSpPr txBox="1"/>
          <p:nvPr/>
        </p:nvSpPr>
        <p:spPr>
          <a:xfrm>
            <a:off x="8160705" y="232467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0%</a:t>
            </a:r>
          </a:p>
        </p:txBody>
      </p:sp>
      <p:sp>
        <p:nvSpPr>
          <p:cNvPr id="86" name="Szövegdoboz 26"/>
          <p:cNvSpPr txBox="1"/>
          <p:nvPr/>
        </p:nvSpPr>
        <p:spPr>
          <a:xfrm>
            <a:off x="308810" y="3760753"/>
            <a:ext cx="8488942" cy="161583"/>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University </a:t>
            </a:r>
            <a:r>
              <a:rPr kumimoji="0" lang="hu-HU" sz="1050" b="0" i="0" u="none" strike="noStrike" kern="0" cap="none" spc="0" normalizeH="0" baseline="0" noProof="0" dirty="0" err="1">
                <a:ln>
                  <a:noFill/>
                </a:ln>
                <a:solidFill>
                  <a:srgbClr val="58595B"/>
                </a:solidFill>
                <a:effectLst/>
                <a:uLnTx/>
                <a:uFillTx/>
                <a:latin typeface="Calibri"/>
                <a:ea typeface="+mn-ea"/>
                <a:cs typeface="+mn-cs"/>
              </a:rPr>
              <a:t>or</a:t>
            </a:r>
            <a:r>
              <a:rPr kumimoji="0" lang="hu-HU" sz="1050" b="0" i="0" u="none" strike="noStrike" kern="0" cap="none" spc="0" normalizeH="0" baseline="0" noProof="0" dirty="0">
                <a:ln>
                  <a:noFill/>
                </a:ln>
                <a:solidFill>
                  <a:srgbClr val="58595B"/>
                </a:solidFill>
                <a:effectLst/>
                <a:uLnTx/>
                <a:uFillTx/>
                <a:latin typeface="Calibri"/>
                <a:ea typeface="+mn-ea"/>
                <a:cs typeface="+mn-cs"/>
              </a:rPr>
              <a:t> college </a:t>
            </a:r>
            <a:r>
              <a:rPr kumimoji="0" lang="hu-HU" sz="1050" b="0" i="0" u="none" strike="noStrike" kern="0" cap="none" spc="0" normalizeH="0" baseline="0" noProof="0" dirty="0" err="1">
                <a:ln>
                  <a:noFill/>
                </a:ln>
                <a:solidFill>
                  <a:srgbClr val="58595B"/>
                </a:solidFill>
                <a:effectLst/>
                <a:uLnTx/>
                <a:uFillTx/>
                <a:latin typeface="Calibri"/>
                <a:ea typeface="+mn-ea"/>
                <a:cs typeface="+mn-cs"/>
              </a:rPr>
              <a:t>graduates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use</a:t>
            </a:r>
            <a:r>
              <a:rPr kumimoji="0" lang="hu-HU" sz="1050" b="0" i="0" u="none" strike="noStrike" kern="0" cap="none" spc="0" normalizeH="0" baseline="0" noProof="0" dirty="0">
                <a:ln>
                  <a:noFill/>
                </a:ln>
                <a:solidFill>
                  <a:srgbClr val="58595B"/>
                </a:solidFill>
                <a:effectLst/>
                <a:uLnTx/>
                <a:uFillTx/>
                <a:latin typeface="Calibri"/>
                <a:ea typeface="+mn-ea"/>
                <a:cs typeface="+mn-cs"/>
              </a:rPr>
              <a:t> internet </a:t>
            </a:r>
            <a:r>
              <a:rPr kumimoji="0" lang="hu-HU" sz="1050" b="0" i="0" u="none" strike="noStrike" kern="0" cap="none" spc="0" normalizeH="0" baseline="0" noProof="0" dirty="0" err="1">
                <a:ln>
                  <a:noFill/>
                </a:ln>
                <a:solidFill>
                  <a:srgbClr val="58595B"/>
                </a:solidFill>
                <a:effectLst/>
                <a:uLnTx/>
                <a:uFillTx/>
                <a:latin typeface="Calibri"/>
                <a:ea typeface="+mn-ea"/>
                <a:cs typeface="+mn-cs"/>
              </a:rPr>
              <a:t>significantly</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mor</a:t>
            </a:r>
            <a:r>
              <a:rPr lang="hu-HU" sz="1050" kern="0" dirty="0">
                <a:solidFill>
                  <a:srgbClr val="58595B"/>
                </a:solidFill>
                <a:latin typeface="Calibri"/>
              </a:rPr>
              <a:t>e </a:t>
            </a:r>
            <a:r>
              <a:rPr lang="hu-HU" sz="1050" kern="0" dirty="0" err="1">
                <a:solidFill>
                  <a:srgbClr val="58595B"/>
                </a:solidFill>
                <a:latin typeface="Calibri"/>
              </a:rPr>
              <a:t>often</a:t>
            </a:r>
            <a:r>
              <a:rPr lang="hu-HU" sz="1050" kern="0" dirty="0">
                <a:solidFill>
                  <a:srgbClr val="58595B"/>
                </a:solidFill>
                <a:latin typeface="Calibri"/>
              </a:rPr>
              <a:t> (88%). It is also true to the subsegment of heavy-viewers of TV (92%).</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69" name="Group 95"/>
          <p:cNvGrpSpPr>
            <a:grpSpLocks noChangeAspect="1"/>
          </p:cNvGrpSpPr>
          <p:nvPr/>
        </p:nvGrpSpPr>
        <p:grpSpPr>
          <a:xfrm>
            <a:off x="753330" y="2092810"/>
            <a:ext cx="1050993" cy="761297"/>
            <a:chOff x="5673725" y="3644900"/>
            <a:chExt cx="990600" cy="717550"/>
          </a:xfrm>
          <a:solidFill>
            <a:schemeClr val="bg1"/>
          </a:solidFill>
        </p:grpSpPr>
        <p:sp>
          <p:nvSpPr>
            <p:cNvPr id="70" name="Freeform 16"/>
            <p:cNvSpPr>
              <a:spLocks noEditPoints="1"/>
            </p:cNvSpPr>
            <p:nvPr/>
          </p:nvSpPr>
          <p:spPr bwMode="auto">
            <a:xfrm>
              <a:off x="5673725" y="3644900"/>
              <a:ext cx="990600" cy="717550"/>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17"/>
            <p:cNvSpPr>
              <a:spLocks/>
            </p:cNvSpPr>
            <p:nvPr/>
          </p:nvSpPr>
          <p:spPr bwMode="auto">
            <a:xfrm>
              <a:off x="5972175" y="3759200"/>
              <a:ext cx="393700" cy="98425"/>
            </a:xfrm>
            <a:custGeom>
              <a:avLst/>
              <a:gdLst/>
              <a:ahLst/>
              <a:cxnLst>
                <a:cxn ang="0">
                  <a:pos x="0" y="44"/>
                </a:cxn>
                <a:cxn ang="0">
                  <a:pos x="10" y="62"/>
                </a:cxn>
                <a:cxn ang="0">
                  <a:pos x="10" y="62"/>
                </a:cxn>
                <a:cxn ang="0">
                  <a:pos x="22" y="52"/>
                </a:cxn>
                <a:cxn ang="0">
                  <a:pos x="36" y="44"/>
                </a:cxn>
                <a:cxn ang="0">
                  <a:pos x="50" y="36"/>
                </a:cxn>
                <a:cxn ang="0">
                  <a:pos x="64" y="30"/>
                </a:cxn>
                <a:cxn ang="0">
                  <a:pos x="78" y="26"/>
                </a:cxn>
                <a:cxn ang="0">
                  <a:pos x="94" y="22"/>
                </a:cxn>
                <a:cxn ang="0">
                  <a:pos x="108" y="20"/>
                </a:cxn>
                <a:cxn ang="0">
                  <a:pos x="124" y="20"/>
                </a:cxn>
                <a:cxn ang="0">
                  <a:pos x="138" y="20"/>
                </a:cxn>
                <a:cxn ang="0">
                  <a:pos x="154" y="22"/>
                </a:cxn>
                <a:cxn ang="0">
                  <a:pos x="170" y="26"/>
                </a:cxn>
                <a:cxn ang="0">
                  <a:pos x="184" y="30"/>
                </a:cxn>
                <a:cxn ang="0">
                  <a:pos x="198" y="36"/>
                </a:cxn>
                <a:cxn ang="0">
                  <a:pos x="212" y="42"/>
                </a:cxn>
                <a:cxn ang="0">
                  <a:pos x="226" y="50"/>
                </a:cxn>
                <a:cxn ang="0">
                  <a:pos x="238" y="60"/>
                </a:cxn>
                <a:cxn ang="0">
                  <a:pos x="248" y="44"/>
                </a:cxn>
                <a:cxn ang="0">
                  <a:pos x="248" y="44"/>
                </a:cxn>
                <a:cxn ang="0">
                  <a:pos x="234" y="32"/>
                </a:cxn>
                <a:cxn ang="0">
                  <a:pos x="220" y="24"/>
                </a:cxn>
                <a:cxn ang="0">
                  <a:pos x="204" y="16"/>
                </a:cxn>
                <a:cxn ang="0">
                  <a:pos x="188" y="10"/>
                </a:cxn>
                <a:cxn ang="0">
                  <a:pos x="172" y="6"/>
                </a:cxn>
                <a:cxn ang="0">
                  <a:pos x="156" y="2"/>
                </a:cxn>
                <a:cxn ang="0">
                  <a:pos x="140" y="0"/>
                </a:cxn>
                <a:cxn ang="0">
                  <a:pos x="124" y="0"/>
                </a:cxn>
                <a:cxn ang="0">
                  <a:pos x="108" y="0"/>
                </a:cxn>
                <a:cxn ang="0">
                  <a:pos x="90" y="2"/>
                </a:cxn>
                <a:cxn ang="0">
                  <a:pos x="74" y="6"/>
                </a:cxn>
                <a:cxn ang="0">
                  <a:pos x="58" y="10"/>
                </a:cxn>
                <a:cxn ang="0">
                  <a:pos x="42" y="18"/>
                </a:cxn>
                <a:cxn ang="0">
                  <a:pos x="28" y="24"/>
                </a:cxn>
                <a:cxn ang="0">
                  <a:pos x="14" y="34"/>
                </a:cxn>
                <a:cxn ang="0">
                  <a:pos x="0" y="44"/>
                </a:cxn>
                <a:cxn ang="0">
                  <a:pos x="0" y="44"/>
                </a:cxn>
              </a:cxnLst>
              <a:rect l="0" t="0" r="r" b="b"/>
              <a:pathLst>
                <a:path w="248" h="62">
                  <a:moveTo>
                    <a:pt x="0" y="44"/>
                  </a:moveTo>
                  <a:lnTo>
                    <a:pt x="10" y="62"/>
                  </a:lnTo>
                  <a:lnTo>
                    <a:pt x="10" y="62"/>
                  </a:lnTo>
                  <a:lnTo>
                    <a:pt x="22" y="52"/>
                  </a:lnTo>
                  <a:lnTo>
                    <a:pt x="36" y="44"/>
                  </a:lnTo>
                  <a:lnTo>
                    <a:pt x="50" y="36"/>
                  </a:lnTo>
                  <a:lnTo>
                    <a:pt x="64" y="30"/>
                  </a:lnTo>
                  <a:lnTo>
                    <a:pt x="78" y="26"/>
                  </a:lnTo>
                  <a:lnTo>
                    <a:pt x="94" y="22"/>
                  </a:lnTo>
                  <a:lnTo>
                    <a:pt x="108" y="20"/>
                  </a:lnTo>
                  <a:lnTo>
                    <a:pt x="124" y="20"/>
                  </a:lnTo>
                  <a:lnTo>
                    <a:pt x="138" y="20"/>
                  </a:lnTo>
                  <a:lnTo>
                    <a:pt x="154" y="22"/>
                  </a:lnTo>
                  <a:lnTo>
                    <a:pt x="170" y="26"/>
                  </a:lnTo>
                  <a:lnTo>
                    <a:pt x="184" y="30"/>
                  </a:lnTo>
                  <a:lnTo>
                    <a:pt x="198" y="36"/>
                  </a:lnTo>
                  <a:lnTo>
                    <a:pt x="212" y="42"/>
                  </a:lnTo>
                  <a:lnTo>
                    <a:pt x="226" y="50"/>
                  </a:lnTo>
                  <a:lnTo>
                    <a:pt x="238" y="60"/>
                  </a:lnTo>
                  <a:lnTo>
                    <a:pt x="248" y="44"/>
                  </a:lnTo>
                  <a:lnTo>
                    <a:pt x="248" y="44"/>
                  </a:lnTo>
                  <a:lnTo>
                    <a:pt x="234" y="32"/>
                  </a:lnTo>
                  <a:lnTo>
                    <a:pt x="220" y="24"/>
                  </a:lnTo>
                  <a:lnTo>
                    <a:pt x="204" y="16"/>
                  </a:lnTo>
                  <a:lnTo>
                    <a:pt x="188" y="10"/>
                  </a:lnTo>
                  <a:lnTo>
                    <a:pt x="172" y="6"/>
                  </a:lnTo>
                  <a:lnTo>
                    <a:pt x="156" y="2"/>
                  </a:lnTo>
                  <a:lnTo>
                    <a:pt x="140" y="0"/>
                  </a:lnTo>
                  <a:lnTo>
                    <a:pt x="124" y="0"/>
                  </a:lnTo>
                  <a:lnTo>
                    <a:pt x="108" y="0"/>
                  </a:lnTo>
                  <a:lnTo>
                    <a:pt x="90" y="2"/>
                  </a:lnTo>
                  <a:lnTo>
                    <a:pt x="74" y="6"/>
                  </a:lnTo>
                  <a:lnTo>
                    <a:pt x="58" y="10"/>
                  </a:lnTo>
                  <a:lnTo>
                    <a:pt x="42" y="18"/>
                  </a:lnTo>
                  <a:lnTo>
                    <a:pt x="28" y="24"/>
                  </a:lnTo>
                  <a:lnTo>
                    <a:pt x="14" y="34"/>
                  </a:lnTo>
                  <a:lnTo>
                    <a:pt x="0" y="44"/>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18"/>
            <p:cNvSpPr>
              <a:spLocks/>
            </p:cNvSpPr>
            <p:nvPr/>
          </p:nvSpPr>
          <p:spPr bwMode="auto">
            <a:xfrm>
              <a:off x="6130925" y="4038600"/>
              <a:ext cx="76200" cy="76200"/>
            </a:xfrm>
            <a:custGeom>
              <a:avLst/>
              <a:gdLst/>
              <a:ahLst/>
              <a:cxnLst>
                <a:cxn ang="0">
                  <a:pos x="24" y="0"/>
                </a:cxn>
                <a:cxn ang="0">
                  <a:pos x="24" y="0"/>
                </a:cxn>
                <a:cxn ang="0">
                  <a:pos x="14" y="2"/>
                </a:cxn>
                <a:cxn ang="0">
                  <a:pos x="8" y="6"/>
                </a:cxn>
                <a:cxn ang="0">
                  <a:pos x="2" y="14"/>
                </a:cxn>
                <a:cxn ang="0">
                  <a:pos x="0" y="24"/>
                </a:cxn>
                <a:cxn ang="0">
                  <a:pos x="0" y="24"/>
                </a:cxn>
                <a:cxn ang="0">
                  <a:pos x="2" y="32"/>
                </a:cxn>
                <a:cxn ang="0">
                  <a:pos x="8" y="40"/>
                </a:cxn>
                <a:cxn ang="0">
                  <a:pos x="14" y="46"/>
                </a:cxn>
                <a:cxn ang="0">
                  <a:pos x="24" y="48"/>
                </a:cxn>
                <a:cxn ang="0">
                  <a:pos x="24" y="48"/>
                </a:cxn>
                <a:cxn ang="0">
                  <a:pos x="34" y="46"/>
                </a:cxn>
                <a:cxn ang="0">
                  <a:pos x="42" y="40"/>
                </a:cxn>
                <a:cxn ang="0">
                  <a:pos x="46" y="32"/>
                </a:cxn>
                <a:cxn ang="0">
                  <a:pos x="48" y="24"/>
                </a:cxn>
                <a:cxn ang="0">
                  <a:pos x="48" y="24"/>
                </a:cxn>
                <a:cxn ang="0">
                  <a:pos x="46" y="14"/>
                </a:cxn>
                <a:cxn ang="0">
                  <a:pos x="42" y="6"/>
                </a:cxn>
                <a:cxn ang="0">
                  <a:pos x="34" y="2"/>
                </a:cxn>
                <a:cxn ang="0">
                  <a:pos x="24" y="0"/>
                </a:cxn>
                <a:cxn ang="0">
                  <a:pos x="24" y="0"/>
                </a:cxn>
              </a:cxnLst>
              <a:rect l="0" t="0" r="r" b="b"/>
              <a:pathLst>
                <a:path w="48" h="48">
                  <a:moveTo>
                    <a:pt x="24" y="0"/>
                  </a:moveTo>
                  <a:lnTo>
                    <a:pt x="24" y="0"/>
                  </a:lnTo>
                  <a:lnTo>
                    <a:pt x="14" y="2"/>
                  </a:lnTo>
                  <a:lnTo>
                    <a:pt x="8" y="6"/>
                  </a:lnTo>
                  <a:lnTo>
                    <a:pt x="2" y="14"/>
                  </a:lnTo>
                  <a:lnTo>
                    <a:pt x="0" y="24"/>
                  </a:lnTo>
                  <a:lnTo>
                    <a:pt x="0" y="24"/>
                  </a:lnTo>
                  <a:lnTo>
                    <a:pt x="2" y="32"/>
                  </a:lnTo>
                  <a:lnTo>
                    <a:pt x="8" y="40"/>
                  </a:lnTo>
                  <a:lnTo>
                    <a:pt x="14" y="46"/>
                  </a:lnTo>
                  <a:lnTo>
                    <a:pt x="24" y="48"/>
                  </a:lnTo>
                  <a:lnTo>
                    <a:pt x="24" y="48"/>
                  </a:lnTo>
                  <a:lnTo>
                    <a:pt x="34" y="46"/>
                  </a:lnTo>
                  <a:lnTo>
                    <a:pt x="42" y="40"/>
                  </a:lnTo>
                  <a:lnTo>
                    <a:pt x="46" y="32"/>
                  </a:lnTo>
                  <a:lnTo>
                    <a:pt x="48" y="24"/>
                  </a:lnTo>
                  <a:lnTo>
                    <a:pt x="48" y="24"/>
                  </a:lnTo>
                  <a:lnTo>
                    <a:pt x="46" y="14"/>
                  </a:lnTo>
                  <a:lnTo>
                    <a:pt x="42" y="6"/>
                  </a:lnTo>
                  <a:lnTo>
                    <a:pt x="34" y="2"/>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19"/>
            <p:cNvSpPr>
              <a:spLocks/>
            </p:cNvSpPr>
            <p:nvPr/>
          </p:nvSpPr>
          <p:spPr bwMode="auto">
            <a:xfrm>
              <a:off x="6067425" y="3946525"/>
              <a:ext cx="203200" cy="82550"/>
            </a:xfrm>
            <a:custGeom>
              <a:avLst/>
              <a:gdLst/>
              <a:ahLst/>
              <a:cxnLst>
                <a:cxn ang="0">
                  <a:pos x="8" y="24"/>
                </a:cxn>
                <a:cxn ang="0">
                  <a:pos x="8" y="24"/>
                </a:cxn>
                <a:cxn ang="0">
                  <a:pos x="0" y="32"/>
                </a:cxn>
                <a:cxn ang="0">
                  <a:pos x="12" y="52"/>
                </a:cxn>
                <a:cxn ang="0">
                  <a:pos x="12" y="52"/>
                </a:cxn>
                <a:cxn ang="0">
                  <a:pos x="16" y="44"/>
                </a:cxn>
                <a:cxn ang="0">
                  <a:pos x="22" y="38"/>
                </a:cxn>
                <a:cxn ang="0">
                  <a:pos x="22" y="38"/>
                </a:cxn>
                <a:cxn ang="0">
                  <a:pos x="32" y="30"/>
                </a:cxn>
                <a:cxn ang="0">
                  <a:pos x="42" y="24"/>
                </a:cxn>
                <a:cxn ang="0">
                  <a:pos x="52" y="22"/>
                </a:cxn>
                <a:cxn ang="0">
                  <a:pos x="64" y="20"/>
                </a:cxn>
                <a:cxn ang="0">
                  <a:pos x="76" y="22"/>
                </a:cxn>
                <a:cxn ang="0">
                  <a:pos x="86" y="24"/>
                </a:cxn>
                <a:cxn ang="0">
                  <a:pos x="98" y="30"/>
                </a:cxn>
                <a:cxn ang="0">
                  <a:pos x="106" y="38"/>
                </a:cxn>
                <a:cxn ang="0">
                  <a:pos x="106" y="38"/>
                </a:cxn>
                <a:cxn ang="0">
                  <a:pos x="116" y="50"/>
                </a:cxn>
                <a:cxn ang="0">
                  <a:pos x="128" y="32"/>
                </a:cxn>
                <a:cxn ang="0">
                  <a:pos x="128" y="32"/>
                </a:cxn>
                <a:cxn ang="0">
                  <a:pos x="120" y="24"/>
                </a:cxn>
                <a:cxn ang="0">
                  <a:pos x="120" y="24"/>
                </a:cxn>
                <a:cxn ang="0">
                  <a:pos x="108" y="14"/>
                </a:cxn>
                <a:cxn ang="0">
                  <a:pos x="94" y="6"/>
                </a:cxn>
                <a:cxn ang="0">
                  <a:pos x="80" y="2"/>
                </a:cxn>
                <a:cxn ang="0">
                  <a:pos x="64" y="0"/>
                </a:cxn>
                <a:cxn ang="0">
                  <a:pos x="50" y="2"/>
                </a:cxn>
                <a:cxn ang="0">
                  <a:pos x="34" y="6"/>
                </a:cxn>
                <a:cxn ang="0">
                  <a:pos x="20" y="14"/>
                </a:cxn>
                <a:cxn ang="0">
                  <a:pos x="8" y="24"/>
                </a:cxn>
                <a:cxn ang="0">
                  <a:pos x="8" y="24"/>
                </a:cxn>
              </a:cxnLst>
              <a:rect l="0" t="0" r="r" b="b"/>
              <a:pathLst>
                <a:path w="128" h="52">
                  <a:moveTo>
                    <a:pt x="8" y="24"/>
                  </a:moveTo>
                  <a:lnTo>
                    <a:pt x="8" y="24"/>
                  </a:lnTo>
                  <a:lnTo>
                    <a:pt x="0" y="32"/>
                  </a:lnTo>
                  <a:lnTo>
                    <a:pt x="12" y="52"/>
                  </a:lnTo>
                  <a:lnTo>
                    <a:pt x="12" y="52"/>
                  </a:lnTo>
                  <a:lnTo>
                    <a:pt x="16" y="44"/>
                  </a:lnTo>
                  <a:lnTo>
                    <a:pt x="22" y="38"/>
                  </a:lnTo>
                  <a:lnTo>
                    <a:pt x="22" y="38"/>
                  </a:lnTo>
                  <a:lnTo>
                    <a:pt x="32" y="30"/>
                  </a:lnTo>
                  <a:lnTo>
                    <a:pt x="42" y="24"/>
                  </a:lnTo>
                  <a:lnTo>
                    <a:pt x="52" y="22"/>
                  </a:lnTo>
                  <a:lnTo>
                    <a:pt x="64" y="20"/>
                  </a:lnTo>
                  <a:lnTo>
                    <a:pt x="76" y="22"/>
                  </a:lnTo>
                  <a:lnTo>
                    <a:pt x="86" y="24"/>
                  </a:lnTo>
                  <a:lnTo>
                    <a:pt x="98" y="30"/>
                  </a:lnTo>
                  <a:lnTo>
                    <a:pt x="106" y="38"/>
                  </a:lnTo>
                  <a:lnTo>
                    <a:pt x="106" y="38"/>
                  </a:lnTo>
                  <a:lnTo>
                    <a:pt x="116" y="50"/>
                  </a:lnTo>
                  <a:lnTo>
                    <a:pt x="128" y="32"/>
                  </a:lnTo>
                  <a:lnTo>
                    <a:pt x="128" y="32"/>
                  </a:lnTo>
                  <a:lnTo>
                    <a:pt x="120" y="24"/>
                  </a:lnTo>
                  <a:lnTo>
                    <a:pt x="120" y="24"/>
                  </a:lnTo>
                  <a:lnTo>
                    <a:pt x="108" y="14"/>
                  </a:lnTo>
                  <a:lnTo>
                    <a:pt x="94" y="6"/>
                  </a:lnTo>
                  <a:lnTo>
                    <a:pt x="80" y="2"/>
                  </a:lnTo>
                  <a:lnTo>
                    <a:pt x="64" y="0"/>
                  </a:lnTo>
                  <a:lnTo>
                    <a:pt x="50" y="2"/>
                  </a:lnTo>
                  <a:lnTo>
                    <a:pt x="34" y="6"/>
                  </a:lnTo>
                  <a:lnTo>
                    <a:pt x="20" y="14"/>
                  </a:lnTo>
                  <a:lnTo>
                    <a:pt x="8" y="24"/>
                  </a:lnTo>
                  <a:lnTo>
                    <a:pt x="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20"/>
            <p:cNvSpPr>
              <a:spLocks/>
            </p:cNvSpPr>
            <p:nvPr/>
          </p:nvSpPr>
          <p:spPr bwMode="auto">
            <a:xfrm>
              <a:off x="6019800" y="3854450"/>
              <a:ext cx="298450" cy="85725"/>
            </a:xfrm>
            <a:custGeom>
              <a:avLst/>
              <a:gdLst/>
              <a:ahLst/>
              <a:cxnLst>
                <a:cxn ang="0">
                  <a:pos x="0" y="36"/>
                </a:cxn>
                <a:cxn ang="0">
                  <a:pos x="10" y="54"/>
                </a:cxn>
                <a:cxn ang="0">
                  <a:pos x="10" y="54"/>
                </a:cxn>
                <a:cxn ang="0">
                  <a:pos x="10" y="54"/>
                </a:cxn>
                <a:cxn ang="0">
                  <a:pos x="20" y="46"/>
                </a:cxn>
                <a:cxn ang="0">
                  <a:pos x="28" y="38"/>
                </a:cxn>
                <a:cxn ang="0">
                  <a:pos x="50" y="28"/>
                </a:cxn>
                <a:cxn ang="0">
                  <a:pos x="72" y="22"/>
                </a:cxn>
                <a:cxn ang="0">
                  <a:pos x="94" y="18"/>
                </a:cxn>
                <a:cxn ang="0">
                  <a:pos x="116" y="22"/>
                </a:cxn>
                <a:cxn ang="0">
                  <a:pos x="138" y="28"/>
                </a:cxn>
                <a:cxn ang="0">
                  <a:pos x="160" y="38"/>
                </a:cxn>
                <a:cxn ang="0">
                  <a:pos x="168" y="46"/>
                </a:cxn>
                <a:cxn ang="0">
                  <a:pos x="178" y="54"/>
                </a:cxn>
                <a:cxn ang="0">
                  <a:pos x="188" y="36"/>
                </a:cxn>
                <a:cxn ang="0">
                  <a:pos x="188" y="36"/>
                </a:cxn>
                <a:cxn ang="0">
                  <a:pos x="178" y="26"/>
                </a:cxn>
                <a:cxn ang="0">
                  <a:pos x="166" y="20"/>
                </a:cxn>
                <a:cxn ang="0">
                  <a:pos x="156" y="14"/>
                </a:cxn>
                <a:cxn ang="0">
                  <a:pos x="144" y="8"/>
                </a:cxn>
                <a:cxn ang="0">
                  <a:pos x="118" y="2"/>
                </a:cxn>
                <a:cxn ang="0">
                  <a:pos x="94" y="0"/>
                </a:cxn>
                <a:cxn ang="0">
                  <a:pos x="68" y="2"/>
                </a:cxn>
                <a:cxn ang="0">
                  <a:pos x="44" y="8"/>
                </a:cxn>
                <a:cxn ang="0">
                  <a:pos x="32" y="14"/>
                </a:cxn>
                <a:cxn ang="0">
                  <a:pos x="20" y="20"/>
                </a:cxn>
                <a:cxn ang="0">
                  <a:pos x="10" y="28"/>
                </a:cxn>
                <a:cxn ang="0">
                  <a:pos x="0" y="36"/>
                </a:cxn>
                <a:cxn ang="0">
                  <a:pos x="0" y="36"/>
                </a:cxn>
              </a:cxnLst>
              <a:rect l="0" t="0" r="r" b="b"/>
              <a:pathLst>
                <a:path w="188" h="54">
                  <a:moveTo>
                    <a:pt x="0" y="36"/>
                  </a:moveTo>
                  <a:lnTo>
                    <a:pt x="10" y="54"/>
                  </a:lnTo>
                  <a:lnTo>
                    <a:pt x="10" y="54"/>
                  </a:lnTo>
                  <a:lnTo>
                    <a:pt x="10" y="54"/>
                  </a:lnTo>
                  <a:lnTo>
                    <a:pt x="20" y="46"/>
                  </a:lnTo>
                  <a:lnTo>
                    <a:pt x="28" y="38"/>
                  </a:lnTo>
                  <a:lnTo>
                    <a:pt x="50" y="28"/>
                  </a:lnTo>
                  <a:lnTo>
                    <a:pt x="72" y="22"/>
                  </a:lnTo>
                  <a:lnTo>
                    <a:pt x="94" y="18"/>
                  </a:lnTo>
                  <a:lnTo>
                    <a:pt x="116" y="22"/>
                  </a:lnTo>
                  <a:lnTo>
                    <a:pt x="138" y="28"/>
                  </a:lnTo>
                  <a:lnTo>
                    <a:pt x="160" y="38"/>
                  </a:lnTo>
                  <a:lnTo>
                    <a:pt x="168" y="46"/>
                  </a:lnTo>
                  <a:lnTo>
                    <a:pt x="178" y="54"/>
                  </a:lnTo>
                  <a:lnTo>
                    <a:pt x="188" y="36"/>
                  </a:lnTo>
                  <a:lnTo>
                    <a:pt x="188" y="36"/>
                  </a:lnTo>
                  <a:lnTo>
                    <a:pt x="178" y="26"/>
                  </a:lnTo>
                  <a:lnTo>
                    <a:pt x="166" y="20"/>
                  </a:lnTo>
                  <a:lnTo>
                    <a:pt x="156" y="14"/>
                  </a:lnTo>
                  <a:lnTo>
                    <a:pt x="144" y="8"/>
                  </a:lnTo>
                  <a:lnTo>
                    <a:pt x="118" y="2"/>
                  </a:lnTo>
                  <a:lnTo>
                    <a:pt x="94" y="0"/>
                  </a:lnTo>
                  <a:lnTo>
                    <a:pt x="68" y="2"/>
                  </a:lnTo>
                  <a:lnTo>
                    <a:pt x="44" y="8"/>
                  </a:lnTo>
                  <a:lnTo>
                    <a:pt x="32" y="14"/>
                  </a:lnTo>
                  <a:lnTo>
                    <a:pt x="20" y="20"/>
                  </a:lnTo>
                  <a:lnTo>
                    <a:pt x="10"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pic>
        <p:nvPicPr>
          <p:cNvPr id="28" name="Picture 27">
            <a:extLst>
              <a:ext uri="{FF2B5EF4-FFF2-40B4-BE49-F238E27FC236}">
                <a16:creationId xmlns:a16="http://schemas.microsoft.com/office/drawing/2014/main" xmlns="" id="{04CC8B54-69F0-48A3-AF2E-52DBF6446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9" name="Picture 28">
            <a:extLst>
              <a:ext uri="{FF2B5EF4-FFF2-40B4-BE49-F238E27FC236}">
                <a16:creationId xmlns:a16="http://schemas.microsoft.com/office/drawing/2014/main" xmlns="" id="{B567452B-8868-4FDA-A36A-F7FF6CE4B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411916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3175770799"/>
              </p:ext>
            </p:extLst>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xmlns="" val="982809133"/>
                    </a:ext>
                  </a:extLst>
                </a:gridCol>
                <a:gridCol w="823841">
                  <a:extLst>
                    <a:ext uri="{9D8B030D-6E8A-4147-A177-3AD203B41FA5}">
                      <a16:colId xmlns:a16="http://schemas.microsoft.com/office/drawing/2014/main" xmlns="" val="3968493960"/>
                    </a:ext>
                  </a:extLst>
                </a:gridCol>
                <a:gridCol w="1045741">
                  <a:extLst>
                    <a:ext uri="{9D8B030D-6E8A-4147-A177-3AD203B41FA5}">
                      <a16:colId xmlns:a16="http://schemas.microsoft.com/office/drawing/2014/main" xmlns="" val="461491417"/>
                    </a:ext>
                  </a:extLst>
                </a:gridCol>
                <a:gridCol w="934791">
                  <a:extLst>
                    <a:ext uri="{9D8B030D-6E8A-4147-A177-3AD203B41FA5}">
                      <a16:colId xmlns:a16="http://schemas.microsoft.com/office/drawing/2014/main" xmlns="" val="2191302490"/>
                    </a:ext>
                  </a:extLst>
                </a:gridCol>
                <a:gridCol w="934791">
                  <a:extLst>
                    <a:ext uri="{9D8B030D-6E8A-4147-A177-3AD203B41FA5}">
                      <a16:colId xmlns:a16="http://schemas.microsoft.com/office/drawing/2014/main" xmlns="" val="3433672654"/>
                    </a:ext>
                  </a:extLst>
                </a:gridCol>
              </a:tblGrid>
              <a:tr h="472173">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baseline="0" dirty="0">
                          <a:solidFill>
                            <a:srgbClr val="404040"/>
                          </a:solidFill>
                        </a:rPr>
                        <a:t> a </a:t>
                      </a:r>
                      <a:r>
                        <a:rPr lang="hu-HU" sz="1100" b="0" baseline="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Every</a:t>
                      </a:r>
                      <a:r>
                        <a:rPr lang="hu-HU" sz="1100" b="0" dirty="0">
                          <a:solidFill>
                            <a:srgbClr val="404040"/>
                          </a:solidFill>
                        </a:rPr>
                        <a:t>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dirty="0">
                          <a:solidFill>
                            <a:srgbClr val="404040"/>
                          </a:solidFill>
                        </a:rPr>
                        <a:t> a </a:t>
                      </a:r>
                      <a:r>
                        <a:rPr lang="hu-HU" sz="1100" b="0" dirty="0" err="1">
                          <a:solidFill>
                            <a:srgbClr val="404040"/>
                          </a:solidFill>
                        </a:rPr>
                        <a:t>week</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Less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that</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xmlns="" val="4250581369"/>
                  </a:ext>
                </a:extLst>
              </a:tr>
            </a:tbl>
          </a:graphicData>
        </a:graphic>
      </p:graphicFrame>
      <p:sp>
        <p:nvSpPr>
          <p:cNvPr id="3" name="TextBox 2"/>
          <p:cNvSpPr txBox="1"/>
          <p:nvPr/>
        </p:nvSpPr>
        <p:spPr>
          <a:xfrm>
            <a:off x="4159671" y="987573"/>
            <a:ext cx="3696745" cy="2329633"/>
          </a:xfrm>
          <a:prstGeom prst="rect">
            <a:avLst/>
          </a:prstGeom>
          <a:ln w="6350">
            <a:solidFill>
              <a:schemeClr val="bg2"/>
            </a:solidFill>
          </a:ln>
        </p:spPr>
        <p:txBody>
          <a:bodyPr wrap="square" rtlCol="0">
            <a:noAutofit/>
          </a:bodyPr>
          <a:lstStyle/>
          <a:p>
            <a:pPr algn="r"/>
            <a:r>
              <a:rPr lang="hu-HU" dirty="0">
                <a:solidFill>
                  <a:schemeClr val="bg2">
                    <a:lumMod val="75000"/>
                  </a:schemeClr>
                </a:solidFill>
                <a:latin typeface="Calibri" pitchFamily="34" charset="0"/>
                <a:ea typeface="+mj-ea"/>
                <a:cs typeface="Arial" pitchFamily="34" charset="0"/>
              </a:rPr>
              <a:t>91%</a:t>
            </a:r>
          </a:p>
        </p:txBody>
      </p:sp>
      <p:sp>
        <p:nvSpPr>
          <p:cNvPr id="48" name="Title 3"/>
          <p:cNvSpPr>
            <a:spLocks noGrp="1"/>
          </p:cNvSpPr>
          <p:nvPr>
            <p:ph type="title"/>
          </p:nvPr>
        </p:nvSpPr>
        <p:spPr>
          <a:xfrm>
            <a:off x="179984" y="-19088"/>
            <a:ext cx="8680422" cy="469722"/>
          </a:xfrm>
        </p:spPr>
        <p:txBody>
          <a:bodyPr>
            <a:noAutofit/>
          </a:bodyPr>
          <a:lstStyle/>
          <a:p>
            <a:r>
              <a:rPr lang="hu-HU" sz="2900" dirty="0" err="1"/>
              <a:t>Television</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televison</a:t>
            </a:r>
            <a:r>
              <a:rPr lang="hu-HU" sz="1000" i="1" dirty="0">
                <a:solidFill>
                  <a:schemeClr val="bg1">
                    <a:lumMod val="50000"/>
                  </a:schemeClr>
                </a:solidFill>
              </a:rPr>
              <a:t>?</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2" name="Group 360"/>
          <p:cNvGrpSpPr>
            <a:grpSpLocks noChangeAspect="1"/>
          </p:cNvGrpSpPr>
          <p:nvPr/>
        </p:nvGrpSpPr>
        <p:grpSpPr>
          <a:xfrm>
            <a:off x="672763" y="1975333"/>
            <a:ext cx="1332053" cy="1046811"/>
            <a:chOff x="7969250" y="2316163"/>
            <a:chExt cx="763588" cy="600075"/>
          </a:xfrm>
        </p:grpSpPr>
        <p:sp>
          <p:nvSpPr>
            <p:cNvPr id="53" name="Oval 53"/>
            <p:cNvSpPr>
              <a:spLocks noChangeArrowheads="1"/>
            </p:cNvSpPr>
            <p:nvPr/>
          </p:nvSpPr>
          <p:spPr bwMode="auto">
            <a:xfrm>
              <a:off x="8115300" y="2881313"/>
              <a:ext cx="484188" cy="34925"/>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Rectangle 55"/>
            <p:cNvSpPr>
              <a:spLocks noChangeArrowheads="1"/>
            </p:cNvSpPr>
            <p:nvPr/>
          </p:nvSpPr>
          <p:spPr bwMode="auto">
            <a:xfrm>
              <a:off x="8020050" y="2355850"/>
              <a:ext cx="660400"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Rectangle 57"/>
            <p:cNvSpPr>
              <a:spLocks noChangeArrowheads="1"/>
            </p:cNvSpPr>
            <p:nvPr/>
          </p:nvSpPr>
          <p:spPr bwMode="auto">
            <a:xfrm>
              <a:off x="8004175" y="2355850"/>
              <a:ext cx="693738" cy="371475"/>
            </a:xfrm>
            <a:prstGeom prst="rect">
              <a:avLst/>
            </a:prstGeom>
            <a:solidFill>
              <a:srgbClr val="F1845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Rectangle 60"/>
            <p:cNvSpPr>
              <a:spLocks noChangeArrowheads="1"/>
            </p:cNvSpPr>
            <p:nvPr/>
          </p:nvSpPr>
          <p:spPr bwMode="auto">
            <a:xfrm>
              <a:off x="8572500" y="2757488"/>
              <a:ext cx="41275" cy="206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12857" y="232178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24%</a:t>
            </a:r>
          </a:p>
        </p:txBody>
      </p:sp>
      <p:sp>
        <p:nvSpPr>
          <p:cNvPr id="77" name="Szövegdoboz 76"/>
          <p:cNvSpPr txBox="1"/>
          <p:nvPr/>
        </p:nvSpPr>
        <p:spPr>
          <a:xfrm>
            <a:off x="5268918"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28%</a:t>
            </a:r>
          </a:p>
        </p:txBody>
      </p:sp>
      <p:sp>
        <p:nvSpPr>
          <p:cNvPr id="78" name="Szövegdoboz 77"/>
          <p:cNvSpPr txBox="1"/>
          <p:nvPr/>
        </p:nvSpPr>
        <p:spPr>
          <a:xfrm>
            <a:off x="6206849" y="231071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21%</a:t>
            </a:r>
          </a:p>
        </p:txBody>
      </p:sp>
      <p:sp>
        <p:nvSpPr>
          <p:cNvPr id="79" name="Szövegdoboz 78"/>
          <p:cNvSpPr txBox="1"/>
          <p:nvPr/>
        </p:nvSpPr>
        <p:spPr>
          <a:xfrm>
            <a:off x="7135367" y="2309835"/>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18%</a:t>
            </a:r>
          </a:p>
        </p:txBody>
      </p:sp>
      <p:sp>
        <p:nvSpPr>
          <p:cNvPr id="80" name="Szövegdoboz 79"/>
          <p:cNvSpPr txBox="1"/>
          <p:nvPr/>
        </p:nvSpPr>
        <p:spPr>
          <a:xfrm>
            <a:off x="8112577" y="232467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a:t>
            </a:r>
          </a:p>
        </p:txBody>
      </p:sp>
      <p:sp>
        <p:nvSpPr>
          <p:cNvPr id="86" name="Szövegdoboz 26"/>
          <p:cNvSpPr txBox="1"/>
          <p:nvPr/>
        </p:nvSpPr>
        <p:spPr>
          <a:xfrm>
            <a:off x="308810" y="3653611"/>
            <a:ext cx="8488942" cy="646331"/>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50" kern="0" noProof="0" dirty="0">
                <a:solidFill>
                  <a:srgbClr val="58595B"/>
                </a:solidFill>
                <a:latin typeface="Calibri"/>
              </a:rPr>
              <a:t>Respondents with</a:t>
            </a:r>
            <a:r>
              <a:rPr lang="hu-HU" sz="1050" kern="0" dirty="0">
                <a:solidFill>
                  <a:srgbClr val="58595B"/>
                </a:solidFill>
                <a:latin typeface="Calibri"/>
              </a:rPr>
              <a:t> technical/vocation school degrees (38%) , physical workers (36%) and families with a child (48%) are significantly more likely to watch television on a daily basis. It is also true about the ones who have to give up a lot to maintain their basic needs (35%).</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 </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University or college students watch less television compared to average (24%) and those who live in a rented flat or a in student dorm (41%)</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p>
        </p:txBody>
      </p:sp>
      <p:sp>
        <p:nvSpPr>
          <p:cNvPr id="34" name="Szövegdoboz 135">
            <a:extLst>
              <a:ext uri="{FF2B5EF4-FFF2-40B4-BE49-F238E27FC236}">
                <a16:creationId xmlns:a16="http://schemas.microsoft.com/office/drawing/2014/main" xmlns="" id="{3781DAC9-473F-4AC1-8FD0-64043D512028}"/>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pic>
        <p:nvPicPr>
          <p:cNvPr id="32" name="Picture 31">
            <a:extLst>
              <a:ext uri="{FF2B5EF4-FFF2-40B4-BE49-F238E27FC236}">
                <a16:creationId xmlns:a16="http://schemas.microsoft.com/office/drawing/2014/main" xmlns="" id="{E0C99F96-0C22-471A-86CD-EBB662A023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5" name="Picture 34">
            <a:extLst>
              <a:ext uri="{FF2B5EF4-FFF2-40B4-BE49-F238E27FC236}">
                <a16:creationId xmlns:a16="http://schemas.microsoft.com/office/drawing/2014/main" xmlns="" id="{EC31B5A2-A064-43F1-89A2-362352A6D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917828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2291496537"/>
              </p:ext>
            </p:extLst>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xmlns="" val="982809133"/>
                    </a:ext>
                  </a:extLst>
                </a:gridCol>
                <a:gridCol w="823841">
                  <a:extLst>
                    <a:ext uri="{9D8B030D-6E8A-4147-A177-3AD203B41FA5}">
                      <a16:colId xmlns:a16="http://schemas.microsoft.com/office/drawing/2014/main" xmlns="" val="3968493960"/>
                    </a:ext>
                  </a:extLst>
                </a:gridCol>
                <a:gridCol w="1045741">
                  <a:extLst>
                    <a:ext uri="{9D8B030D-6E8A-4147-A177-3AD203B41FA5}">
                      <a16:colId xmlns:a16="http://schemas.microsoft.com/office/drawing/2014/main" xmlns="" val="461491417"/>
                    </a:ext>
                  </a:extLst>
                </a:gridCol>
                <a:gridCol w="934791">
                  <a:extLst>
                    <a:ext uri="{9D8B030D-6E8A-4147-A177-3AD203B41FA5}">
                      <a16:colId xmlns:a16="http://schemas.microsoft.com/office/drawing/2014/main" xmlns="" val="2191302490"/>
                    </a:ext>
                  </a:extLst>
                </a:gridCol>
                <a:gridCol w="934791">
                  <a:extLst>
                    <a:ext uri="{9D8B030D-6E8A-4147-A177-3AD203B41FA5}">
                      <a16:colId xmlns:a16="http://schemas.microsoft.com/office/drawing/2014/main" xmlns="" val="3433672654"/>
                    </a:ext>
                  </a:extLst>
                </a:gridCol>
              </a:tblGrid>
              <a:tr h="472173">
                <a:tc>
                  <a:txBody>
                    <a:bodyPr/>
                    <a:lstStyle/>
                    <a:p>
                      <a:pPr algn="ctr"/>
                      <a:r>
                        <a:rPr lang="hu-HU" sz="1100" b="0" dirty="0" err="1">
                          <a:solidFill>
                            <a:srgbClr val="404040"/>
                          </a:solidFill>
                        </a:rPr>
                        <a:t>Several</a:t>
                      </a:r>
                      <a:r>
                        <a:rPr lang="hu-HU" sz="1100" b="0" dirty="0">
                          <a:solidFill>
                            <a:srgbClr val="404040"/>
                          </a:solidFill>
                        </a:rPr>
                        <a:t> </a:t>
                      </a:r>
                      <a:r>
                        <a:rPr lang="hu-HU" sz="1100" b="0" dirty="0" err="1">
                          <a:solidFill>
                            <a:srgbClr val="404040"/>
                          </a:solidFill>
                        </a:rPr>
                        <a:t>times</a:t>
                      </a:r>
                      <a:r>
                        <a:rPr lang="hu-HU" sz="1100" b="0" dirty="0">
                          <a:solidFill>
                            <a:srgbClr val="404040"/>
                          </a:solidFill>
                        </a:rPr>
                        <a:t> a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Every</a:t>
                      </a:r>
                      <a:r>
                        <a:rPr lang="hu-HU" sz="1100" b="0" dirty="0">
                          <a:solidFill>
                            <a:srgbClr val="404040"/>
                          </a:solidFill>
                        </a:rPr>
                        <a:t>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dirty="0">
                          <a:solidFill>
                            <a:srgbClr val="404040"/>
                          </a:solidFill>
                        </a:rPr>
                        <a:t> a </a:t>
                      </a:r>
                      <a:r>
                        <a:rPr lang="hu-HU" sz="1100" b="0" dirty="0" err="1">
                          <a:solidFill>
                            <a:srgbClr val="404040"/>
                          </a:solidFill>
                        </a:rPr>
                        <a:t>week</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Less </a:t>
                      </a:r>
                      <a:r>
                        <a:rPr lang="hu-HU" sz="1100" b="0" dirty="0" err="1">
                          <a:solidFill>
                            <a:srgbClr val="404040"/>
                          </a:solidFill>
                        </a:rPr>
                        <a:t>than</a:t>
                      </a:r>
                      <a:r>
                        <a:rPr lang="hu-HU" sz="1100" b="0" baseline="0" dirty="0">
                          <a:solidFill>
                            <a:srgbClr val="404040"/>
                          </a:solidFill>
                        </a:rPr>
                        <a:t> </a:t>
                      </a:r>
                      <a:r>
                        <a:rPr lang="hu-HU" sz="1100" b="0" baseline="0" dirty="0" err="1">
                          <a:solidFill>
                            <a:srgbClr val="404040"/>
                          </a:solidFill>
                        </a:rPr>
                        <a:t>that</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xmlns="" val="4250581369"/>
                  </a:ext>
                </a:extLst>
              </a:tr>
            </a:tbl>
          </a:graphicData>
        </a:graphic>
      </p:graphicFrame>
      <p:sp>
        <p:nvSpPr>
          <p:cNvPr id="24" name="TextBox 23"/>
          <p:cNvSpPr txBox="1"/>
          <p:nvPr/>
        </p:nvSpPr>
        <p:spPr>
          <a:xfrm>
            <a:off x="4159671" y="987573"/>
            <a:ext cx="3696745" cy="2329633"/>
          </a:xfrm>
          <a:prstGeom prst="rect">
            <a:avLst/>
          </a:prstGeom>
          <a:ln w="6350">
            <a:solidFill>
              <a:schemeClr val="bg2"/>
            </a:solidFill>
          </a:ln>
        </p:spPr>
        <p:txBody>
          <a:bodyPr wrap="square" rtlCol="0">
            <a:noAutofit/>
          </a:bodyPr>
          <a:lstStyle/>
          <a:p>
            <a:pPr algn="r"/>
            <a:r>
              <a:rPr lang="hu-HU" dirty="0">
                <a:solidFill>
                  <a:schemeClr val="bg2">
                    <a:lumMod val="75000"/>
                  </a:schemeClr>
                </a:solidFill>
                <a:latin typeface="Calibri" pitchFamily="34" charset="0"/>
                <a:ea typeface="+mj-ea"/>
                <a:cs typeface="Arial" pitchFamily="34" charset="0"/>
              </a:rPr>
              <a:t>87%</a:t>
            </a:r>
          </a:p>
        </p:txBody>
      </p:sp>
      <p:sp>
        <p:nvSpPr>
          <p:cNvPr id="48" name="Title 3"/>
          <p:cNvSpPr>
            <a:spLocks noGrp="1"/>
          </p:cNvSpPr>
          <p:nvPr>
            <p:ph type="title"/>
          </p:nvPr>
        </p:nvSpPr>
        <p:spPr>
          <a:xfrm>
            <a:off x="179984" y="-19088"/>
            <a:ext cx="8680422" cy="469722"/>
          </a:xfrm>
        </p:spPr>
        <p:txBody>
          <a:bodyPr>
            <a:noAutofit/>
          </a:bodyPr>
          <a:lstStyle/>
          <a:p>
            <a:r>
              <a:rPr lang="hu-HU" sz="2900" dirty="0" err="1"/>
              <a:t>Radio</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listen</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radio</a:t>
            </a:r>
            <a:r>
              <a:rPr lang="hu-HU" sz="1000" i="1" dirty="0">
                <a:solidFill>
                  <a:schemeClr val="bg1">
                    <a:lumMod val="50000"/>
                  </a:schemeClr>
                </a:solidFill>
              </a:rPr>
              <a:t>?</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12857" y="2332542"/>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10%</a:t>
            </a:r>
          </a:p>
        </p:txBody>
      </p:sp>
      <p:sp>
        <p:nvSpPr>
          <p:cNvPr id="77" name="Szövegdoboz 76"/>
          <p:cNvSpPr txBox="1"/>
          <p:nvPr/>
        </p:nvSpPr>
        <p:spPr>
          <a:xfrm>
            <a:off x="5254338" y="2331351"/>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18%</a:t>
            </a:r>
          </a:p>
        </p:txBody>
      </p:sp>
      <p:sp>
        <p:nvSpPr>
          <p:cNvPr id="78" name="Szövegdoboz 77"/>
          <p:cNvSpPr txBox="1"/>
          <p:nvPr/>
        </p:nvSpPr>
        <p:spPr>
          <a:xfrm>
            <a:off x="6206849" y="232147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28%</a:t>
            </a:r>
          </a:p>
        </p:txBody>
      </p:sp>
      <p:sp>
        <p:nvSpPr>
          <p:cNvPr id="79" name="Szövegdoboz 78"/>
          <p:cNvSpPr txBox="1"/>
          <p:nvPr/>
        </p:nvSpPr>
        <p:spPr>
          <a:xfrm>
            <a:off x="7146125"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32%</a:t>
            </a:r>
          </a:p>
        </p:txBody>
      </p:sp>
      <p:sp>
        <p:nvSpPr>
          <p:cNvPr id="80" name="Szövegdoboz 79"/>
          <p:cNvSpPr txBox="1"/>
          <p:nvPr/>
        </p:nvSpPr>
        <p:spPr>
          <a:xfrm>
            <a:off x="8054965" y="2313918"/>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13%</a:t>
            </a:r>
          </a:p>
        </p:txBody>
      </p:sp>
      <p:sp>
        <p:nvSpPr>
          <p:cNvPr id="86" name="Szövegdoboz 26"/>
          <p:cNvSpPr txBox="1"/>
          <p:nvPr/>
        </p:nvSpPr>
        <p:spPr>
          <a:xfrm>
            <a:off x="308810" y="3743186"/>
            <a:ext cx="8488942" cy="323165"/>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University/college graduates and primary school graduates refuse radio the most. </a:t>
            </a:r>
            <a:r>
              <a:rPr lang="hu-HU" sz="1050" kern="0" dirty="0">
                <a:solidFill>
                  <a:srgbClr val="58595B"/>
                </a:solidFill>
                <a:latin typeface="Calibri"/>
              </a:rPr>
              <a:t>Moreover, whoever watches TV often, listens to the radio as well, and  reversed: the ones who avoid television also refuse listening to radio channels.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5" name="Freeform 58"/>
          <p:cNvSpPr>
            <a:spLocks noEditPoints="1"/>
          </p:cNvSpPr>
          <p:nvPr/>
        </p:nvSpPr>
        <p:spPr bwMode="auto">
          <a:xfrm>
            <a:off x="792508" y="1924662"/>
            <a:ext cx="1092563" cy="1058025"/>
          </a:xfrm>
          <a:custGeom>
            <a:avLst/>
            <a:gdLst/>
            <a:ahLst/>
            <a:cxnLst>
              <a:cxn ang="0">
                <a:pos x="498" y="146"/>
              </a:cxn>
              <a:cxn ang="0">
                <a:pos x="448" y="146"/>
              </a:cxn>
              <a:cxn ang="0">
                <a:pos x="76" y="22"/>
              </a:cxn>
              <a:cxn ang="0">
                <a:pos x="65" y="11"/>
              </a:cxn>
              <a:cxn ang="0">
                <a:pos x="43" y="3"/>
              </a:cxn>
              <a:cxn ang="0">
                <a:pos x="21" y="15"/>
              </a:cxn>
              <a:cxn ang="0">
                <a:pos x="32" y="37"/>
              </a:cxn>
              <a:cxn ang="0">
                <a:pos x="54" y="44"/>
              </a:cxn>
              <a:cxn ang="0">
                <a:pos x="59" y="45"/>
              </a:cxn>
              <a:cxn ang="0">
                <a:pos x="70" y="41"/>
              </a:cxn>
              <a:cxn ang="0">
                <a:pos x="384" y="146"/>
              </a:cxn>
              <a:cxn ang="0">
                <a:pos x="50" y="146"/>
              </a:cxn>
              <a:cxn ang="0">
                <a:pos x="0" y="197"/>
              </a:cxn>
              <a:cxn ang="0">
                <a:pos x="0" y="455"/>
              </a:cxn>
              <a:cxn ang="0">
                <a:pos x="50" y="505"/>
              </a:cxn>
              <a:cxn ang="0">
                <a:pos x="56" y="505"/>
              </a:cxn>
              <a:cxn ang="0">
                <a:pos x="56" y="514"/>
              </a:cxn>
              <a:cxn ang="0">
                <a:pos x="73" y="532"/>
              </a:cxn>
              <a:cxn ang="0">
                <a:pos x="91" y="514"/>
              </a:cxn>
              <a:cxn ang="0">
                <a:pos x="91" y="505"/>
              </a:cxn>
              <a:cxn ang="0">
                <a:pos x="445" y="505"/>
              </a:cxn>
              <a:cxn ang="0">
                <a:pos x="445" y="515"/>
              </a:cxn>
              <a:cxn ang="0">
                <a:pos x="462" y="532"/>
              </a:cxn>
              <a:cxn ang="0">
                <a:pos x="480" y="515"/>
              </a:cxn>
              <a:cxn ang="0">
                <a:pos x="480" y="505"/>
              </a:cxn>
              <a:cxn ang="0">
                <a:pos x="498" y="505"/>
              </a:cxn>
              <a:cxn ang="0">
                <a:pos x="549" y="455"/>
              </a:cxn>
              <a:cxn ang="0">
                <a:pos x="549" y="197"/>
              </a:cxn>
              <a:cxn ang="0">
                <a:pos x="498" y="146"/>
              </a:cxn>
              <a:cxn ang="0">
                <a:pos x="156" y="448"/>
              </a:cxn>
              <a:cxn ang="0">
                <a:pos x="51" y="343"/>
              </a:cxn>
              <a:cxn ang="0">
                <a:pos x="156" y="238"/>
              </a:cxn>
              <a:cxn ang="0">
                <a:pos x="262" y="343"/>
              </a:cxn>
              <a:cxn ang="0">
                <a:pos x="156" y="448"/>
              </a:cxn>
              <a:cxn ang="0">
                <a:pos x="420" y="355"/>
              </a:cxn>
              <a:cxn ang="0">
                <a:pos x="442" y="332"/>
              </a:cxn>
              <a:cxn ang="0">
                <a:pos x="465" y="355"/>
              </a:cxn>
              <a:cxn ang="0">
                <a:pos x="442" y="377"/>
              </a:cxn>
              <a:cxn ang="0">
                <a:pos x="420" y="355"/>
              </a:cxn>
              <a:cxn ang="0">
                <a:pos x="420" y="292"/>
              </a:cxn>
              <a:cxn ang="0">
                <a:pos x="442" y="270"/>
              </a:cxn>
              <a:cxn ang="0">
                <a:pos x="465" y="292"/>
              </a:cxn>
              <a:cxn ang="0">
                <a:pos x="442" y="315"/>
              </a:cxn>
              <a:cxn ang="0">
                <a:pos x="420" y="292"/>
              </a:cxn>
              <a:cxn ang="0">
                <a:pos x="498" y="211"/>
              </a:cxn>
              <a:cxn ang="0">
                <a:pos x="462" y="211"/>
              </a:cxn>
              <a:cxn ang="0">
                <a:pos x="454" y="242"/>
              </a:cxn>
              <a:cxn ang="0">
                <a:pos x="445" y="211"/>
              </a:cxn>
              <a:cxn ang="0">
                <a:pos x="50" y="211"/>
              </a:cxn>
              <a:cxn ang="0">
                <a:pos x="40" y="201"/>
              </a:cxn>
              <a:cxn ang="0">
                <a:pos x="50" y="191"/>
              </a:cxn>
              <a:cxn ang="0">
                <a:pos x="498" y="191"/>
              </a:cxn>
              <a:cxn ang="0">
                <a:pos x="508" y="201"/>
              </a:cxn>
              <a:cxn ang="0">
                <a:pos x="498" y="211"/>
              </a:cxn>
            </a:cxnLst>
            <a:rect l="0" t="0" r="r" b="b"/>
            <a:pathLst>
              <a:path w="549" h="532">
                <a:moveTo>
                  <a:pt x="498" y="146"/>
                </a:moveTo>
                <a:cubicBezTo>
                  <a:pt x="448" y="146"/>
                  <a:pt x="448" y="146"/>
                  <a:pt x="448" y="146"/>
                </a:cubicBezTo>
                <a:cubicBezTo>
                  <a:pt x="76" y="22"/>
                  <a:pt x="76" y="22"/>
                  <a:pt x="76" y="22"/>
                </a:cubicBezTo>
                <a:cubicBezTo>
                  <a:pt x="74" y="17"/>
                  <a:pt x="70" y="13"/>
                  <a:pt x="65" y="11"/>
                </a:cubicBezTo>
                <a:cubicBezTo>
                  <a:pt x="43" y="3"/>
                  <a:pt x="43" y="3"/>
                  <a:pt x="43" y="3"/>
                </a:cubicBezTo>
                <a:cubicBezTo>
                  <a:pt x="34" y="0"/>
                  <a:pt x="24" y="5"/>
                  <a:pt x="21" y="15"/>
                </a:cubicBezTo>
                <a:cubicBezTo>
                  <a:pt x="18" y="24"/>
                  <a:pt x="23" y="34"/>
                  <a:pt x="32" y="37"/>
                </a:cubicBezTo>
                <a:cubicBezTo>
                  <a:pt x="54" y="44"/>
                  <a:pt x="54" y="44"/>
                  <a:pt x="54" y="44"/>
                </a:cubicBezTo>
                <a:cubicBezTo>
                  <a:pt x="55" y="45"/>
                  <a:pt x="57" y="45"/>
                  <a:pt x="59" y="45"/>
                </a:cubicBezTo>
                <a:cubicBezTo>
                  <a:pt x="63" y="45"/>
                  <a:pt x="67" y="44"/>
                  <a:pt x="70" y="41"/>
                </a:cubicBezTo>
                <a:cubicBezTo>
                  <a:pt x="384" y="146"/>
                  <a:pt x="384" y="146"/>
                  <a:pt x="384" y="146"/>
                </a:cubicBezTo>
                <a:cubicBezTo>
                  <a:pt x="50" y="146"/>
                  <a:pt x="50" y="146"/>
                  <a:pt x="50" y="146"/>
                </a:cubicBezTo>
                <a:cubicBezTo>
                  <a:pt x="23" y="146"/>
                  <a:pt x="0" y="169"/>
                  <a:pt x="0" y="197"/>
                </a:cubicBezTo>
                <a:cubicBezTo>
                  <a:pt x="0" y="455"/>
                  <a:pt x="0" y="455"/>
                  <a:pt x="0" y="455"/>
                </a:cubicBezTo>
                <a:cubicBezTo>
                  <a:pt x="0" y="483"/>
                  <a:pt x="23" y="505"/>
                  <a:pt x="50" y="505"/>
                </a:cubicBezTo>
                <a:cubicBezTo>
                  <a:pt x="56" y="505"/>
                  <a:pt x="56" y="505"/>
                  <a:pt x="56" y="505"/>
                </a:cubicBezTo>
                <a:cubicBezTo>
                  <a:pt x="56" y="514"/>
                  <a:pt x="56" y="514"/>
                  <a:pt x="56" y="514"/>
                </a:cubicBezTo>
                <a:cubicBezTo>
                  <a:pt x="56" y="524"/>
                  <a:pt x="64" y="532"/>
                  <a:pt x="73" y="532"/>
                </a:cubicBezTo>
                <a:cubicBezTo>
                  <a:pt x="83" y="532"/>
                  <a:pt x="91" y="524"/>
                  <a:pt x="91" y="514"/>
                </a:cubicBezTo>
                <a:cubicBezTo>
                  <a:pt x="91" y="505"/>
                  <a:pt x="91" y="505"/>
                  <a:pt x="91" y="505"/>
                </a:cubicBezTo>
                <a:cubicBezTo>
                  <a:pt x="445" y="505"/>
                  <a:pt x="445" y="505"/>
                  <a:pt x="445" y="505"/>
                </a:cubicBezTo>
                <a:cubicBezTo>
                  <a:pt x="445" y="515"/>
                  <a:pt x="445" y="515"/>
                  <a:pt x="445" y="515"/>
                </a:cubicBezTo>
                <a:cubicBezTo>
                  <a:pt x="445" y="524"/>
                  <a:pt x="453" y="532"/>
                  <a:pt x="462" y="532"/>
                </a:cubicBezTo>
                <a:cubicBezTo>
                  <a:pt x="472" y="532"/>
                  <a:pt x="480" y="524"/>
                  <a:pt x="480" y="515"/>
                </a:cubicBezTo>
                <a:cubicBezTo>
                  <a:pt x="480" y="505"/>
                  <a:pt x="480" y="505"/>
                  <a:pt x="480" y="505"/>
                </a:cubicBezTo>
                <a:cubicBezTo>
                  <a:pt x="498" y="505"/>
                  <a:pt x="498" y="505"/>
                  <a:pt x="498" y="505"/>
                </a:cubicBezTo>
                <a:cubicBezTo>
                  <a:pt x="526" y="505"/>
                  <a:pt x="549" y="483"/>
                  <a:pt x="549" y="455"/>
                </a:cubicBezTo>
                <a:cubicBezTo>
                  <a:pt x="549" y="197"/>
                  <a:pt x="549" y="197"/>
                  <a:pt x="549" y="197"/>
                </a:cubicBezTo>
                <a:cubicBezTo>
                  <a:pt x="549" y="169"/>
                  <a:pt x="526" y="146"/>
                  <a:pt x="498" y="146"/>
                </a:cubicBezTo>
                <a:close/>
                <a:moveTo>
                  <a:pt x="156" y="448"/>
                </a:moveTo>
                <a:cubicBezTo>
                  <a:pt x="98" y="448"/>
                  <a:pt x="51" y="401"/>
                  <a:pt x="51" y="343"/>
                </a:cubicBezTo>
                <a:cubicBezTo>
                  <a:pt x="51" y="285"/>
                  <a:pt x="98" y="238"/>
                  <a:pt x="156" y="238"/>
                </a:cubicBezTo>
                <a:cubicBezTo>
                  <a:pt x="215" y="238"/>
                  <a:pt x="262" y="285"/>
                  <a:pt x="262" y="343"/>
                </a:cubicBezTo>
                <a:cubicBezTo>
                  <a:pt x="262" y="401"/>
                  <a:pt x="215" y="448"/>
                  <a:pt x="156" y="448"/>
                </a:cubicBezTo>
                <a:close/>
                <a:moveTo>
                  <a:pt x="420" y="355"/>
                </a:moveTo>
                <a:cubicBezTo>
                  <a:pt x="420" y="342"/>
                  <a:pt x="430" y="332"/>
                  <a:pt x="442" y="332"/>
                </a:cubicBezTo>
                <a:cubicBezTo>
                  <a:pt x="455" y="332"/>
                  <a:pt x="465" y="342"/>
                  <a:pt x="465" y="355"/>
                </a:cubicBezTo>
                <a:cubicBezTo>
                  <a:pt x="465" y="367"/>
                  <a:pt x="455" y="377"/>
                  <a:pt x="442" y="377"/>
                </a:cubicBezTo>
                <a:cubicBezTo>
                  <a:pt x="430" y="377"/>
                  <a:pt x="420" y="367"/>
                  <a:pt x="420" y="355"/>
                </a:cubicBezTo>
                <a:close/>
                <a:moveTo>
                  <a:pt x="420" y="292"/>
                </a:moveTo>
                <a:cubicBezTo>
                  <a:pt x="420" y="280"/>
                  <a:pt x="430" y="270"/>
                  <a:pt x="442" y="270"/>
                </a:cubicBezTo>
                <a:cubicBezTo>
                  <a:pt x="455" y="270"/>
                  <a:pt x="465" y="280"/>
                  <a:pt x="465" y="292"/>
                </a:cubicBezTo>
                <a:cubicBezTo>
                  <a:pt x="465" y="305"/>
                  <a:pt x="455" y="315"/>
                  <a:pt x="442" y="315"/>
                </a:cubicBezTo>
                <a:cubicBezTo>
                  <a:pt x="430" y="315"/>
                  <a:pt x="420" y="305"/>
                  <a:pt x="420" y="292"/>
                </a:cubicBezTo>
                <a:close/>
                <a:moveTo>
                  <a:pt x="498" y="211"/>
                </a:moveTo>
                <a:cubicBezTo>
                  <a:pt x="462" y="211"/>
                  <a:pt x="462" y="211"/>
                  <a:pt x="462" y="211"/>
                </a:cubicBezTo>
                <a:cubicBezTo>
                  <a:pt x="454" y="242"/>
                  <a:pt x="454" y="242"/>
                  <a:pt x="454" y="242"/>
                </a:cubicBezTo>
                <a:cubicBezTo>
                  <a:pt x="445" y="211"/>
                  <a:pt x="445" y="211"/>
                  <a:pt x="445" y="211"/>
                </a:cubicBezTo>
                <a:cubicBezTo>
                  <a:pt x="50" y="211"/>
                  <a:pt x="50" y="211"/>
                  <a:pt x="50" y="211"/>
                </a:cubicBezTo>
                <a:cubicBezTo>
                  <a:pt x="45" y="211"/>
                  <a:pt x="40" y="206"/>
                  <a:pt x="40" y="201"/>
                </a:cubicBezTo>
                <a:cubicBezTo>
                  <a:pt x="40" y="195"/>
                  <a:pt x="45" y="191"/>
                  <a:pt x="50" y="191"/>
                </a:cubicBezTo>
                <a:cubicBezTo>
                  <a:pt x="498" y="191"/>
                  <a:pt x="498" y="191"/>
                  <a:pt x="498" y="191"/>
                </a:cubicBezTo>
                <a:cubicBezTo>
                  <a:pt x="504" y="191"/>
                  <a:pt x="508" y="195"/>
                  <a:pt x="508" y="201"/>
                </a:cubicBezTo>
                <a:cubicBezTo>
                  <a:pt x="508" y="206"/>
                  <a:pt x="504" y="211"/>
                  <a:pt x="498" y="2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sp>
        <p:nvSpPr>
          <p:cNvPr id="23" name="Szövegdoboz 135">
            <a:extLst>
              <a:ext uri="{FF2B5EF4-FFF2-40B4-BE49-F238E27FC236}">
                <a16:creationId xmlns:a16="http://schemas.microsoft.com/office/drawing/2014/main" xmlns="" id="{6B7803D1-30BB-4698-8987-799EF15F02DB}"/>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pic>
        <p:nvPicPr>
          <p:cNvPr id="25" name="Picture 24">
            <a:extLst>
              <a:ext uri="{FF2B5EF4-FFF2-40B4-BE49-F238E27FC236}">
                <a16:creationId xmlns:a16="http://schemas.microsoft.com/office/drawing/2014/main" xmlns="" id="{85B375A1-10BF-4C3D-A012-41E1EC741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6" name="Picture 25">
            <a:extLst>
              <a:ext uri="{FF2B5EF4-FFF2-40B4-BE49-F238E27FC236}">
                <a16:creationId xmlns:a16="http://schemas.microsoft.com/office/drawing/2014/main" xmlns="" id="{661A54D0-10DB-473B-ADF1-2C6B68D6B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95740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06461197"/>
              </p:ext>
            </p:extLst>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xmlns="" val="982809133"/>
                    </a:ext>
                  </a:extLst>
                </a:gridCol>
                <a:gridCol w="823841">
                  <a:extLst>
                    <a:ext uri="{9D8B030D-6E8A-4147-A177-3AD203B41FA5}">
                      <a16:colId xmlns:a16="http://schemas.microsoft.com/office/drawing/2014/main" xmlns="" val="3968493960"/>
                    </a:ext>
                  </a:extLst>
                </a:gridCol>
                <a:gridCol w="1045741">
                  <a:extLst>
                    <a:ext uri="{9D8B030D-6E8A-4147-A177-3AD203B41FA5}">
                      <a16:colId xmlns:a16="http://schemas.microsoft.com/office/drawing/2014/main" xmlns="" val="461491417"/>
                    </a:ext>
                  </a:extLst>
                </a:gridCol>
                <a:gridCol w="934791">
                  <a:extLst>
                    <a:ext uri="{9D8B030D-6E8A-4147-A177-3AD203B41FA5}">
                      <a16:colId xmlns:a16="http://schemas.microsoft.com/office/drawing/2014/main" xmlns="" val="2191302490"/>
                    </a:ext>
                  </a:extLst>
                </a:gridCol>
                <a:gridCol w="934791">
                  <a:extLst>
                    <a:ext uri="{9D8B030D-6E8A-4147-A177-3AD203B41FA5}">
                      <a16:colId xmlns:a16="http://schemas.microsoft.com/office/drawing/2014/main" xmlns="" val="3433672654"/>
                    </a:ext>
                  </a:extLst>
                </a:gridCol>
              </a:tblGrid>
              <a:tr h="472173">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dirty="0">
                          <a:solidFill>
                            <a:srgbClr val="404040"/>
                          </a:solidFill>
                        </a:rPr>
                        <a:t> a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err="1">
                          <a:solidFill>
                            <a:srgbClr val="404040"/>
                          </a:solidFill>
                        </a:rPr>
                        <a:t>Every</a:t>
                      </a:r>
                      <a:r>
                        <a:rPr lang="hu-HU" sz="1100" b="0" dirty="0">
                          <a:solidFill>
                            <a:srgbClr val="404040"/>
                          </a:solidFill>
                        </a:rPr>
                        <a:t> </a:t>
                      </a:r>
                      <a:r>
                        <a:rPr lang="hu-HU" sz="1100" b="0" dirty="0" err="1">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More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once</a:t>
                      </a:r>
                      <a:r>
                        <a:rPr lang="hu-HU" sz="1100" b="0" dirty="0">
                          <a:solidFill>
                            <a:srgbClr val="404040"/>
                          </a:solidFill>
                        </a:rPr>
                        <a:t> a </a:t>
                      </a:r>
                      <a:r>
                        <a:rPr lang="hu-HU" sz="1100" b="0" dirty="0" err="1">
                          <a:solidFill>
                            <a:srgbClr val="404040"/>
                          </a:solidFill>
                        </a:rPr>
                        <a:t>week</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Less </a:t>
                      </a:r>
                      <a:r>
                        <a:rPr lang="hu-HU" sz="1100" b="0" dirty="0" err="1">
                          <a:solidFill>
                            <a:srgbClr val="404040"/>
                          </a:solidFill>
                        </a:rPr>
                        <a:t>than</a:t>
                      </a:r>
                      <a:r>
                        <a:rPr lang="hu-HU" sz="1100" b="0" dirty="0">
                          <a:solidFill>
                            <a:srgbClr val="404040"/>
                          </a:solidFill>
                        </a:rPr>
                        <a:t> </a:t>
                      </a:r>
                      <a:r>
                        <a:rPr lang="hu-HU" sz="1100" b="0" dirty="0" err="1">
                          <a:solidFill>
                            <a:srgbClr val="404040"/>
                          </a:solidFill>
                        </a:rPr>
                        <a:t>that</a:t>
                      </a:r>
                      <a:endParaRPr lang="hu-HU" sz="1100" b="0" dirty="0">
                        <a:solidFill>
                          <a:srgbClr val="404040"/>
                        </a:solidFill>
                      </a:endParaRPr>
                    </a:p>
                  </a:txBody>
                  <a:tcPr anchor="ctr">
                    <a:solidFill>
                      <a:schemeClr val="accent1">
                        <a:alpha val="0"/>
                      </a:schemeClr>
                    </a:solidFill>
                  </a:tcPr>
                </a:tc>
                <a:tc>
                  <a:txBody>
                    <a:bodyPr/>
                    <a:lstStyle/>
                    <a:p>
                      <a:pPr algn="ctr"/>
                      <a:r>
                        <a:rPr lang="hu-HU" sz="1100" b="0" dirty="0">
                          <a:solidFill>
                            <a:srgbClr val="404040"/>
                          </a:solidFill>
                        </a:rPr>
                        <a:t>Never</a:t>
                      </a:r>
                    </a:p>
                  </a:txBody>
                  <a:tcPr anchor="ctr">
                    <a:solidFill>
                      <a:schemeClr val="accent1">
                        <a:alpha val="0"/>
                      </a:schemeClr>
                    </a:solidFill>
                  </a:tcPr>
                </a:tc>
                <a:extLst>
                  <a:ext uri="{0D108BD9-81ED-4DB2-BD59-A6C34878D82A}">
                    <a16:rowId xmlns:a16="http://schemas.microsoft.com/office/drawing/2014/main" xmlns="" val="4250581369"/>
                  </a:ext>
                </a:extLst>
              </a:tr>
            </a:tbl>
          </a:graphicData>
        </a:graphic>
      </p:graphicFrame>
      <p:sp>
        <p:nvSpPr>
          <p:cNvPr id="69" name="TextBox 68"/>
          <p:cNvSpPr txBox="1"/>
          <p:nvPr/>
        </p:nvSpPr>
        <p:spPr>
          <a:xfrm>
            <a:off x="4159671" y="987573"/>
            <a:ext cx="3696745" cy="2329633"/>
          </a:xfrm>
          <a:prstGeom prst="rect">
            <a:avLst/>
          </a:prstGeom>
          <a:ln w="6350">
            <a:solidFill>
              <a:schemeClr val="bg2"/>
            </a:solidFill>
          </a:ln>
        </p:spPr>
        <p:txBody>
          <a:bodyPr wrap="square" rtlCol="0">
            <a:noAutofit/>
          </a:bodyPr>
          <a:lstStyle/>
          <a:p>
            <a:pPr algn="r"/>
            <a:r>
              <a:rPr lang="hu-HU" dirty="0">
                <a:solidFill>
                  <a:schemeClr val="bg2">
                    <a:lumMod val="75000"/>
                  </a:schemeClr>
                </a:solidFill>
                <a:latin typeface="Calibri" pitchFamily="34" charset="0"/>
                <a:ea typeface="+mj-ea"/>
                <a:cs typeface="Arial" pitchFamily="34" charset="0"/>
              </a:rPr>
              <a:t>84%</a:t>
            </a:r>
          </a:p>
        </p:txBody>
      </p:sp>
      <p:sp>
        <p:nvSpPr>
          <p:cNvPr id="48" name="Title 3"/>
          <p:cNvSpPr>
            <a:spLocks noGrp="1"/>
          </p:cNvSpPr>
          <p:nvPr>
            <p:ph type="title"/>
          </p:nvPr>
        </p:nvSpPr>
        <p:spPr>
          <a:xfrm>
            <a:off x="179984" y="-19088"/>
            <a:ext cx="8680422" cy="469722"/>
          </a:xfrm>
        </p:spPr>
        <p:txBody>
          <a:bodyPr>
            <a:noAutofit/>
          </a:bodyPr>
          <a:lstStyle/>
          <a:p>
            <a:r>
              <a:rPr lang="hu-HU" sz="2900" dirty="0"/>
              <a:t>Printed </a:t>
            </a:r>
            <a:r>
              <a:rPr lang="hu-HU" sz="2900" dirty="0" err="1"/>
              <a:t>press</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read</a:t>
            </a:r>
            <a:r>
              <a:rPr lang="hu-HU" sz="1000" i="1" dirty="0">
                <a:solidFill>
                  <a:schemeClr val="bg1">
                    <a:lumMod val="50000"/>
                  </a:schemeClr>
                </a:solidFill>
              </a:rPr>
              <a:t> printed </a:t>
            </a:r>
            <a:r>
              <a:rPr lang="hu-HU" sz="1000" i="1" dirty="0" err="1">
                <a:solidFill>
                  <a:schemeClr val="bg1">
                    <a:lumMod val="50000"/>
                  </a:schemeClr>
                </a:solidFill>
              </a:rPr>
              <a:t>press</a:t>
            </a:r>
            <a:r>
              <a:rPr lang="hu-HU" sz="1000" i="1" dirty="0">
                <a:solidFill>
                  <a:schemeClr val="bg1">
                    <a:lumMod val="50000"/>
                  </a:schemeClr>
                </a:solidFill>
              </a:rPr>
              <a:t>? </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60985" y="232178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a:t>
            </a:r>
          </a:p>
        </p:txBody>
      </p:sp>
      <p:sp>
        <p:nvSpPr>
          <p:cNvPr id="77" name="Szövegdoboz 76"/>
          <p:cNvSpPr txBox="1"/>
          <p:nvPr/>
        </p:nvSpPr>
        <p:spPr>
          <a:xfrm>
            <a:off x="5258160" y="2331351"/>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10%</a:t>
            </a:r>
          </a:p>
        </p:txBody>
      </p:sp>
      <p:sp>
        <p:nvSpPr>
          <p:cNvPr id="78" name="Szövegdoboz 77"/>
          <p:cNvSpPr txBox="1"/>
          <p:nvPr/>
        </p:nvSpPr>
        <p:spPr>
          <a:xfrm>
            <a:off x="6206849" y="2332232"/>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22%</a:t>
            </a:r>
          </a:p>
        </p:txBody>
      </p:sp>
      <p:sp>
        <p:nvSpPr>
          <p:cNvPr id="79" name="Szövegdoboz 78"/>
          <p:cNvSpPr txBox="1"/>
          <p:nvPr/>
        </p:nvSpPr>
        <p:spPr>
          <a:xfrm>
            <a:off x="7146125"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49%</a:t>
            </a:r>
          </a:p>
        </p:txBody>
      </p:sp>
      <p:sp>
        <p:nvSpPr>
          <p:cNvPr id="80" name="Szövegdoboz 79"/>
          <p:cNvSpPr txBox="1"/>
          <p:nvPr/>
        </p:nvSpPr>
        <p:spPr>
          <a:xfrm>
            <a:off x="8058787" y="232467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16%</a:t>
            </a:r>
          </a:p>
        </p:txBody>
      </p:sp>
      <p:sp>
        <p:nvSpPr>
          <p:cNvPr id="86" name="Szövegdoboz 26"/>
          <p:cNvSpPr txBox="1"/>
          <p:nvPr/>
        </p:nvSpPr>
        <p:spPr>
          <a:xfrm>
            <a:off x="308810" y="3708053"/>
            <a:ext cx="8488942" cy="646331"/>
          </a:xfrm>
          <a:prstGeom prst="rect">
            <a:avLst/>
          </a:prstGeom>
        </p:spPr>
        <p:txBody>
          <a:bodyPr vert="horz" wrap="square" lIns="0" tIns="0" rIns="0" bIns="0" rtlCol="0">
            <a:spAutoFit/>
          </a:bodyPr>
          <a:lstStyle/>
          <a:p>
            <a:pPr marL="4763" algn="just" defTabSz="914400">
              <a:defRPr/>
            </a:pPr>
            <a:r>
              <a:rPr lang="hu-HU" sz="1050" kern="0" dirty="0">
                <a:solidFill>
                  <a:srgbClr val="58595B"/>
                </a:solidFill>
              </a:rPr>
              <a:t>Printed media has a premium audience: 60% of college/university graduates read newspapers and magazines more than once a week, and 17% of leaders consume printed media more than once a day. </a:t>
            </a:r>
          </a:p>
          <a:p>
            <a:pPr marL="4763" algn="just" defTabSz="914400">
              <a:defRPr/>
            </a:pPr>
            <a:r>
              <a:rPr lang="hu-HU" sz="1050" kern="0" dirty="0">
                <a:solidFill>
                  <a:srgbClr val="58595B"/>
                </a:solidFill>
                <a:latin typeface="Calibri"/>
              </a:rPr>
              <a:t>Printed media is rather refused by the younger age group (15-21 year-olds): 21% of them never reads print. The attitude is similar amongst the ones with primary school degrees (32%) and the ones with financial uncertainties (24%)</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25" name="Group 277"/>
          <p:cNvGrpSpPr>
            <a:grpSpLocks noChangeAspect="1"/>
          </p:cNvGrpSpPr>
          <p:nvPr/>
        </p:nvGrpSpPr>
        <p:grpSpPr>
          <a:xfrm>
            <a:off x="577933" y="1989549"/>
            <a:ext cx="1396872" cy="862727"/>
            <a:chOff x="-11113" y="3881438"/>
            <a:chExt cx="2794001" cy="1725612"/>
          </a:xfrm>
          <a:solidFill>
            <a:schemeClr val="bg1"/>
          </a:solidFill>
        </p:grpSpPr>
        <p:sp>
          <p:nvSpPr>
            <p:cNvPr id="26"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7"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8"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0"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1"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6"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7"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0"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1"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2"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3"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4"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2"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3"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5"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0" name="Szövegdoboz 135">
            <a:extLst>
              <a:ext uri="{FF2B5EF4-FFF2-40B4-BE49-F238E27FC236}">
                <a16:creationId xmlns:a16="http://schemas.microsoft.com/office/drawing/2014/main" xmlns="" id="{DC46A50B-6137-4CDA-8E55-377A75E5A9BA}"/>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pic>
        <p:nvPicPr>
          <p:cNvPr id="71" name="Picture 70">
            <a:extLst>
              <a:ext uri="{FF2B5EF4-FFF2-40B4-BE49-F238E27FC236}">
                <a16:creationId xmlns:a16="http://schemas.microsoft.com/office/drawing/2014/main" xmlns="" id="{6D31DC55-DFF3-46AB-BD6D-4CBBD9116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1" name="Picture 80">
            <a:extLst>
              <a:ext uri="{FF2B5EF4-FFF2-40B4-BE49-F238E27FC236}">
                <a16:creationId xmlns:a16="http://schemas.microsoft.com/office/drawing/2014/main" xmlns="" id="{04AFF438-B093-41A9-9473-DFF9BBFAF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57827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zövegdoboz 26"/>
          <p:cNvSpPr txBox="1"/>
          <p:nvPr/>
        </p:nvSpPr>
        <p:spPr>
          <a:xfrm>
            <a:off x="6204122" y="771550"/>
            <a:ext cx="2607498" cy="3831818"/>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Internet has a leading role amongst the media channels examined in this study: 99% of respondents consume online content regularly. The </a:t>
            </a:r>
            <a:r>
              <a:rPr lang="hu-HU" sz="1050" kern="0" dirty="0" err="1">
                <a:solidFill>
                  <a:srgbClr val="58595B"/>
                </a:solidFill>
                <a:latin typeface="Calibri"/>
              </a:rPr>
              <a:t>second</a:t>
            </a:r>
            <a:r>
              <a:rPr lang="hu-HU" sz="1050" kern="0" dirty="0">
                <a:solidFill>
                  <a:srgbClr val="58595B"/>
                </a:solidFill>
                <a:latin typeface="Calibri"/>
              </a:rPr>
              <a:t> most </a:t>
            </a:r>
            <a:r>
              <a:rPr lang="hu-HU" sz="1050" kern="0" dirty="0" err="1">
                <a:solidFill>
                  <a:srgbClr val="58595B"/>
                </a:solidFill>
                <a:latin typeface="Calibri"/>
              </a:rPr>
              <a:t>consumed</a:t>
            </a:r>
            <a:r>
              <a:rPr lang="hu-HU" sz="1050" kern="0" dirty="0">
                <a:solidFill>
                  <a:srgbClr val="58595B"/>
                </a:solidFill>
                <a:latin typeface="Calibri"/>
              </a:rPr>
              <a:t> </a:t>
            </a:r>
            <a:r>
              <a:rPr lang="hu-HU" sz="1050" kern="0" dirty="0" err="1">
                <a:solidFill>
                  <a:srgbClr val="58595B"/>
                </a:solidFill>
                <a:latin typeface="Calibri"/>
              </a:rPr>
              <a:t>device</a:t>
            </a:r>
            <a:r>
              <a:rPr lang="hu-HU" sz="1050" kern="0" dirty="0">
                <a:solidFill>
                  <a:srgbClr val="58595B"/>
                </a:solidFill>
                <a:latin typeface="Calibri"/>
              </a:rPr>
              <a:t> is </a:t>
            </a:r>
            <a:r>
              <a:rPr lang="hu-HU" sz="1050" kern="0" dirty="0" err="1">
                <a:solidFill>
                  <a:srgbClr val="58595B"/>
                </a:solidFill>
                <a:latin typeface="Calibri"/>
              </a:rPr>
              <a:t>television</a:t>
            </a:r>
            <a:r>
              <a:rPr lang="hu-HU" sz="1050" kern="0" dirty="0">
                <a:solidFill>
                  <a:srgbClr val="58595B"/>
                </a:solidFill>
                <a:latin typeface="Calibri"/>
              </a:rPr>
              <a:t> (52%) and </a:t>
            </a:r>
            <a:r>
              <a:rPr lang="hu-HU" sz="1050" kern="0" dirty="0" err="1">
                <a:solidFill>
                  <a:srgbClr val="58595B"/>
                </a:solidFill>
                <a:latin typeface="Calibri"/>
              </a:rPr>
              <a:t>then</a:t>
            </a:r>
            <a:r>
              <a:rPr lang="hu-HU" sz="1050" kern="0" dirty="0">
                <a:solidFill>
                  <a:srgbClr val="58595B"/>
                </a:solidFill>
                <a:latin typeface="Calibri"/>
              </a:rPr>
              <a:t> </a:t>
            </a:r>
            <a:r>
              <a:rPr lang="hu-HU" sz="1050" kern="0" dirty="0" err="1">
                <a:solidFill>
                  <a:srgbClr val="58595B"/>
                </a:solidFill>
                <a:latin typeface="Calibri"/>
              </a:rPr>
              <a:t>radio</a:t>
            </a:r>
            <a:r>
              <a:rPr lang="hu-HU" sz="1050" kern="0" dirty="0">
                <a:solidFill>
                  <a:srgbClr val="58595B"/>
                </a:solidFill>
                <a:latin typeface="Calibri"/>
              </a:rPr>
              <a:t> (28%). </a:t>
            </a:r>
            <a:r>
              <a:rPr lang="hu-HU" sz="1050" kern="0" dirty="0" err="1">
                <a:solidFill>
                  <a:srgbClr val="58595B"/>
                </a:solidFill>
                <a:latin typeface="Calibri"/>
              </a:rPr>
              <a:t>Only</a:t>
            </a:r>
            <a:r>
              <a:rPr lang="hu-HU" sz="1050" kern="0" dirty="0">
                <a:solidFill>
                  <a:srgbClr val="58595B"/>
                </a:solidFill>
                <a:latin typeface="Calibri"/>
              </a:rPr>
              <a:t> 13% of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read</a:t>
            </a:r>
            <a:r>
              <a:rPr lang="hu-HU" sz="1050" kern="0" dirty="0">
                <a:solidFill>
                  <a:srgbClr val="58595B"/>
                </a:solidFill>
                <a:latin typeface="Calibri"/>
              </a:rPr>
              <a:t> printed </a:t>
            </a:r>
            <a:r>
              <a:rPr lang="hu-HU" sz="1050" kern="0" dirty="0" err="1">
                <a:solidFill>
                  <a:srgbClr val="58595B"/>
                </a:solidFill>
                <a:latin typeface="Calibri"/>
              </a:rPr>
              <a:t>media</a:t>
            </a:r>
            <a:r>
              <a:rPr lang="hu-HU" sz="1050" kern="0" dirty="0">
                <a:solidFill>
                  <a:srgbClr val="58595B"/>
                </a:solidFill>
                <a:latin typeface="Calibri"/>
              </a:rPr>
              <a:t> </a:t>
            </a:r>
            <a:r>
              <a:rPr lang="hu-HU" sz="1050" kern="0" dirty="0" err="1">
                <a:solidFill>
                  <a:srgbClr val="58595B"/>
                </a:solidFill>
                <a:latin typeface="Calibri"/>
              </a:rPr>
              <a:t>once</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more a </a:t>
            </a:r>
            <a:r>
              <a:rPr lang="hu-HU" sz="1050" kern="0" dirty="0" err="1">
                <a:solidFill>
                  <a:srgbClr val="58595B"/>
                </a:solidFill>
                <a:latin typeface="Calibri"/>
              </a:rPr>
              <a:t>day</a:t>
            </a:r>
            <a:r>
              <a:rPr lang="hu-HU" sz="1050" kern="0" dirty="0">
                <a:solidFill>
                  <a:srgbClr val="58595B"/>
                </a:solidFill>
                <a:latin typeface="Calibri"/>
              </a:rPr>
              <a:t>. </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Respondents </a:t>
            </a:r>
            <a:r>
              <a:rPr lang="hu-HU" sz="1050" dirty="0">
                <a:solidFill>
                  <a:schemeClr val="tx2">
                    <a:lumMod val="65000"/>
                    <a:lumOff val="35000"/>
                  </a:schemeClr>
                </a:solidFill>
              </a:rPr>
              <a:t>admit </a:t>
            </a:r>
            <a:r>
              <a:rPr lang="hu-HU" sz="1050" kern="0" dirty="0">
                <a:solidFill>
                  <a:srgbClr val="58595B"/>
                </a:solidFill>
                <a:latin typeface="Calibri"/>
              </a:rPr>
              <a:t>spending 94 minutes with watching TV on a daily basis: respondents from Budapest spend less time with this activity (74 minutes on a daily basis). </a:t>
            </a:r>
            <a:r>
              <a:rPr lang="hu-HU" sz="1050" kern="0" dirty="0" err="1">
                <a:solidFill>
                  <a:srgbClr val="58595B"/>
                </a:solidFill>
                <a:latin typeface="Calibri"/>
              </a:rPr>
              <a:t>Physical</a:t>
            </a:r>
            <a:r>
              <a:rPr lang="hu-HU" sz="1050" kern="0" dirty="0">
                <a:solidFill>
                  <a:srgbClr val="58595B"/>
                </a:solidFill>
                <a:latin typeface="Calibri"/>
              </a:rPr>
              <a:t> </a:t>
            </a:r>
            <a:r>
              <a:rPr lang="hu-HU" sz="1050" kern="0" dirty="0" err="1">
                <a:solidFill>
                  <a:srgbClr val="58595B"/>
                </a:solidFill>
                <a:latin typeface="Calibri"/>
              </a:rPr>
              <a:t>workers</a:t>
            </a:r>
            <a:r>
              <a:rPr lang="hu-HU" sz="1050" kern="0" dirty="0">
                <a:solidFill>
                  <a:srgbClr val="58595B"/>
                </a:solidFill>
                <a:latin typeface="Calibri"/>
              </a:rPr>
              <a:t> and </a:t>
            </a:r>
            <a:r>
              <a:rPr lang="hu-HU" sz="1050" kern="0" dirty="0" err="1">
                <a:solidFill>
                  <a:srgbClr val="58595B"/>
                </a:solidFill>
                <a:latin typeface="Calibri"/>
              </a:rPr>
              <a:t>parents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far </a:t>
            </a:r>
            <a:r>
              <a:rPr lang="hu-HU" sz="1050" kern="0" dirty="0" err="1">
                <a:solidFill>
                  <a:srgbClr val="58595B"/>
                </a:solidFill>
                <a:latin typeface="Calibri"/>
              </a:rPr>
              <a:t>from</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spend</a:t>
            </a:r>
            <a:r>
              <a:rPr lang="hu-HU" sz="1050" kern="0" dirty="0">
                <a:solidFill>
                  <a:srgbClr val="58595B"/>
                </a:solidFill>
                <a:latin typeface="Calibri"/>
              </a:rPr>
              <a:t> </a:t>
            </a:r>
            <a:r>
              <a:rPr lang="hu-HU" sz="1050" kern="0" dirty="0" err="1">
                <a:solidFill>
                  <a:srgbClr val="58595B"/>
                </a:solidFill>
                <a:latin typeface="Calibri"/>
              </a:rPr>
              <a:t>about</a:t>
            </a:r>
            <a:r>
              <a:rPr lang="hu-HU" sz="1050" kern="0" dirty="0">
                <a:solidFill>
                  <a:srgbClr val="58595B"/>
                </a:solidFill>
                <a:latin typeface="Calibri"/>
              </a:rPr>
              <a:t> 2 </a:t>
            </a:r>
            <a:r>
              <a:rPr lang="hu-HU" sz="1050" kern="0" dirty="0" err="1">
                <a:solidFill>
                  <a:srgbClr val="58595B"/>
                </a:solidFill>
                <a:latin typeface="Calibri"/>
              </a:rPr>
              <a:t>hours</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TV </a:t>
            </a:r>
            <a:r>
              <a:rPr lang="hu-HU" sz="1050" kern="0" dirty="0" err="1">
                <a:solidFill>
                  <a:srgbClr val="58595B"/>
                </a:solidFill>
                <a:latin typeface="Calibri"/>
              </a:rPr>
              <a:t>on</a:t>
            </a:r>
            <a:r>
              <a:rPr lang="hu-HU" sz="1050" kern="0" dirty="0">
                <a:solidFill>
                  <a:srgbClr val="58595B"/>
                </a:solidFill>
                <a:latin typeface="Calibri"/>
              </a:rPr>
              <a:t> a </a:t>
            </a:r>
            <a:r>
              <a:rPr lang="hu-HU" sz="1050" kern="0" dirty="0" err="1">
                <a:solidFill>
                  <a:srgbClr val="58595B"/>
                </a:solidFill>
                <a:latin typeface="Calibri"/>
              </a:rPr>
              <a:t>daily</a:t>
            </a:r>
            <a:r>
              <a:rPr lang="hu-HU" sz="1050" kern="0" dirty="0">
                <a:solidFill>
                  <a:srgbClr val="58595B"/>
                </a:solidFill>
                <a:latin typeface="Calibri"/>
              </a:rPr>
              <a:t> </a:t>
            </a:r>
            <a:r>
              <a:rPr lang="hu-HU" sz="1050" kern="0" dirty="0" err="1">
                <a:solidFill>
                  <a:srgbClr val="58595B"/>
                </a:solidFill>
                <a:latin typeface="Calibri"/>
              </a:rPr>
              <a:t>basis</a:t>
            </a:r>
            <a:r>
              <a:rPr lang="hu-HU" sz="1050" kern="0" dirty="0">
                <a:solidFill>
                  <a:srgbClr val="58595B"/>
                </a:solidFill>
                <a:latin typeface="Calibri"/>
              </a:rPr>
              <a:t>. </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8" name="Title 3"/>
          <p:cNvSpPr>
            <a:spLocks noGrp="1"/>
          </p:cNvSpPr>
          <p:nvPr>
            <p:ph type="title"/>
          </p:nvPr>
        </p:nvSpPr>
        <p:spPr>
          <a:xfrm>
            <a:off x="179984" y="-19088"/>
            <a:ext cx="8680422" cy="469722"/>
          </a:xfrm>
        </p:spPr>
        <p:txBody>
          <a:bodyPr>
            <a:noAutofit/>
          </a:bodyPr>
          <a:lstStyle/>
          <a:p>
            <a:r>
              <a:rPr lang="hu-HU" sz="2900" dirty="0" err="1"/>
              <a:t>Frequency</a:t>
            </a:r>
            <a:r>
              <a:rPr lang="hu-HU" sz="2900" dirty="0"/>
              <a:t> of </a:t>
            </a:r>
            <a:r>
              <a:rPr lang="hu-HU" sz="2900" dirty="0" err="1"/>
              <a:t>media</a:t>
            </a:r>
            <a:r>
              <a:rPr lang="hu-HU" sz="2900" dirty="0"/>
              <a:t> </a:t>
            </a:r>
            <a:r>
              <a:rPr lang="hu-HU" sz="2900" dirty="0" err="1"/>
              <a:t>consuption</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TV/</a:t>
            </a:r>
            <a:r>
              <a:rPr lang="hu-HU" sz="1000" i="1" dirty="0" err="1">
                <a:solidFill>
                  <a:schemeClr val="bg1">
                    <a:lumMod val="50000"/>
                  </a:schemeClr>
                </a:solidFill>
              </a:rPr>
              <a:t>listen</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radio</a:t>
            </a:r>
            <a:r>
              <a:rPr lang="hu-HU" sz="1000" i="1" dirty="0">
                <a:solidFill>
                  <a:schemeClr val="bg1">
                    <a:lumMod val="50000"/>
                  </a:schemeClr>
                </a:solidFill>
              </a:rPr>
              <a:t>/</a:t>
            </a:r>
            <a:r>
              <a:rPr lang="hu-HU" sz="1000" i="1" dirty="0" err="1">
                <a:solidFill>
                  <a:schemeClr val="bg1">
                    <a:lumMod val="50000"/>
                  </a:schemeClr>
                </a:solidFill>
              </a:rPr>
              <a:t>read</a:t>
            </a:r>
            <a:r>
              <a:rPr lang="hu-HU" sz="1000" i="1" dirty="0">
                <a:solidFill>
                  <a:schemeClr val="bg1">
                    <a:lumMod val="50000"/>
                  </a:schemeClr>
                </a:solidFill>
              </a:rPr>
              <a:t> printed </a:t>
            </a:r>
            <a:r>
              <a:rPr lang="hu-HU" sz="1000" i="1" dirty="0" err="1">
                <a:solidFill>
                  <a:schemeClr val="bg1">
                    <a:lumMod val="50000"/>
                  </a:schemeClr>
                </a:solidFill>
              </a:rPr>
              <a:t>media</a:t>
            </a:r>
            <a:r>
              <a:rPr lang="hu-HU" sz="1000" i="1" dirty="0">
                <a:solidFill>
                  <a:schemeClr val="bg1">
                    <a:lumMod val="50000"/>
                  </a:schemeClr>
                </a:solidFill>
              </a:rPr>
              <a:t>/</a:t>
            </a:r>
            <a:r>
              <a:rPr lang="hu-HU" sz="1000" i="1" dirty="0" err="1">
                <a:solidFill>
                  <a:schemeClr val="bg1">
                    <a:lumMod val="50000"/>
                  </a:schemeClr>
                </a:solidFill>
              </a:rPr>
              <a:t>use</a:t>
            </a:r>
            <a:r>
              <a:rPr lang="hu-HU" sz="1000" i="1" dirty="0">
                <a:solidFill>
                  <a:schemeClr val="bg1">
                    <a:lumMod val="50000"/>
                  </a:schemeClr>
                </a:solidFill>
              </a:rPr>
              <a:t> internet? </a:t>
            </a:r>
          </a:p>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many</a:t>
            </a:r>
            <a:r>
              <a:rPr lang="hu-HU" sz="1000" i="1" dirty="0">
                <a:solidFill>
                  <a:schemeClr val="bg1">
                    <a:lumMod val="50000"/>
                  </a:schemeClr>
                </a:solidFill>
              </a:rPr>
              <a:t> </a:t>
            </a:r>
            <a:r>
              <a:rPr lang="hu-HU" sz="1000" i="1" dirty="0" err="1">
                <a:solidFill>
                  <a:schemeClr val="bg1">
                    <a:lumMod val="50000"/>
                  </a:schemeClr>
                </a:solidFill>
              </a:rPr>
              <a:t>minutes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spend</a:t>
            </a:r>
            <a:r>
              <a:rPr lang="hu-HU" sz="1000" i="1" dirty="0">
                <a:solidFill>
                  <a:schemeClr val="bg1">
                    <a:lumMod val="50000"/>
                  </a:schemeClr>
                </a:solidFill>
              </a:rPr>
              <a:t> </a:t>
            </a:r>
            <a:r>
              <a:rPr lang="hu-HU" sz="1000" i="1" dirty="0" err="1">
                <a:solidFill>
                  <a:schemeClr val="bg1">
                    <a:lumMod val="50000"/>
                  </a:schemeClr>
                </a:solidFill>
              </a:rPr>
              <a:t>with</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 </a:t>
            </a:r>
            <a:r>
              <a:rPr lang="hu-HU" sz="1000" i="1" dirty="0" err="1">
                <a:solidFill>
                  <a:schemeClr val="bg1">
                    <a:lumMod val="50000"/>
                  </a:schemeClr>
                </a:solidFill>
              </a:rPr>
              <a:t>on</a:t>
            </a:r>
            <a:r>
              <a:rPr lang="hu-HU" sz="1000" i="1" dirty="0">
                <a:solidFill>
                  <a:schemeClr val="bg1">
                    <a:lumMod val="50000"/>
                  </a:schemeClr>
                </a:solidFill>
              </a:rPr>
              <a:t> a </a:t>
            </a:r>
            <a:r>
              <a:rPr lang="hu-HU" sz="1000" i="1" dirty="0" err="1">
                <a:solidFill>
                  <a:schemeClr val="bg1">
                    <a:lumMod val="50000"/>
                  </a:schemeClr>
                </a:solidFill>
              </a:rPr>
              <a:t>daily</a:t>
            </a:r>
            <a:r>
              <a:rPr lang="hu-HU" sz="1000" i="1" dirty="0">
                <a:solidFill>
                  <a:schemeClr val="bg1">
                    <a:lumMod val="50000"/>
                  </a:schemeClr>
                </a:solidFill>
              </a:rPr>
              <a:t> </a:t>
            </a:r>
            <a:r>
              <a:rPr lang="hu-HU" sz="1000" i="1" dirty="0" err="1">
                <a:solidFill>
                  <a:schemeClr val="bg1">
                    <a:lumMod val="50000"/>
                  </a:schemeClr>
                </a:solidFill>
              </a:rPr>
              <a:t>average</a:t>
            </a:r>
            <a:r>
              <a:rPr lang="hu-HU" sz="1000" i="1" dirty="0">
                <a:solidFill>
                  <a:schemeClr val="bg1">
                    <a:lumMod val="50000"/>
                  </a:schemeClr>
                </a:solidFill>
              </a:rPr>
              <a:t>? </a:t>
            </a:r>
          </a:p>
        </p:txBody>
      </p:sp>
      <p:sp>
        <p:nvSpPr>
          <p:cNvPr id="162" name="Szövegdoboz 35"/>
          <p:cNvSpPr txBox="1"/>
          <p:nvPr/>
        </p:nvSpPr>
        <p:spPr>
          <a:xfrm>
            <a:off x="6619511" y="1942588"/>
            <a:ext cx="1800200" cy="461665"/>
          </a:xfrm>
          <a:prstGeom prst="rect">
            <a:avLst/>
          </a:prstGeom>
          <a:noFill/>
        </p:spPr>
        <p:txBody>
          <a:bodyPr wrap="square" rtlCol="0">
            <a:spAutoFit/>
          </a:bodyPr>
          <a:lstStyle/>
          <a:p>
            <a:pPr marL="0" lvl="1" algn="ctr" defTabSz="914400">
              <a:defRPr/>
            </a:pPr>
            <a:r>
              <a:rPr kumimoji="0" lang="hu-HU" sz="1200" b="0" i="0" u="none" strike="noStrike" kern="0" cap="none" spc="0" normalizeH="0" baseline="0" noProof="0" dirty="0">
                <a:ln>
                  <a:noFill/>
                </a:ln>
                <a:solidFill>
                  <a:srgbClr val="58595B"/>
                </a:solidFill>
                <a:effectLst/>
                <a:uLnTx/>
                <a:uFillTx/>
                <a:latin typeface="Calibri"/>
                <a:ea typeface="+mn-ea"/>
                <a:cs typeface="+mn-cs"/>
              </a:rPr>
              <a:t>ESTIMATED AVERAGE TIME OF WATCHING TV</a:t>
            </a:r>
          </a:p>
        </p:txBody>
      </p:sp>
      <p:graphicFrame>
        <p:nvGraphicFramePr>
          <p:cNvPr id="105" name="Chart 44"/>
          <p:cNvGraphicFramePr/>
          <p:nvPr>
            <p:extLst>
              <p:ext uri="{D42A27DB-BD31-4B8C-83A1-F6EECF244321}">
                <p14:modId xmlns:p14="http://schemas.microsoft.com/office/powerpoint/2010/main" val="3650354156"/>
              </p:ext>
            </p:extLst>
          </p:nvPr>
        </p:nvGraphicFramePr>
        <p:xfrm>
          <a:off x="179984" y="1071332"/>
          <a:ext cx="5922727" cy="358063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95"/>
          <p:cNvGrpSpPr>
            <a:grpSpLocks noChangeAspect="1"/>
          </p:cNvGrpSpPr>
          <p:nvPr/>
        </p:nvGrpSpPr>
        <p:grpSpPr>
          <a:xfrm>
            <a:off x="971600" y="4395906"/>
            <a:ext cx="351882" cy="254889"/>
            <a:chOff x="5673725" y="3644900"/>
            <a:chExt cx="990600" cy="717550"/>
          </a:xfrm>
          <a:solidFill>
            <a:srgbClr val="404040"/>
          </a:solidFill>
        </p:grpSpPr>
        <p:sp>
          <p:nvSpPr>
            <p:cNvPr id="9" name="Freeform 16"/>
            <p:cNvSpPr>
              <a:spLocks noEditPoints="1"/>
            </p:cNvSpPr>
            <p:nvPr/>
          </p:nvSpPr>
          <p:spPr bwMode="auto">
            <a:xfrm>
              <a:off x="5673725" y="3644900"/>
              <a:ext cx="990600" cy="717550"/>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 name="Freeform 17"/>
            <p:cNvSpPr>
              <a:spLocks/>
            </p:cNvSpPr>
            <p:nvPr/>
          </p:nvSpPr>
          <p:spPr bwMode="auto">
            <a:xfrm>
              <a:off x="5972175" y="3759200"/>
              <a:ext cx="393700" cy="98425"/>
            </a:xfrm>
            <a:custGeom>
              <a:avLst/>
              <a:gdLst/>
              <a:ahLst/>
              <a:cxnLst>
                <a:cxn ang="0">
                  <a:pos x="0" y="44"/>
                </a:cxn>
                <a:cxn ang="0">
                  <a:pos x="10" y="62"/>
                </a:cxn>
                <a:cxn ang="0">
                  <a:pos x="10" y="62"/>
                </a:cxn>
                <a:cxn ang="0">
                  <a:pos x="22" y="52"/>
                </a:cxn>
                <a:cxn ang="0">
                  <a:pos x="36" y="44"/>
                </a:cxn>
                <a:cxn ang="0">
                  <a:pos x="50" y="36"/>
                </a:cxn>
                <a:cxn ang="0">
                  <a:pos x="64" y="30"/>
                </a:cxn>
                <a:cxn ang="0">
                  <a:pos x="78" y="26"/>
                </a:cxn>
                <a:cxn ang="0">
                  <a:pos x="94" y="22"/>
                </a:cxn>
                <a:cxn ang="0">
                  <a:pos x="108" y="20"/>
                </a:cxn>
                <a:cxn ang="0">
                  <a:pos x="124" y="20"/>
                </a:cxn>
                <a:cxn ang="0">
                  <a:pos x="138" y="20"/>
                </a:cxn>
                <a:cxn ang="0">
                  <a:pos x="154" y="22"/>
                </a:cxn>
                <a:cxn ang="0">
                  <a:pos x="170" y="26"/>
                </a:cxn>
                <a:cxn ang="0">
                  <a:pos x="184" y="30"/>
                </a:cxn>
                <a:cxn ang="0">
                  <a:pos x="198" y="36"/>
                </a:cxn>
                <a:cxn ang="0">
                  <a:pos x="212" y="42"/>
                </a:cxn>
                <a:cxn ang="0">
                  <a:pos x="226" y="50"/>
                </a:cxn>
                <a:cxn ang="0">
                  <a:pos x="238" y="60"/>
                </a:cxn>
                <a:cxn ang="0">
                  <a:pos x="248" y="44"/>
                </a:cxn>
                <a:cxn ang="0">
                  <a:pos x="248" y="44"/>
                </a:cxn>
                <a:cxn ang="0">
                  <a:pos x="234" y="32"/>
                </a:cxn>
                <a:cxn ang="0">
                  <a:pos x="220" y="24"/>
                </a:cxn>
                <a:cxn ang="0">
                  <a:pos x="204" y="16"/>
                </a:cxn>
                <a:cxn ang="0">
                  <a:pos x="188" y="10"/>
                </a:cxn>
                <a:cxn ang="0">
                  <a:pos x="172" y="6"/>
                </a:cxn>
                <a:cxn ang="0">
                  <a:pos x="156" y="2"/>
                </a:cxn>
                <a:cxn ang="0">
                  <a:pos x="140" y="0"/>
                </a:cxn>
                <a:cxn ang="0">
                  <a:pos x="124" y="0"/>
                </a:cxn>
                <a:cxn ang="0">
                  <a:pos x="108" y="0"/>
                </a:cxn>
                <a:cxn ang="0">
                  <a:pos x="90" y="2"/>
                </a:cxn>
                <a:cxn ang="0">
                  <a:pos x="74" y="6"/>
                </a:cxn>
                <a:cxn ang="0">
                  <a:pos x="58" y="10"/>
                </a:cxn>
                <a:cxn ang="0">
                  <a:pos x="42" y="18"/>
                </a:cxn>
                <a:cxn ang="0">
                  <a:pos x="28" y="24"/>
                </a:cxn>
                <a:cxn ang="0">
                  <a:pos x="14" y="34"/>
                </a:cxn>
                <a:cxn ang="0">
                  <a:pos x="0" y="44"/>
                </a:cxn>
                <a:cxn ang="0">
                  <a:pos x="0" y="44"/>
                </a:cxn>
              </a:cxnLst>
              <a:rect l="0" t="0" r="r" b="b"/>
              <a:pathLst>
                <a:path w="248" h="62">
                  <a:moveTo>
                    <a:pt x="0" y="44"/>
                  </a:moveTo>
                  <a:lnTo>
                    <a:pt x="10" y="62"/>
                  </a:lnTo>
                  <a:lnTo>
                    <a:pt x="10" y="62"/>
                  </a:lnTo>
                  <a:lnTo>
                    <a:pt x="22" y="52"/>
                  </a:lnTo>
                  <a:lnTo>
                    <a:pt x="36" y="44"/>
                  </a:lnTo>
                  <a:lnTo>
                    <a:pt x="50" y="36"/>
                  </a:lnTo>
                  <a:lnTo>
                    <a:pt x="64" y="30"/>
                  </a:lnTo>
                  <a:lnTo>
                    <a:pt x="78" y="26"/>
                  </a:lnTo>
                  <a:lnTo>
                    <a:pt x="94" y="22"/>
                  </a:lnTo>
                  <a:lnTo>
                    <a:pt x="108" y="20"/>
                  </a:lnTo>
                  <a:lnTo>
                    <a:pt x="124" y="20"/>
                  </a:lnTo>
                  <a:lnTo>
                    <a:pt x="138" y="20"/>
                  </a:lnTo>
                  <a:lnTo>
                    <a:pt x="154" y="22"/>
                  </a:lnTo>
                  <a:lnTo>
                    <a:pt x="170" y="26"/>
                  </a:lnTo>
                  <a:lnTo>
                    <a:pt x="184" y="30"/>
                  </a:lnTo>
                  <a:lnTo>
                    <a:pt x="198" y="36"/>
                  </a:lnTo>
                  <a:lnTo>
                    <a:pt x="212" y="42"/>
                  </a:lnTo>
                  <a:lnTo>
                    <a:pt x="226" y="50"/>
                  </a:lnTo>
                  <a:lnTo>
                    <a:pt x="238" y="60"/>
                  </a:lnTo>
                  <a:lnTo>
                    <a:pt x="248" y="44"/>
                  </a:lnTo>
                  <a:lnTo>
                    <a:pt x="248" y="44"/>
                  </a:lnTo>
                  <a:lnTo>
                    <a:pt x="234" y="32"/>
                  </a:lnTo>
                  <a:lnTo>
                    <a:pt x="220" y="24"/>
                  </a:lnTo>
                  <a:lnTo>
                    <a:pt x="204" y="16"/>
                  </a:lnTo>
                  <a:lnTo>
                    <a:pt x="188" y="10"/>
                  </a:lnTo>
                  <a:lnTo>
                    <a:pt x="172" y="6"/>
                  </a:lnTo>
                  <a:lnTo>
                    <a:pt x="156" y="2"/>
                  </a:lnTo>
                  <a:lnTo>
                    <a:pt x="140" y="0"/>
                  </a:lnTo>
                  <a:lnTo>
                    <a:pt x="124" y="0"/>
                  </a:lnTo>
                  <a:lnTo>
                    <a:pt x="108" y="0"/>
                  </a:lnTo>
                  <a:lnTo>
                    <a:pt x="90" y="2"/>
                  </a:lnTo>
                  <a:lnTo>
                    <a:pt x="74" y="6"/>
                  </a:lnTo>
                  <a:lnTo>
                    <a:pt x="58" y="10"/>
                  </a:lnTo>
                  <a:lnTo>
                    <a:pt x="42" y="18"/>
                  </a:lnTo>
                  <a:lnTo>
                    <a:pt x="28" y="24"/>
                  </a:lnTo>
                  <a:lnTo>
                    <a:pt x="14" y="34"/>
                  </a:lnTo>
                  <a:lnTo>
                    <a:pt x="0" y="44"/>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 name="Freeform 18"/>
            <p:cNvSpPr>
              <a:spLocks/>
            </p:cNvSpPr>
            <p:nvPr/>
          </p:nvSpPr>
          <p:spPr bwMode="auto">
            <a:xfrm>
              <a:off x="6130925" y="4038600"/>
              <a:ext cx="76200" cy="76200"/>
            </a:xfrm>
            <a:custGeom>
              <a:avLst/>
              <a:gdLst/>
              <a:ahLst/>
              <a:cxnLst>
                <a:cxn ang="0">
                  <a:pos x="24" y="0"/>
                </a:cxn>
                <a:cxn ang="0">
                  <a:pos x="24" y="0"/>
                </a:cxn>
                <a:cxn ang="0">
                  <a:pos x="14" y="2"/>
                </a:cxn>
                <a:cxn ang="0">
                  <a:pos x="8" y="6"/>
                </a:cxn>
                <a:cxn ang="0">
                  <a:pos x="2" y="14"/>
                </a:cxn>
                <a:cxn ang="0">
                  <a:pos x="0" y="24"/>
                </a:cxn>
                <a:cxn ang="0">
                  <a:pos x="0" y="24"/>
                </a:cxn>
                <a:cxn ang="0">
                  <a:pos x="2" y="32"/>
                </a:cxn>
                <a:cxn ang="0">
                  <a:pos x="8" y="40"/>
                </a:cxn>
                <a:cxn ang="0">
                  <a:pos x="14" y="46"/>
                </a:cxn>
                <a:cxn ang="0">
                  <a:pos x="24" y="48"/>
                </a:cxn>
                <a:cxn ang="0">
                  <a:pos x="24" y="48"/>
                </a:cxn>
                <a:cxn ang="0">
                  <a:pos x="34" y="46"/>
                </a:cxn>
                <a:cxn ang="0">
                  <a:pos x="42" y="40"/>
                </a:cxn>
                <a:cxn ang="0">
                  <a:pos x="46" y="32"/>
                </a:cxn>
                <a:cxn ang="0">
                  <a:pos x="48" y="24"/>
                </a:cxn>
                <a:cxn ang="0">
                  <a:pos x="48" y="24"/>
                </a:cxn>
                <a:cxn ang="0">
                  <a:pos x="46" y="14"/>
                </a:cxn>
                <a:cxn ang="0">
                  <a:pos x="42" y="6"/>
                </a:cxn>
                <a:cxn ang="0">
                  <a:pos x="34" y="2"/>
                </a:cxn>
                <a:cxn ang="0">
                  <a:pos x="24" y="0"/>
                </a:cxn>
                <a:cxn ang="0">
                  <a:pos x="24" y="0"/>
                </a:cxn>
              </a:cxnLst>
              <a:rect l="0" t="0" r="r" b="b"/>
              <a:pathLst>
                <a:path w="48" h="48">
                  <a:moveTo>
                    <a:pt x="24" y="0"/>
                  </a:moveTo>
                  <a:lnTo>
                    <a:pt x="24" y="0"/>
                  </a:lnTo>
                  <a:lnTo>
                    <a:pt x="14" y="2"/>
                  </a:lnTo>
                  <a:lnTo>
                    <a:pt x="8" y="6"/>
                  </a:lnTo>
                  <a:lnTo>
                    <a:pt x="2" y="14"/>
                  </a:lnTo>
                  <a:lnTo>
                    <a:pt x="0" y="24"/>
                  </a:lnTo>
                  <a:lnTo>
                    <a:pt x="0" y="24"/>
                  </a:lnTo>
                  <a:lnTo>
                    <a:pt x="2" y="32"/>
                  </a:lnTo>
                  <a:lnTo>
                    <a:pt x="8" y="40"/>
                  </a:lnTo>
                  <a:lnTo>
                    <a:pt x="14" y="46"/>
                  </a:lnTo>
                  <a:lnTo>
                    <a:pt x="24" y="48"/>
                  </a:lnTo>
                  <a:lnTo>
                    <a:pt x="24" y="48"/>
                  </a:lnTo>
                  <a:lnTo>
                    <a:pt x="34" y="46"/>
                  </a:lnTo>
                  <a:lnTo>
                    <a:pt x="42" y="40"/>
                  </a:lnTo>
                  <a:lnTo>
                    <a:pt x="46" y="32"/>
                  </a:lnTo>
                  <a:lnTo>
                    <a:pt x="48" y="24"/>
                  </a:lnTo>
                  <a:lnTo>
                    <a:pt x="48" y="24"/>
                  </a:lnTo>
                  <a:lnTo>
                    <a:pt x="46" y="14"/>
                  </a:lnTo>
                  <a:lnTo>
                    <a:pt x="42" y="6"/>
                  </a:lnTo>
                  <a:lnTo>
                    <a:pt x="34" y="2"/>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 name="Freeform 19"/>
            <p:cNvSpPr>
              <a:spLocks/>
            </p:cNvSpPr>
            <p:nvPr/>
          </p:nvSpPr>
          <p:spPr bwMode="auto">
            <a:xfrm>
              <a:off x="6067425" y="3946525"/>
              <a:ext cx="203200" cy="82550"/>
            </a:xfrm>
            <a:custGeom>
              <a:avLst/>
              <a:gdLst/>
              <a:ahLst/>
              <a:cxnLst>
                <a:cxn ang="0">
                  <a:pos x="8" y="24"/>
                </a:cxn>
                <a:cxn ang="0">
                  <a:pos x="8" y="24"/>
                </a:cxn>
                <a:cxn ang="0">
                  <a:pos x="0" y="32"/>
                </a:cxn>
                <a:cxn ang="0">
                  <a:pos x="12" y="52"/>
                </a:cxn>
                <a:cxn ang="0">
                  <a:pos x="12" y="52"/>
                </a:cxn>
                <a:cxn ang="0">
                  <a:pos x="16" y="44"/>
                </a:cxn>
                <a:cxn ang="0">
                  <a:pos x="22" y="38"/>
                </a:cxn>
                <a:cxn ang="0">
                  <a:pos x="22" y="38"/>
                </a:cxn>
                <a:cxn ang="0">
                  <a:pos x="32" y="30"/>
                </a:cxn>
                <a:cxn ang="0">
                  <a:pos x="42" y="24"/>
                </a:cxn>
                <a:cxn ang="0">
                  <a:pos x="52" y="22"/>
                </a:cxn>
                <a:cxn ang="0">
                  <a:pos x="64" y="20"/>
                </a:cxn>
                <a:cxn ang="0">
                  <a:pos x="76" y="22"/>
                </a:cxn>
                <a:cxn ang="0">
                  <a:pos x="86" y="24"/>
                </a:cxn>
                <a:cxn ang="0">
                  <a:pos x="98" y="30"/>
                </a:cxn>
                <a:cxn ang="0">
                  <a:pos x="106" y="38"/>
                </a:cxn>
                <a:cxn ang="0">
                  <a:pos x="106" y="38"/>
                </a:cxn>
                <a:cxn ang="0">
                  <a:pos x="116" y="50"/>
                </a:cxn>
                <a:cxn ang="0">
                  <a:pos x="128" y="32"/>
                </a:cxn>
                <a:cxn ang="0">
                  <a:pos x="128" y="32"/>
                </a:cxn>
                <a:cxn ang="0">
                  <a:pos x="120" y="24"/>
                </a:cxn>
                <a:cxn ang="0">
                  <a:pos x="120" y="24"/>
                </a:cxn>
                <a:cxn ang="0">
                  <a:pos x="108" y="14"/>
                </a:cxn>
                <a:cxn ang="0">
                  <a:pos x="94" y="6"/>
                </a:cxn>
                <a:cxn ang="0">
                  <a:pos x="80" y="2"/>
                </a:cxn>
                <a:cxn ang="0">
                  <a:pos x="64" y="0"/>
                </a:cxn>
                <a:cxn ang="0">
                  <a:pos x="50" y="2"/>
                </a:cxn>
                <a:cxn ang="0">
                  <a:pos x="34" y="6"/>
                </a:cxn>
                <a:cxn ang="0">
                  <a:pos x="20" y="14"/>
                </a:cxn>
                <a:cxn ang="0">
                  <a:pos x="8" y="24"/>
                </a:cxn>
                <a:cxn ang="0">
                  <a:pos x="8" y="24"/>
                </a:cxn>
              </a:cxnLst>
              <a:rect l="0" t="0" r="r" b="b"/>
              <a:pathLst>
                <a:path w="128" h="52">
                  <a:moveTo>
                    <a:pt x="8" y="24"/>
                  </a:moveTo>
                  <a:lnTo>
                    <a:pt x="8" y="24"/>
                  </a:lnTo>
                  <a:lnTo>
                    <a:pt x="0" y="32"/>
                  </a:lnTo>
                  <a:lnTo>
                    <a:pt x="12" y="52"/>
                  </a:lnTo>
                  <a:lnTo>
                    <a:pt x="12" y="52"/>
                  </a:lnTo>
                  <a:lnTo>
                    <a:pt x="16" y="44"/>
                  </a:lnTo>
                  <a:lnTo>
                    <a:pt x="22" y="38"/>
                  </a:lnTo>
                  <a:lnTo>
                    <a:pt x="22" y="38"/>
                  </a:lnTo>
                  <a:lnTo>
                    <a:pt x="32" y="30"/>
                  </a:lnTo>
                  <a:lnTo>
                    <a:pt x="42" y="24"/>
                  </a:lnTo>
                  <a:lnTo>
                    <a:pt x="52" y="22"/>
                  </a:lnTo>
                  <a:lnTo>
                    <a:pt x="64" y="20"/>
                  </a:lnTo>
                  <a:lnTo>
                    <a:pt x="76" y="22"/>
                  </a:lnTo>
                  <a:lnTo>
                    <a:pt x="86" y="24"/>
                  </a:lnTo>
                  <a:lnTo>
                    <a:pt x="98" y="30"/>
                  </a:lnTo>
                  <a:lnTo>
                    <a:pt x="106" y="38"/>
                  </a:lnTo>
                  <a:lnTo>
                    <a:pt x="106" y="38"/>
                  </a:lnTo>
                  <a:lnTo>
                    <a:pt x="116" y="50"/>
                  </a:lnTo>
                  <a:lnTo>
                    <a:pt x="128" y="32"/>
                  </a:lnTo>
                  <a:lnTo>
                    <a:pt x="128" y="32"/>
                  </a:lnTo>
                  <a:lnTo>
                    <a:pt x="120" y="24"/>
                  </a:lnTo>
                  <a:lnTo>
                    <a:pt x="120" y="24"/>
                  </a:lnTo>
                  <a:lnTo>
                    <a:pt x="108" y="14"/>
                  </a:lnTo>
                  <a:lnTo>
                    <a:pt x="94" y="6"/>
                  </a:lnTo>
                  <a:lnTo>
                    <a:pt x="80" y="2"/>
                  </a:lnTo>
                  <a:lnTo>
                    <a:pt x="64" y="0"/>
                  </a:lnTo>
                  <a:lnTo>
                    <a:pt x="50" y="2"/>
                  </a:lnTo>
                  <a:lnTo>
                    <a:pt x="34" y="6"/>
                  </a:lnTo>
                  <a:lnTo>
                    <a:pt x="20" y="14"/>
                  </a:lnTo>
                  <a:lnTo>
                    <a:pt x="8" y="24"/>
                  </a:lnTo>
                  <a:lnTo>
                    <a:pt x="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 name="Freeform 20"/>
            <p:cNvSpPr>
              <a:spLocks/>
            </p:cNvSpPr>
            <p:nvPr/>
          </p:nvSpPr>
          <p:spPr bwMode="auto">
            <a:xfrm>
              <a:off x="6019800" y="3854450"/>
              <a:ext cx="298450" cy="85725"/>
            </a:xfrm>
            <a:custGeom>
              <a:avLst/>
              <a:gdLst/>
              <a:ahLst/>
              <a:cxnLst>
                <a:cxn ang="0">
                  <a:pos x="0" y="36"/>
                </a:cxn>
                <a:cxn ang="0">
                  <a:pos x="10" y="54"/>
                </a:cxn>
                <a:cxn ang="0">
                  <a:pos x="10" y="54"/>
                </a:cxn>
                <a:cxn ang="0">
                  <a:pos x="10" y="54"/>
                </a:cxn>
                <a:cxn ang="0">
                  <a:pos x="20" y="46"/>
                </a:cxn>
                <a:cxn ang="0">
                  <a:pos x="28" y="38"/>
                </a:cxn>
                <a:cxn ang="0">
                  <a:pos x="50" y="28"/>
                </a:cxn>
                <a:cxn ang="0">
                  <a:pos x="72" y="22"/>
                </a:cxn>
                <a:cxn ang="0">
                  <a:pos x="94" y="18"/>
                </a:cxn>
                <a:cxn ang="0">
                  <a:pos x="116" y="22"/>
                </a:cxn>
                <a:cxn ang="0">
                  <a:pos x="138" y="28"/>
                </a:cxn>
                <a:cxn ang="0">
                  <a:pos x="160" y="38"/>
                </a:cxn>
                <a:cxn ang="0">
                  <a:pos x="168" y="46"/>
                </a:cxn>
                <a:cxn ang="0">
                  <a:pos x="178" y="54"/>
                </a:cxn>
                <a:cxn ang="0">
                  <a:pos x="188" y="36"/>
                </a:cxn>
                <a:cxn ang="0">
                  <a:pos x="188" y="36"/>
                </a:cxn>
                <a:cxn ang="0">
                  <a:pos x="178" y="26"/>
                </a:cxn>
                <a:cxn ang="0">
                  <a:pos x="166" y="20"/>
                </a:cxn>
                <a:cxn ang="0">
                  <a:pos x="156" y="14"/>
                </a:cxn>
                <a:cxn ang="0">
                  <a:pos x="144" y="8"/>
                </a:cxn>
                <a:cxn ang="0">
                  <a:pos x="118" y="2"/>
                </a:cxn>
                <a:cxn ang="0">
                  <a:pos x="94" y="0"/>
                </a:cxn>
                <a:cxn ang="0">
                  <a:pos x="68" y="2"/>
                </a:cxn>
                <a:cxn ang="0">
                  <a:pos x="44" y="8"/>
                </a:cxn>
                <a:cxn ang="0">
                  <a:pos x="32" y="14"/>
                </a:cxn>
                <a:cxn ang="0">
                  <a:pos x="20" y="20"/>
                </a:cxn>
                <a:cxn ang="0">
                  <a:pos x="10" y="28"/>
                </a:cxn>
                <a:cxn ang="0">
                  <a:pos x="0" y="36"/>
                </a:cxn>
                <a:cxn ang="0">
                  <a:pos x="0" y="36"/>
                </a:cxn>
              </a:cxnLst>
              <a:rect l="0" t="0" r="r" b="b"/>
              <a:pathLst>
                <a:path w="188" h="54">
                  <a:moveTo>
                    <a:pt x="0" y="36"/>
                  </a:moveTo>
                  <a:lnTo>
                    <a:pt x="10" y="54"/>
                  </a:lnTo>
                  <a:lnTo>
                    <a:pt x="10" y="54"/>
                  </a:lnTo>
                  <a:lnTo>
                    <a:pt x="10" y="54"/>
                  </a:lnTo>
                  <a:lnTo>
                    <a:pt x="20" y="46"/>
                  </a:lnTo>
                  <a:lnTo>
                    <a:pt x="28" y="38"/>
                  </a:lnTo>
                  <a:lnTo>
                    <a:pt x="50" y="28"/>
                  </a:lnTo>
                  <a:lnTo>
                    <a:pt x="72" y="22"/>
                  </a:lnTo>
                  <a:lnTo>
                    <a:pt x="94" y="18"/>
                  </a:lnTo>
                  <a:lnTo>
                    <a:pt x="116" y="22"/>
                  </a:lnTo>
                  <a:lnTo>
                    <a:pt x="138" y="28"/>
                  </a:lnTo>
                  <a:lnTo>
                    <a:pt x="160" y="38"/>
                  </a:lnTo>
                  <a:lnTo>
                    <a:pt x="168" y="46"/>
                  </a:lnTo>
                  <a:lnTo>
                    <a:pt x="178" y="54"/>
                  </a:lnTo>
                  <a:lnTo>
                    <a:pt x="188" y="36"/>
                  </a:lnTo>
                  <a:lnTo>
                    <a:pt x="188" y="36"/>
                  </a:lnTo>
                  <a:lnTo>
                    <a:pt x="178" y="26"/>
                  </a:lnTo>
                  <a:lnTo>
                    <a:pt x="166" y="20"/>
                  </a:lnTo>
                  <a:lnTo>
                    <a:pt x="156" y="14"/>
                  </a:lnTo>
                  <a:lnTo>
                    <a:pt x="144" y="8"/>
                  </a:lnTo>
                  <a:lnTo>
                    <a:pt x="118" y="2"/>
                  </a:lnTo>
                  <a:lnTo>
                    <a:pt x="94" y="0"/>
                  </a:lnTo>
                  <a:lnTo>
                    <a:pt x="68" y="2"/>
                  </a:lnTo>
                  <a:lnTo>
                    <a:pt x="44" y="8"/>
                  </a:lnTo>
                  <a:lnTo>
                    <a:pt x="32" y="14"/>
                  </a:lnTo>
                  <a:lnTo>
                    <a:pt x="20" y="20"/>
                  </a:lnTo>
                  <a:lnTo>
                    <a:pt x="10"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4" name="Group 360"/>
          <p:cNvGrpSpPr>
            <a:grpSpLocks noChangeAspect="1"/>
          </p:cNvGrpSpPr>
          <p:nvPr/>
        </p:nvGrpSpPr>
        <p:grpSpPr>
          <a:xfrm>
            <a:off x="1835696" y="4395906"/>
            <a:ext cx="327459" cy="257338"/>
            <a:chOff x="7969250" y="2316163"/>
            <a:chExt cx="763588" cy="600075"/>
          </a:xfrm>
          <a:solidFill>
            <a:srgbClr val="404040"/>
          </a:solidFill>
        </p:grpSpPr>
        <p:sp>
          <p:nvSpPr>
            <p:cNvPr id="5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64" name="Group 277"/>
          <p:cNvGrpSpPr>
            <a:grpSpLocks noChangeAspect="1"/>
          </p:cNvGrpSpPr>
          <p:nvPr/>
        </p:nvGrpSpPr>
        <p:grpSpPr>
          <a:xfrm>
            <a:off x="3423688" y="4395906"/>
            <a:ext cx="428232" cy="264482"/>
            <a:chOff x="-11113" y="3881438"/>
            <a:chExt cx="2794001" cy="1725612"/>
          </a:xfrm>
          <a:solidFill>
            <a:srgbClr val="404040"/>
          </a:solidFill>
        </p:grpSpPr>
        <p:sp>
          <p:nvSpPr>
            <p:cNvPr id="65"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2"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7"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1"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6"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7"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8"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0"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21" name="Group 181"/>
          <p:cNvGrpSpPr>
            <a:grpSpLocks noChangeAspect="1"/>
          </p:cNvGrpSpPr>
          <p:nvPr/>
        </p:nvGrpSpPr>
        <p:grpSpPr>
          <a:xfrm>
            <a:off x="2662346" y="4344793"/>
            <a:ext cx="325478" cy="315189"/>
            <a:chOff x="6584950" y="3417887"/>
            <a:chExt cx="2058988" cy="1993901"/>
          </a:xfrm>
          <a:solidFill>
            <a:srgbClr val="404040"/>
          </a:solidFill>
        </p:grpSpPr>
        <p:sp>
          <p:nvSpPr>
            <p:cNvPr id="122" name="Freeform 57"/>
            <p:cNvSpPr>
              <a:spLocks/>
            </p:cNvSpPr>
            <p:nvPr/>
          </p:nvSpPr>
          <p:spPr bwMode="auto">
            <a:xfrm>
              <a:off x="6943725" y="4430713"/>
              <a:ext cx="401638" cy="509588"/>
            </a:xfrm>
            <a:custGeom>
              <a:avLst/>
              <a:gdLst/>
              <a:ahLst/>
              <a:cxnLst>
                <a:cxn ang="0">
                  <a:pos x="83" y="37"/>
                </a:cxn>
                <a:cxn ang="0">
                  <a:pos x="92" y="0"/>
                </a:cxn>
                <a:cxn ang="0">
                  <a:pos x="70" y="31"/>
                </a:cxn>
                <a:cxn ang="0">
                  <a:pos x="53" y="28"/>
                </a:cxn>
                <a:cxn ang="0">
                  <a:pos x="0" y="82"/>
                </a:cxn>
                <a:cxn ang="0">
                  <a:pos x="53" y="136"/>
                </a:cxn>
                <a:cxn ang="0">
                  <a:pos x="107" y="82"/>
                </a:cxn>
                <a:cxn ang="0">
                  <a:pos x="83" y="37"/>
                </a:cxn>
              </a:cxnLst>
              <a:rect l="0" t="0" r="r" b="b"/>
              <a:pathLst>
                <a:path w="107" h="136">
                  <a:moveTo>
                    <a:pt x="83" y="37"/>
                  </a:moveTo>
                  <a:cubicBezTo>
                    <a:pt x="92" y="0"/>
                    <a:pt x="92" y="0"/>
                    <a:pt x="92" y="0"/>
                  </a:cubicBezTo>
                  <a:cubicBezTo>
                    <a:pt x="70" y="31"/>
                    <a:pt x="70" y="31"/>
                    <a:pt x="70" y="31"/>
                  </a:cubicBezTo>
                  <a:cubicBezTo>
                    <a:pt x="65" y="29"/>
                    <a:pt x="59" y="28"/>
                    <a:pt x="53" y="28"/>
                  </a:cubicBezTo>
                  <a:cubicBezTo>
                    <a:pt x="24" y="28"/>
                    <a:pt x="0" y="52"/>
                    <a:pt x="0" y="82"/>
                  </a:cubicBezTo>
                  <a:cubicBezTo>
                    <a:pt x="0" y="112"/>
                    <a:pt x="24" y="136"/>
                    <a:pt x="53" y="136"/>
                  </a:cubicBezTo>
                  <a:cubicBezTo>
                    <a:pt x="83" y="136"/>
                    <a:pt x="107" y="112"/>
                    <a:pt x="107" y="82"/>
                  </a:cubicBezTo>
                  <a:cubicBezTo>
                    <a:pt x="107" y="63"/>
                    <a:pt x="98" y="47"/>
                    <a:pt x="83"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sp>
          <p:nvSpPr>
            <p:cNvPr id="123" name="Freeform 58"/>
            <p:cNvSpPr>
              <a:spLocks noEditPoints="1"/>
            </p:cNvSpPr>
            <p:nvPr/>
          </p:nvSpPr>
          <p:spPr bwMode="auto">
            <a:xfrm>
              <a:off x="6584950" y="3417887"/>
              <a:ext cx="2058988" cy="1993901"/>
            </a:xfrm>
            <a:custGeom>
              <a:avLst/>
              <a:gdLst/>
              <a:ahLst/>
              <a:cxnLst>
                <a:cxn ang="0">
                  <a:pos x="498" y="146"/>
                </a:cxn>
                <a:cxn ang="0">
                  <a:pos x="448" y="146"/>
                </a:cxn>
                <a:cxn ang="0">
                  <a:pos x="76" y="22"/>
                </a:cxn>
                <a:cxn ang="0">
                  <a:pos x="65" y="11"/>
                </a:cxn>
                <a:cxn ang="0">
                  <a:pos x="43" y="3"/>
                </a:cxn>
                <a:cxn ang="0">
                  <a:pos x="21" y="15"/>
                </a:cxn>
                <a:cxn ang="0">
                  <a:pos x="32" y="37"/>
                </a:cxn>
                <a:cxn ang="0">
                  <a:pos x="54" y="44"/>
                </a:cxn>
                <a:cxn ang="0">
                  <a:pos x="59" y="45"/>
                </a:cxn>
                <a:cxn ang="0">
                  <a:pos x="70" y="41"/>
                </a:cxn>
                <a:cxn ang="0">
                  <a:pos x="384" y="146"/>
                </a:cxn>
                <a:cxn ang="0">
                  <a:pos x="50" y="146"/>
                </a:cxn>
                <a:cxn ang="0">
                  <a:pos x="0" y="197"/>
                </a:cxn>
                <a:cxn ang="0">
                  <a:pos x="0" y="455"/>
                </a:cxn>
                <a:cxn ang="0">
                  <a:pos x="50" y="505"/>
                </a:cxn>
                <a:cxn ang="0">
                  <a:pos x="56" y="505"/>
                </a:cxn>
                <a:cxn ang="0">
                  <a:pos x="56" y="514"/>
                </a:cxn>
                <a:cxn ang="0">
                  <a:pos x="73" y="532"/>
                </a:cxn>
                <a:cxn ang="0">
                  <a:pos x="91" y="514"/>
                </a:cxn>
                <a:cxn ang="0">
                  <a:pos x="91" y="505"/>
                </a:cxn>
                <a:cxn ang="0">
                  <a:pos x="445" y="505"/>
                </a:cxn>
                <a:cxn ang="0">
                  <a:pos x="445" y="515"/>
                </a:cxn>
                <a:cxn ang="0">
                  <a:pos x="462" y="532"/>
                </a:cxn>
                <a:cxn ang="0">
                  <a:pos x="480" y="515"/>
                </a:cxn>
                <a:cxn ang="0">
                  <a:pos x="480" y="505"/>
                </a:cxn>
                <a:cxn ang="0">
                  <a:pos x="498" y="505"/>
                </a:cxn>
                <a:cxn ang="0">
                  <a:pos x="549" y="455"/>
                </a:cxn>
                <a:cxn ang="0">
                  <a:pos x="549" y="197"/>
                </a:cxn>
                <a:cxn ang="0">
                  <a:pos x="498" y="146"/>
                </a:cxn>
                <a:cxn ang="0">
                  <a:pos x="156" y="448"/>
                </a:cxn>
                <a:cxn ang="0">
                  <a:pos x="51" y="343"/>
                </a:cxn>
                <a:cxn ang="0">
                  <a:pos x="156" y="238"/>
                </a:cxn>
                <a:cxn ang="0">
                  <a:pos x="262" y="343"/>
                </a:cxn>
                <a:cxn ang="0">
                  <a:pos x="156" y="448"/>
                </a:cxn>
                <a:cxn ang="0">
                  <a:pos x="420" y="355"/>
                </a:cxn>
                <a:cxn ang="0">
                  <a:pos x="442" y="332"/>
                </a:cxn>
                <a:cxn ang="0">
                  <a:pos x="465" y="355"/>
                </a:cxn>
                <a:cxn ang="0">
                  <a:pos x="442" y="377"/>
                </a:cxn>
                <a:cxn ang="0">
                  <a:pos x="420" y="355"/>
                </a:cxn>
                <a:cxn ang="0">
                  <a:pos x="420" y="292"/>
                </a:cxn>
                <a:cxn ang="0">
                  <a:pos x="442" y="270"/>
                </a:cxn>
                <a:cxn ang="0">
                  <a:pos x="465" y="292"/>
                </a:cxn>
                <a:cxn ang="0">
                  <a:pos x="442" y="315"/>
                </a:cxn>
                <a:cxn ang="0">
                  <a:pos x="420" y="292"/>
                </a:cxn>
                <a:cxn ang="0">
                  <a:pos x="498" y="211"/>
                </a:cxn>
                <a:cxn ang="0">
                  <a:pos x="462" y="211"/>
                </a:cxn>
                <a:cxn ang="0">
                  <a:pos x="454" y="242"/>
                </a:cxn>
                <a:cxn ang="0">
                  <a:pos x="445" y="211"/>
                </a:cxn>
                <a:cxn ang="0">
                  <a:pos x="50" y="211"/>
                </a:cxn>
                <a:cxn ang="0">
                  <a:pos x="40" y="201"/>
                </a:cxn>
                <a:cxn ang="0">
                  <a:pos x="50" y="191"/>
                </a:cxn>
                <a:cxn ang="0">
                  <a:pos x="498" y="191"/>
                </a:cxn>
                <a:cxn ang="0">
                  <a:pos x="508" y="201"/>
                </a:cxn>
                <a:cxn ang="0">
                  <a:pos x="498" y="211"/>
                </a:cxn>
              </a:cxnLst>
              <a:rect l="0" t="0" r="r" b="b"/>
              <a:pathLst>
                <a:path w="549" h="532">
                  <a:moveTo>
                    <a:pt x="498" y="146"/>
                  </a:moveTo>
                  <a:cubicBezTo>
                    <a:pt x="448" y="146"/>
                    <a:pt x="448" y="146"/>
                    <a:pt x="448" y="146"/>
                  </a:cubicBezTo>
                  <a:cubicBezTo>
                    <a:pt x="76" y="22"/>
                    <a:pt x="76" y="22"/>
                    <a:pt x="76" y="22"/>
                  </a:cubicBezTo>
                  <a:cubicBezTo>
                    <a:pt x="74" y="17"/>
                    <a:pt x="70" y="13"/>
                    <a:pt x="65" y="11"/>
                  </a:cubicBezTo>
                  <a:cubicBezTo>
                    <a:pt x="43" y="3"/>
                    <a:pt x="43" y="3"/>
                    <a:pt x="43" y="3"/>
                  </a:cubicBezTo>
                  <a:cubicBezTo>
                    <a:pt x="34" y="0"/>
                    <a:pt x="24" y="5"/>
                    <a:pt x="21" y="15"/>
                  </a:cubicBezTo>
                  <a:cubicBezTo>
                    <a:pt x="18" y="24"/>
                    <a:pt x="23" y="34"/>
                    <a:pt x="32" y="37"/>
                  </a:cubicBezTo>
                  <a:cubicBezTo>
                    <a:pt x="54" y="44"/>
                    <a:pt x="54" y="44"/>
                    <a:pt x="54" y="44"/>
                  </a:cubicBezTo>
                  <a:cubicBezTo>
                    <a:pt x="55" y="45"/>
                    <a:pt x="57" y="45"/>
                    <a:pt x="59" y="45"/>
                  </a:cubicBezTo>
                  <a:cubicBezTo>
                    <a:pt x="63" y="45"/>
                    <a:pt x="67" y="44"/>
                    <a:pt x="70" y="41"/>
                  </a:cubicBezTo>
                  <a:cubicBezTo>
                    <a:pt x="384" y="146"/>
                    <a:pt x="384" y="146"/>
                    <a:pt x="384" y="146"/>
                  </a:cubicBezTo>
                  <a:cubicBezTo>
                    <a:pt x="50" y="146"/>
                    <a:pt x="50" y="146"/>
                    <a:pt x="50" y="146"/>
                  </a:cubicBezTo>
                  <a:cubicBezTo>
                    <a:pt x="23" y="146"/>
                    <a:pt x="0" y="169"/>
                    <a:pt x="0" y="197"/>
                  </a:cubicBezTo>
                  <a:cubicBezTo>
                    <a:pt x="0" y="455"/>
                    <a:pt x="0" y="455"/>
                    <a:pt x="0" y="455"/>
                  </a:cubicBezTo>
                  <a:cubicBezTo>
                    <a:pt x="0" y="483"/>
                    <a:pt x="23" y="505"/>
                    <a:pt x="50" y="505"/>
                  </a:cubicBezTo>
                  <a:cubicBezTo>
                    <a:pt x="56" y="505"/>
                    <a:pt x="56" y="505"/>
                    <a:pt x="56" y="505"/>
                  </a:cubicBezTo>
                  <a:cubicBezTo>
                    <a:pt x="56" y="514"/>
                    <a:pt x="56" y="514"/>
                    <a:pt x="56" y="514"/>
                  </a:cubicBezTo>
                  <a:cubicBezTo>
                    <a:pt x="56" y="524"/>
                    <a:pt x="64" y="532"/>
                    <a:pt x="73" y="532"/>
                  </a:cubicBezTo>
                  <a:cubicBezTo>
                    <a:pt x="83" y="532"/>
                    <a:pt x="91" y="524"/>
                    <a:pt x="91" y="514"/>
                  </a:cubicBezTo>
                  <a:cubicBezTo>
                    <a:pt x="91" y="505"/>
                    <a:pt x="91" y="505"/>
                    <a:pt x="91" y="505"/>
                  </a:cubicBezTo>
                  <a:cubicBezTo>
                    <a:pt x="445" y="505"/>
                    <a:pt x="445" y="505"/>
                    <a:pt x="445" y="505"/>
                  </a:cubicBezTo>
                  <a:cubicBezTo>
                    <a:pt x="445" y="515"/>
                    <a:pt x="445" y="515"/>
                    <a:pt x="445" y="515"/>
                  </a:cubicBezTo>
                  <a:cubicBezTo>
                    <a:pt x="445" y="524"/>
                    <a:pt x="453" y="532"/>
                    <a:pt x="462" y="532"/>
                  </a:cubicBezTo>
                  <a:cubicBezTo>
                    <a:pt x="472" y="532"/>
                    <a:pt x="480" y="524"/>
                    <a:pt x="480" y="515"/>
                  </a:cubicBezTo>
                  <a:cubicBezTo>
                    <a:pt x="480" y="505"/>
                    <a:pt x="480" y="505"/>
                    <a:pt x="480" y="505"/>
                  </a:cubicBezTo>
                  <a:cubicBezTo>
                    <a:pt x="498" y="505"/>
                    <a:pt x="498" y="505"/>
                    <a:pt x="498" y="505"/>
                  </a:cubicBezTo>
                  <a:cubicBezTo>
                    <a:pt x="526" y="505"/>
                    <a:pt x="549" y="483"/>
                    <a:pt x="549" y="455"/>
                  </a:cubicBezTo>
                  <a:cubicBezTo>
                    <a:pt x="549" y="197"/>
                    <a:pt x="549" y="197"/>
                    <a:pt x="549" y="197"/>
                  </a:cubicBezTo>
                  <a:cubicBezTo>
                    <a:pt x="549" y="169"/>
                    <a:pt x="526" y="146"/>
                    <a:pt x="498" y="146"/>
                  </a:cubicBezTo>
                  <a:close/>
                  <a:moveTo>
                    <a:pt x="156" y="448"/>
                  </a:moveTo>
                  <a:cubicBezTo>
                    <a:pt x="98" y="448"/>
                    <a:pt x="51" y="401"/>
                    <a:pt x="51" y="343"/>
                  </a:cubicBezTo>
                  <a:cubicBezTo>
                    <a:pt x="51" y="285"/>
                    <a:pt x="98" y="238"/>
                    <a:pt x="156" y="238"/>
                  </a:cubicBezTo>
                  <a:cubicBezTo>
                    <a:pt x="215" y="238"/>
                    <a:pt x="262" y="285"/>
                    <a:pt x="262" y="343"/>
                  </a:cubicBezTo>
                  <a:cubicBezTo>
                    <a:pt x="262" y="401"/>
                    <a:pt x="215" y="448"/>
                    <a:pt x="156" y="448"/>
                  </a:cubicBezTo>
                  <a:close/>
                  <a:moveTo>
                    <a:pt x="420" y="355"/>
                  </a:moveTo>
                  <a:cubicBezTo>
                    <a:pt x="420" y="342"/>
                    <a:pt x="430" y="332"/>
                    <a:pt x="442" y="332"/>
                  </a:cubicBezTo>
                  <a:cubicBezTo>
                    <a:pt x="455" y="332"/>
                    <a:pt x="465" y="342"/>
                    <a:pt x="465" y="355"/>
                  </a:cubicBezTo>
                  <a:cubicBezTo>
                    <a:pt x="465" y="367"/>
                    <a:pt x="455" y="377"/>
                    <a:pt x="442" y="377"/>
                  </a:cubicBezTo>
                  <a:cubicBezTo>
                    <a:pt x="430" y="377"/>
                    <a:pt x="420" y="367"/>
                    <a:pt x="420" y="355"/>
                  </a:cubicBezTo>
                  <a:close/>
                  <a:moveTo>
                    <a:pt x="420" y="292"/>
                  </a:moveTo>
                  <a:cubicBezTo>
                    <a:pt x="420" y="280"/>
                    <a:pt x="430" y="270"/>
                    <a:pt x="442" y="270"/>
                  </a:cubicBezTo>
                  <a:cubicBezTo>
                    <a:pt x="455" y="270"/>
                    <a:pt x="465" y="280"/>
                    <a:pt x="465" y="292"/>
                  </a:cubicBezTo>
                  <a:cubicBezTo>
                    <a:pt x="465" y="305"/>
                    <a:pt x="455" y="315"/>
                    <a:pt x="442" y="315"/>
                  </a:cubicBezTo>
                  <a:cubicBezTo>
                    <a:pt x="430" y="315"/>
                    <a:pt x="420" y="305"/>
                    <a:pt x="420" y="292"/>
                  </a:cubicBezTo>
                  <a:close/>
                  <a:moveTo>
                    <a:pt x="498" y="211"/>
                  </a:moveTo>
                  <a:cubicBezTo>
                    <a:pt x="462" y="211"/>
                    <a:pt x="462" y="211"/>
                    <a:pt x="462" y="211"/>
                  </a:cubicBezTo>
                  <a:cubicBezTo>
                    <a:pt x="454" y="242"/>
                    <a:pt x="454" y="242"/>
                    <a:pt x="454" y="242"/>
                  </a:cubicBezTo>
                  <a:cubicBezTo>
                    <a:pt x="445" y="211"/>
                    <a:pt x="445" y="211"/>
                    <a:pt x="445" y="211"/>
                  </a:cubicBezTo>
                  <a:cubicBezTo>
                    <a:pt x="50" y="211"/>
                    <a:pt x="50" y="211"/>
                    <a:pt x="50" y="211"/>
                  </a:cubicBezTo>
                  <a:cubicBezTo>
                    <a:pt x="45" y="211"/>
                    <a:pt x="40" y="206"/>
                    <a:pt x="40" y="201"/>
                  </a:cubicBezTo>
                  <a:cubicBezTo>
                    <a:pt x="40" y="195"/>
                    <a:pt x="45" y="191"/>
                    <a:pt x="50" y="191"/>
                  </a:cubicBezTo>
                  <a:cubicBezTo>
                    <a:pt x="498" y="191"/>
                    <a:pt x="498" y="191"/>
                    <a:pt x="498" y="191"/>
                  </a:cubicBezTo>
                  <a:cubicBezTo>
                    <a:pt x="504" y="191"/>
                    <a:pt x="508" y="195"/>
                    <a:pt x="508" y="201"/>
                  </a:cubicBezTo>
                  <a:cubicBezTo>
                    <a:pt x="508" y="206"/>
                    <a:pt x="504" y="211"/>
                    <a:pt x="498" y="2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grpSp>
      <p:sp>
        <p:nvSpPr>
          <p:cNvPr id="106" name="Szövegdoboz 135">
            <a:extLst>
              <a:ext uri="{FF2B5EF4-FFF2-40B4-BE49-F238E27FC236}">
                <a16:creationId xmlns:a16="http://schemas.microsoft.com/office/drawing/2014/main" xmlns="" id="{F0B5906F-DFBE-43A0-BB15-35AE1BCFEA39}"/>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grpSp>
        <p:nvGrpSpPr>
          <p:cNvPr id="108" name="Group 221"/>
          <p:cNvGrpSpPr/>
          <p:nvPr/>
        </p:nvGrpSpPr>
        <p:grpSpPr>
          <a:xfrm>
            <a:off x="6618560" y="2499742"/>
            <a:ext cx="1913880" cy="720000"/>
            <a:chOff x="273050" y="4797152"/>
            <a:chExt cx="1913880" cy="720000"/>
          </a:xfrm>
        </p:grpSpPr>
        <p:sp>
          <p:nvSpPr>
            <p:cNvPr id="109" name="Freeform 40"/>
            <p:cNvSpPr>
              <a:spLocks/>
            </p:cNvSpPr>
            <p:nvPr/>
          </p:nvSpPr>
          <p:spPr bwMode="auto">
            <a:xfrm>
              <a:off x="273050" y="4797152"/>
              <a:ext cx="1913880" cy="720000"/>
            </a:xfrm>
            <a:custGeom>
              <a:avLst/>
              <a:gdLst/>
              <a:ahLst/>
              <a:cxnLst>
                <a:cxn ang="0">
                  <a:pos x="882" y="275"/>
                </a:cxn>
                <a:cxn ang="0">
                  <a:pos x="826" y="332"/>
                </a:cxn>
                <a:cxn ang="0">
                  <a:pos x="56" y="332"/>
                </a:cxn>
                <a:cxn ang="0">
                  <a:pos x="0" y="275"/>
                </a:cxn>
                <a:cxn ang="0">
                  <a:pos x="0" y="57"/>
                </a:cxn>
                <a:cxn ang="0">
                  <a:pos x="56" y="0"/>
                </a:cxn>
                <a:cxn ang="0">
                  <a:pos x="826" y="0"/>
                </a:cxn>
                <a:cxn ang="0">
                  <a:pos x="882" y="57"/>
                </a:cxn>
                <a:cxn ang="0">
                  <a:pos x="882" y="275"/>
                </a:cxn>
              </a:cxnLst>
              <a:rect l="0" t="0" r="r" b="b"/>
              <a:pathLst>
                <a:path w="882" h="332">
                  <a:moveTo>
                    <a:pt x="882" y="275"/>
                  </a:moveTo>
                  <a:cubicBezTo>
                    <a:pt x="882" y="306"/>
                    <a:pt x="857" y="332"/>
                    <a:pt x="826" y="332"/>
                  </a:cubicBezTo>
                  <a:cubicBezTo>
                    <a:pt x="56" y="332"/>
                    <a:pt x="56" y="332"/>
                    <a:pt x="56" y="332"/>
                  </a:cubicBezTo>
                  <a:cubicBezTo>
                    <a:pt x="25" y="332"/>
                    <a:pt x="0" y="306"/>
                    <a:pt x="0" y="275"/>
                  </a:cubicBezTo>
                  <a:cubicBezTo>
                    <a:pt x="0" y="57"/>
                    <a:pt x="0" y="57"/>
                    <a:pt x="0" y="57"/>
                  </a:cubicBezTo>
                  <a:cubicBezTo>
                    <a:pt x="0" y="26"/>
                    <a:pt x="25" y="0"/>
                    <a:pt x="56" y="0"/>
                  </a:cubicBezTo>
                  <a:cubicBezTo>
                    <a:pt x="826" y="0"/>
                    <a:pt x="826" y="0"/>
                    <a:pt x="826" y="0"/>
                  </a:cubicBezTo>
                  <a:cubicBezTo>
                    <a:pt x="857" y="0"/>
                    <a:pt x="882" y="26"/>
                    <a:pt x="882" y="57"/>
                  </a:cubicBezTo>
                  <a:lnTo>
                    <a:pt x="882" y="27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0" name="Freeform 41"/>
            <p:cNvSpPr>
              <a:spLocks/>
            </p:cNvSpPr>
            <p:nvPr/>
          </p:nvSpPr>
          <p:spPr bwMode="auto">
            <a:xfrm>
              <a:off x="330908" y="4857764"/>
              <a:ext cx="1797248" cy="598775"/>
            </a:xfrm>
            <a:custGeom>
              <a:avLst/>
              <a:gdLst/>
              <a:ahLst/>
              <a:cxnLst>
                <a:cxn ang="0">
                  <a:pos x="828" y="47"/>
                </a:cxn>
                <a:cxn ang="0">
                  <a:pos x="775" y="0"/>
                </a:cxn>
                <a:cxn ang="0">
                  <a:pos x="53" y="0"/>
                </a:cxn>
                <a:cxn ang="0">
                  <a:pos x="0" y="47"/>
                </a:cxn>
                <a:cxn ang="0">
                  <a:pos x="0" y="229"/>
                </a:cxn>
                <a:cxn ang="0">
                  <a:pos x="53" y="276"/>
                </a:cxn>
                <a:cxn ang="0">
                  <a:pos x="775" y="276"/>
                </a:cxn>
                <a:cxn ang="0">
                  <a:pos x="828" y="229"/>
                </a:cxn>
                <a:cxn ang="0">
                  <a:pos x="828" y="47"/>
                </a:cxn>
              </a:cxnLst>
              <a:rect l="0" t="0" r="r" b="b"/>
              <a:pathLst>
                <a:path w="828" h="276">
                  <a:moveTo>
                    <a:pt x="828" y="47"/>
                  </a:moveTo>
                  <a:cubicBezTo>
                    <a:pt x="828" y="21"/>
                    <a:pt x="804" y="0"/>
                    <a:pt x="775" y="0"/>
                  </a:cubicBezTo>
                  <a:cubicBezTo>
                    <a:pt x="53" y="0"/>
                    <a:pt x="53" y="0"/>
                    <a:pt x="53" y="0"/>
                  </a:cubicBezTo>
                  <a:cubicBezTo>
                    <a:pt x="24" y="0"/>
                    <a:pt x="0" y="21"/>
                    <a:pt x="0" y="47"/>
                  </a:cubicBezTo>
                  <a:cubicBezTo>
                    <a:pt x="0" y="229"/>
                    <a:pt x="0" y="229"/>
                    <a:pt x="0" y="229"/>
                  </a:cubicBezTo>
                  <a:cubicBezTo>
                    <a:pt x="0" y="255"/>
                    <a:pt x="24" y="276"/>
                    <a:pt x="53" y="276"/>
                  </a:cubicBezTo>
                  <a:cubicBezTo>
                    <a:pt x="775" y="276"/>
                    <a:pt x="775" y="276"/>
                    <a:pt x="775" y="276"/>
                  </a:cubicBezTo>
                  <a:cubicBezTo>
                    <a:pt x="804" y="276"/>
                    <a:pt x="828" y="255"/>
                    <a:pt x="828" y="229"/>
                  </a:cubicBezTo>
                  <a:lnTo>
                    <a:pt x="828" y="47"/>
                  </a:lnTo>
                  <a:close/>
                </a:path>
              </a:pathLst>
            </a:custGeom>
            <a:solidFill>
              <a:schemeClr val="bg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1" name="Freeform 43"/>
            <p:cNvSpPr>
              <a:spLocks/>
            </p:cNvSpPr>
            <p:nvPr/>
          </p:nvSpPr>
          <p:spPr bwMode="auto">
            <a:xfrm>
              <a:off x="897540" y="494684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2" name="Freeform 44"/>
            <p:cNvSpPr>
              <a:spLocks/>
            </p:cNvSpPr>
            <p:nvPr/>
          </p:nvSpPr>
          <p:spPr bwMode="auto">
            <a:xfrm>
              <a:off x="897540" y="5168173"/>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3" name="Freeform 46"/>
            <p:cNvSpPr>
              <a:spLocks/>
            </p:cNvSpPr>
            <p:nvPr/>
          </p:nvSpPr>
          <p:spPr bwMode="auto">
            <a:xfrm>
              <a:off x="937031" y="4905519"/>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4" name="Freeform 47"/>
            <p:cNvSpPr>
              <a:spLocks/>
            </p:cNvSpPr>
            <p:nvPr/>
          </p:nvSpPr>
          <p:spPr bwMode="auto">
            <a:xfrm>
              <a:off x="937031" y="5126846"/>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5" name="Freeform 48"/>
            <p:cNvSpPr>
              <a:spLocks/>
            </p:cNvSpPr>
            <p:nvPr/>
          </p:nvSpPr>
          <p:spPr bwMode="auto">
            <a:xfrm>
              <a:off x="937031" y="5348172"/>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6" name="Freeform 49"/>
            <p:cNvSpPr>
              <a:spLocks/>
            </p:cNvSpPr>
            <p:nvPr/>
          </p:nvSpPr>
          <p:spPr bwMode="auto">
            <a:xfrm>
              <a:off x="1502745"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7" name="Freeform 50"/>
            <p:cNvSpPr>
              <a:spLocks/>
            </p:cNvSpPr>
            <p:nvPr/>
          </p:nvSpPr>
          <p:spPr bwMode="auto">
            <a:xfrm>
              <a:off x="1281418"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8" name="Freeform 51"/>
            <p:cNvSpPr>
              <a:spLocks/>
            </p:cNvSpPr>
            <p:nvPr/>
          </p:nvSpPr>
          <p:spPr bwMode="auto">
            <a:xfrm>
              <a:off x="1281418"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9" name="Freeform 52"/>
            <p:cNvSpPr>
              <a:spLocks/>
            </p:cNvSpPr>
            <p:nvPr/>
          </p:nvSpPr>
          <p:spPr bwMode="auto">
            <a:xfrm>
              <a:off x="1502745"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0" name="Freeform 53"/>
            <p:cNvSpPr>
              <a:spLocks/>
            </p:cNvSpPr>
            <p:nvPr/>
          </p:nvSpPr>
          <p:spPr bwMode="auto">
            <a:xfrm>
              <a:off x="1322746" y="4905519"/>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4" name="Freeform 54"/>
            <p:cNvSpPr>
              <a:spLocks/>
            </p:cNvSpPr>
            <p:nvPr/>
          </p:nvSpPr>
          <p:spPr bwMode="auto">
            <a:xfrm>
              <a:off x="1322746" y="5126846"/>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5" name="Freeform 55"/>
            <p:cNvSpPr>
              <a:spLocks/>
            </p:cNvSpPr>
            <p:nvPr/>
          </p:nvSpPr>
          <p:spPr bwMode="auto">
            <a:xfrm>
              <a:off x="1322746" y="5348172"/>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9" name="Freeform 56"/>
            <p:cNvSpPr>
              <a:spLocks/>
            </p:cNvSpPr>
            <p:nvPr/>
          </p:nvSpPr>
          <p:spPr bwMode="auto">
            <a:xfrm>
              <a:off x="1902236"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2" name="Freeform 57"/>
            <p:cNvSpPr>
              <a:spLocks/>
            </p:cNvSpPr>
            <p:nvPr/>
          </p:nvSpPr>
          <p:spPr bwMode="auto">
            <a:xfrm>
              <a:off x="1680909"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8" name="Freeform 58"/>
            <p:cNvSpPr>
              <a:spLocks/>
            </p:cNvSpPr>
            <p:nvPr/>
          </p:nvSpPr>
          <p:spPr bwMode="auto">
            <a:xfrm>
              <a:off x="1680909"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9" name="Freeform 59"/>
            <p:cNvSpPr>
              <a:spLocks/>
            </p:cNvSpPr>
            <p:nvPr/>
          </p:nvSpPr>
          <p:spPr bwMode="auto">
            <a:xfrm>
              <a:off x="1902236"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0" name="Freeform 60"/>
            <p:cNvSpPr>
              <a:spLocks/>
            </p:cNvSpPr>
            <p:nvPr/>
          </p:nvSpPr>
          <p:spPr bwMode="auto">
            <a:xfrm>
              <a:off x="1722236" y="4905519"/>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1" name="Freeform 61"/>
            <p:cNvSpPr>
              <a:spLocks/>
            </p:cNvSpPr>
            <p:nvPr/>
          </p:nvSpPr>
          <p:spPr bwMode="auto">
            <a:xfrm>
              <a:off x="1722236" y="5126846"/>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3" name="Freeform 62"/>
            <p:cNvSpPr>
              <a:spLocks/>
            </p:cNvSpPr>
            <p:nvPr/>
          </p:nvSpPr>
          <p:spPr bwMode="auto">
            <a:xfrm>
              <a:off x="1722236" y="5348172"/>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4" name="Freeform 63"/>
            <p:cNvSpPr>
              <a:spLocks/>
            </p:cNvSpPr>
            <p:nvPr/>
          </p:nvSpPr>
          <p:spPr bwMode="auto">
            <a:xfrm>
              <a:off x="717541"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5" name="Freeform 64"/>
            <p:cNvSpPr>
              <a:spLocks/>
            </p:cNvSpPr>
            <p:nvPr/>
          </p:nvSpPr>
          <p:spPr bwMode="auto">
            <a:xfrm>
              <a:off x="496214"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6" name="Freeform 65"/>
            <p:cNvSpPr>
              <a:spLocks/>
            </p:cNvSpPr>
            <p:nvPr/>
          </p:nvSpPr>
          <p:spPr bwMode="auto">
            <a:xfrm>
              <a:off x="496214"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7" name="Freeform 66"/>
            <p:cNvSpPr>
              <a:spLocks/>
            </p:cNvSpPr>
            <p:nvPr/>
          </p:nvSpPr>
          <p:spPr bwMode="auto">
            <a:xfrm>
              <a:off x="717541"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8" name="Freeform 67"/>
            <p:cNvSpPr>
              <a:spLocks/>
            </p:cNvSpPr>
            <p:nvPr/>
          </p:nvSpPr>
          <p:spPr bwMode="auto">
            <a:xfrm>
              <a:off x="537540" y="4905519"/>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9" name="Freeform 68"/>
            <p:cNvSpPr>
              <a:spLocks/>
            </p:cNvSpPr>
            <p:nvPr/>
          </p:nvSpPr>
          <p:spPr bwMode="auto">
            <a:xfrm>
              <a:off x="537540" y="5126846"/>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0" name="Freeform 69"/>
            <p:cNvSpPr>
              <a:spLocks/>
            </p:cNvSpPr>
            <p:nvPr/>
          </p:nvSpPr>
          <p:spPr bwMode="auto">
            <a:xfrm>
              <a:off x="537540" y="5348172"/>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1" name="Freeform 76"/>
            <p:cNvSpPr>
              <a:spLocks noChangeAspect="1"/>
            </p:cNvSpPr>
            <p:nvPr/>
          </p:nvSpPr>
          <p:spPr bwMode="auto">
            <a:xfrm>
              <a:off x="1200252" y="5357441"/>
              <a:ext cx="52065" cy="98727"/>
            </a:xfrm>
            <a:custGeom>
              <a:avLst/>
              <a:gdLst/>
              <a:ahLst/>
              <a:cxnLst>
                <a:cxn ang="0">
                  <a:pos x="0" y="0"/>
                </a:cxn>
                <a:cxn ang="0">
                  <a:pos x="45" y="0"/>
                </a:cxn>
                <a:cxn ang="0">
                  <a:pos x="45" y="35"/>
                </a:cxn>
                <a:cxn ang="0">
                  <a:pos x="37" y="66"/>
                </a:cxn>
                <a:cxn ang="0">
                  <a:pos x="10" y="85"/>
                </a:cxn>
                <a:cxn ang="0">
                  <a:pos x="0" y="67"/>
                </a:cxn>
                <a:cxn ang="0">
                  <a:pos x="16" y="55"/>
                </a:cxn>
                <a:cxn ang="0">
                  <a:pos x="21" y="42"/>
                </a:cxn>
                <a:cxn ang="0">
                  <a:pos x="0" y="42"/>
                </a:cxn>
                <a:cxn ang="0">
                  <a:pos x="0" y="0"/>
                </a:cxn>
              </a:cxnLst>
              <a:rect l="0" t="0" r="r" b="b"/>
              <a:pathLst>
                <a:path w="45" h="85">
                  <a:moveTo>
                    <a:pt x="0" y="0"/>
                  </a:moveTo>
                  <a:cubicBezTo>
                    <a:pt x="45" y="0"/>
                    <a:pt x="45" y="0"/>
                    <a:pt x="45" y="0"/>
                  </a:cubicBezTo>
                  <a:cubicBezTo>
                    <a:pt x="45" y="35"/>
                    <a:pt x="45" y="35"/>
                    <a:pt x="45" y="35"/>
                  </a:cubicBezTo>
                  <a:cubicBezTo>
                    <a:pt x="45" y="48"/>
                    <a:pt x="43" y="58"/>
                    <a:pt x="37" y="66"/>
                  </a:cubicBezTo>
                  <a:cubicBezTo>
                    <a:pt x="32" y="73"/>
                    <a:pt x="23" y="80"/>
                    <a:pt x="10" y="85"/>
                  </a:cubicBezTo>
                  <a:cubicBezTo>
                    <a:pt x="0" y="67"/>
                    <a:pt x="0" y="67"/>
                    <a:pt x="0" y="67"/>
                  </a:cubicBezTo>
                  <a:cubicBezTo>
                    <a:pt x="8" y="63"/>
                    <a:pt x="13" y="59"/>
                    <a:pt x="16" y="55"/>
                  </a:cubicBezTo>
                  <a:cubicBezTo>
                    <a:pt x="19" y="52"/>
                    <a:pt x="21" y="47"/>
                    <a:pt x="21" y="42"/>
                  </a:cubicBezTo>
                  <a:cubicBezTo>
                    <a:pt x="0" y="42"/>
                    <a:pt x="0" y="42"/>
                    <a:pt x="0" y="42"/>
                  </a:cubicBezTo>
                  <a:lnTo>
                    <a:pt x="0"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72" name="Freeform 43"/>
          <p:cNvSpPr>
            <a:spLocks/>
          </p:cNvSpPr>
          <p:nvPr/>
        </p:nvSpPr>
        <p:spPr bwMode="auto">
          <a:xfrm>
            <a:off x="7460835" y="2650480"/>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3" name="Freeform 43"/>
          <p:cNvSpPr>
            <a:spLocks/>
          </p:cNvSpPr>
          <p:nvPr/>
        </p:nvSpPr>
        <p:spPr bwMode="auto">
          <a:xfrm>
            <a:off x="7462473" y="2873398"/>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pic>
        <p:nvPicPr>
          <p:cNvPr id="102" name="Picture 101">
            <a:extLst>
              <a:ext uri="{FF2B5EF4-FFF2-40B4-BE49-F238E27FC236}">
                <a16:creationId xmlns:a16="http://schemas.microsoft.com/office/drawing/2014/main" xmlns="" id="{5928D244-E9B9-4142-A070-5189C1187E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03" name="Picture 102">
            <a:extLst>
              <a:ext uri="{FF2B5EF4-FFF2-40B4-BE49-F238E27FC236}">
                <a16:creationId xmlns:a16="http://schemas.microsoft.com/office/drawing/2014/main" xmlns="" id="{461FCC76-FFB8-4894-A51D-16BF5A5A6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78765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200012" y="1469489"/>
            <a:ext cx="998490" cy="1396644"/>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8" name="Title 3"/>
          <p:cNvSpPr>
            <a:spLocks noGrp="1"/>
          </p:cNvSpPr>
          <p:nvPr>
            <p:ph type="title"/>
          </p:nvPr>
        </p:nvSpPr>
        <p:spPr>
          <a:xfrm>
            <a:off x="179984" y="-19088"/>
            <a:ext cx="8680422" cy="469722"/>
          </a:xfrm>
        </p:spPr>
        <p:txBody>
          <a:bodyPr>
            <a:noAutofit/>
          </a:bodyPr>
          <a:lstStyle/>
          <a:p>
            <a:r>
              <a:rPr lang="hu-HU" sz="2900" dirty="0" err="1"/>
              <a:t>Frequency</a:t>
            </a:r>
            <a:r>
              <a:rPr lang="hu-HU" sz="2900" dirty="0"/>
              <a:t> of </a:t>
            </a:r>
            <a:r>
              <a:rPr lang="hu-HU" sz="2900" dirty="0" err="1"/>
              <a:t>watching</a:t>
            </a:r>
            <a:r>
              <a:rPr lang="hu-HU" sz="2900" dirty="0"/>
              <a:t> TV</a:t>
            </a:r>
          </a:p>
        </p:txBody>
      </p:sp>
      <p:sp>
        <p:nvSpPr>
          <p:cNvPr id="82"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TV? Top-2-Box</a:t>
            </a:r>
            <a:br>
              <a:rPr lang="hu-HU" sz="1000" i="1" dirty="0">
                <a:solidFill>
                  <a:schemeClr val="bg1">
                    <a:lumMod val="50000"/>
                  </a:schemeClr>
                </a:solidFill>
              </a:rPr>
            </a:b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many</a:t>
            </a:r>
            <a:r>
              <a:rPr lang="hu-HU" sz="1000" i="1" dirty="0">
                <a:solidFill>
                  <a:schemeClr val="bg1">
                    <a:lumMod val="50000"/>
                  </a:schemeClr>
                </a:solidFill>
              </a:rPr>
              <a:t> </a:t>
            </a:r>
            <a:r>
              <a:rPr lang="hu-HU" sz="1000" i="1" dirty="0" err="1">
                <a:solidFill>
                  <a:schemeClr val="bg1">
                    <a:lumMod val="50000"/>
                  </a:schemeClr>
                </a:solidFill>
              </a:rPr>
              <a:t>minutes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spend</a:t>
            </a:r>
            <a:r>
              <a:rPr lang="hu-HU" sz="1000" i="1" dirty="0">
                <a:solidFill>
                  <a:schemeClr val="bg1">
                    <a:lumMod val="50000"/>
                  </a:schemeClr>
                </a:solidFill>
              </a:rPr>
              <a:t> </a:t>
            </a:r>
            <a:r>
              <a:rPr lang="hu-HU" sz="1000" i="1" dirty="0" err="1">
                <a:solidFill>
                  <a:schemeClr val="bg1">
                    <a:lumMod val="50000"/>
                  </a:schemeClr>
                </a:solidFill>
              </a:rPr>
              <a:t>with</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 </a:t>
            </a:r>
            <a:r>
              <a:rPr lang="hu-HU" sz="1000" i="1" dirty="0" err="1">
                <a:solidFill>
                  <a:schemeClr val="bg1">
                    <a:lumMod val="50000"/>
                  </a:schemeClr>
                </a:solidFill>
              </a:rPr>
              <a:t>on</a:t>
            </a:r>
            <a:r>
              <a:rPr lang="hu-HU" sz="1000" i="1" dirty="0">
                <a:solidFill>
                  <a:schemeClr val="bg1">
                    <a:lumMod val="50000"/>
                  </a:schemeClr>
                </a:solidFill>
              </a:rPr>
              <a:t> a </a:t>
            </a:r>
            <a:r>
              <a:rPr lang="hu-HU" sz="1000" i="1" dirty="0" err="1">
                <a:solidFill>
                  <a:schemeClr val="bg1">
                    <a:lumMod val="50000"/>
                  </a:schemeClr>
                </a:solidFill>
              </a:rPr>
              <a:t>daily</a:t>
            </a:r>
            <a:r>
              <a:rPr lang="hu-HU" sz="1000" i="1" dirty="0">
                <a:solidFill>
                  <a:schemeClr val="bg1">
                    <a:lumMod val="50000"/>
                  </a:schemeClr>
                </a:solidFill>
              </a:rPr>
              <a:t> </a:t>
            </a:r>
            <a:r>
              <a:rPr lang="hu-HU" sz="1000" i="1" dirty="0" err="1">
                <a:solidFill>
                  <a:schemeClr val="bg1">
                    <a:lumMod val="50000"/>
                  </a:schemeClr>
                </a:solidFill>
              </a:rPr>
              <a:t>average</a:t>
            </a:r>
            <a:r>
              <a:rPr lang="hu-HU" sz="1000" i="1" dirty="0">
                <a:solidFill>
                  <a:schemeClr val="bg1">
                    <a:lumMod val="50000"/>
                  </a:schemeClr>
                </a:solidFill>
              </a:rPr>
              <a:t>?  </a:t>
            </a:r>
          </a:p>
          <a:p>
            <a:pPr marL="0" indent="0">
              <a:spcBef>
                <a:spcPts val="0"/>
              </a:spcBef>
              <a:buNone/>
            </a:pPr>
            <a:endParaRPr lang="hu-HU" sz="1000" i="1" dirty="0">
              <a:solidFill>
                <a:schemeClr val="bg1">
                  <a:lumMod val="50000"/>
                </a:schemeClr>
              </a:solidFill>
            </a:endParaRPr>
          </a:p>
        </p:txBody>
      </p:sp>
      <p:graphicFrame>
        <p:nvGraphicFramePr>
          <p:cNvPr id="106" name="Chart 5"/>
          <p:cNvGraphicFramePr>
            <a:graphicFrameLocks noChangeAspect="1"/>
          </p:cNvGraphicFramePr>
          <p:nvPr>
            <p:extLst>
              <p:ext uri="{D42A27DB-BD31-4B8C-83A1-F6EECF244321}">
                <p14:modId xmlns:p14="http://schemas.microsoft.com/office/powerpoint/2010/main" val="156788548"/>
              </p:ext>
            </p:extLst>
          </p:nvPr>
        </p:nvGraphicFramePr>
        <p:xfrm>
          <a:off x="398944" y="3098727"/>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7" name="Chart 5"/>
          <p:cNvGraphicFramePr>
            <a:graphicFrameLocks noChangeAspect="1"/>
          </p:cNvGraphicFramePr>
          <p:nvPr>
            <p:extLst>
              <p:ext uri="{D42A27DB-BD31-4B8C-83A1-F6EECF244321}">
                <p14:modId xmlns:p14="http://schemas.microsoft.com/office/powerpoint/2010/main" val="3272441144"/>
              </p:ext>
            </p:extLst>
          </p:nvPr>
        </p:nvGraphicFramePr>
        <p:xfrm>
          <a:off x="395536" y="153511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9" name="Rectangle 11"/>
          <p:cNvSpPr/>
          <p:nvPr/>
        </p:nvSpPr>
        <p:spPr>
          <a:xfrm>
            <a:off x="697580" y="1814137"/>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56</a:t>
            </a:r>
            <a:r>
              <a:rPr kumimoji="0" lang="en-ZA"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0" name="Chart 109"/>
          <p:cNvGraphicFramePr>
            <a:graphicFrameLocks noChangeAspect="1"/>
          </p:cNvGraphicFramePr>
          <p:nvPr>
            <p:extLst>
              <p:ext uri="{D42A27DB-BD31-4B8C-83A1-F6EECF244321}">
                <p14:modId xmlns:p14="http://schemas.microsoft.com/office/powerpoint/2010/main" val="3787125290"/>
              </p:ext>
            </p:extLst>
          </p:nvPr>
        </p:nvGraphicFramePr>
        <p:xfrm>
          <a:off x="1698526" y="15287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11" name="Rectangle 110"/>
          <p:cNvSpPr/>
          <p:nvPr/>
        </p:nvSpPr>
        <p:spPr>
          <a:xfrm>
            <a:off x="2009502" y="1809557"/>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A1C46B"/>
                </a:solidFill>
                <a:effectLst/>
                <a:uLnTx/>
                <a:uFillTx/>
                <a:latin typeface="Calibri"/>
                <a:ea typeface="+mn-ea"/>
                <a:cs typeface="+mn-cs"/>
              </a:rPr>
              <a:t>45%</a:t>
            </a:r>
            <a:endParaRPr kumimoji="0" lang="en-ZA" sz="2250" b="0" i="0" u="sng"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2" name="Chart 16"/>
          <p:cNvGraphicFramePr>
            <a:graphicFrameLocks noChangeAspect="1"/>
          </p:cNvGraphicFramePr>
          <p:nvPr>
            <p:extLst>
              <p:ext uri="{D42A27DB-BD31-4B8C-83A1-F6EECF244321}">
                <p14:modId xmlns:p14="http://schemas.microsoft.com/office/powerpoint/2010/main" val="1780847956"/>
              </p:ext>
            </p:extLst>
          </p:nvPr>
        </p:nvGraphicFramePr>
        <p:xfrm>
          <a:off x="3076716" y="152508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13" name="Rectangle 26"/>
          <p:cNvSpPr/>
          <p:nvPr/>
        </p:nvSpPr>
        <p:spPr>
          <a:xfrm>
            <a:off x="3387854" y="1816617"/>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u="sng" kern="0" noProof="0" dirty="0">
                <a:solidFill>
                  <a:srgbClr val="A1C46B"/>
                </a:solidFill>
                <a:latin typeface="Calibri"/>
              </a:rPr>
              <a:t>88</a:t>
            </a:r>
            <a:r>
              <a:rPr kumimoji="0" lang="hu-HU" sz="2250" b="1" i="0" u="sng" strike="noStrike" kern="0" cap="none" spc="0" normalizeH="0" baseline="0" noProof="0" dirty="0">
                <a:ln>
                  <a:noFill/>
                </a:ln>
                <a:solidFill>
                  <a:srgbClr val="A1C46B"/>
                </a:solidFill>
                <a:effectLst/>
                <a:uLnTx/>
                <a:uFillTx/>
                <a:latin typeface="Calibri"/>
              </a:rPr>
              <a:t>%</a:t>
            </a:r>
            <a:endParaRPr kumimoji="0" lang="en-ZA" sz="2250" b="0" i="0" u="sng" strike="noStrike" kern="0" cap="none" spc="0" normalizeH="0" baseline="0" noProof="0" dirty="0">
              <a:ln>
                <a:noFill/>
              </a:ln>
              <a:solidFill>
                <a:srgbClr val="A1C46B"/>
              </a:solidFill>
              <a:effectLst/>
              <a:uLnTx/>
              <a:uFillTx/>
              <a:latin typeface="Calibri"/>
            </a:endParaRPr>
          </a:p>
        </p:txBody>
      </p:sp>
      <p:sp>
        <p:nvSpPr>
          <p:cNvPr id="115" name="Rectangle 11"/>
          <p:cNvSpPr/>
          <p:nvPr/>
        </p:nvSpPr>
        <p:spPr>
          <a:xfrm>
            <a:off x="718344" y="3379075"/>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49</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6" name="Chart 13"/>
          <p:cNvGraphicFramePr>
            <a:graphicFrameLocks noChangeAspect="1"/>
          </p:cNvGraphicFramePr>
          <p:nvPr>
            <p:extLst>
              <p:ext uri="{D42A27DB-BD31-4B8C-83A1-F6EECF244321}">
                <p14:modId xmlns:p14="http://schemas.microsoft.com/office/powerpoint/2010/main" val="3984110910"/>
              </p:ext>
            </p:extLst>
          </p:nvPr>
        </p:nvGraphicFramePr>
        <p:xfrm>
          <a:off x="1698526" y="3073823"/>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117" name="Rectangle 14"/>
          <p:cNvSpPr/>
          <p:nvPr/>
        </p:nvSpPr>
        <p:spPr>
          <a:xfrm>
            <a:off x="2009534" y="3379075"/>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u="sng" kern="0" dirty="0">
                <a:solidFill>
                  <a:srgbClr val="ED6737"/>
                </a:solidFill>
                <a:latin typeface="Calibri"/>
              </a:rPr>
              <a:t>57</a:t>
            </a:r>
            <a:r>
              <a:rPr kumimoji="0" lang="en-ZA" sz="2250" b="1" i="0" u="sng" strike="noStrike" kern="0" cap="none" spc="0" normalizeH="0" baseline="0" noProof="0" dirty="0">
                <a:ln>
                  <a:noFill/>
                </a:ln>
                <a:solidFill>
                  <a:srgbClr val="ED6737"/>
                </a:solidFill>
                <a:effectLst/>
                <a:uLnTx/>
                <a:uFillTx/>
                <a:latin typeface="Calibri"/>
              </a:rPr>
              <a:t>%</a:t>
            </a:r>
            <a:endParaRPr kumimoji="0" lang="en-ZA" sz="2250" b="0" i="0" u="sng" strike="noStrike" kern="0" cap="none" spc="0" normalizeH="0" baseline="0" noProof="0" dirty="0">
              <a:ln>
                <a:noFill/>
              </a:ln>
              <a:solidFill>
                <a:srgbClr val="ED6737"/>
              </a:solidFill>
              <a:effectLst/>
              <a:uLnTx/>
              <a:uFillTx/>
              <a:latin typeface="Calibri"/>
            </a:endParaRPr>
          </a:p>
        </p:txBody>
      </p:sp>
      <p:graphicFrame>
        <p:nvGraphicFramePr>
          <p:cNvPr id="118" name="Chart 16"/>
          <p:cNvGraphicFramePr>
            <a:graphicFrameLocks noChangeAspect="1"/>
          </p:cNvGraphicFramePr>
          <p:nvPr>
            <p:extLst>
              <p:ext uri="{D42A27DB-BD31-4B8C-83A1-F6EECF244321}">
                <p14:modId xmlns:p14="http://schemas.microsoft.com/office/powerpoint/2010/main" val="642437449"/>
              </p:ext>
            </p:extLst>
          </p:nvPr>
        </p:nvGraphicFramePr>
        <p:xfrm>
          <a:off x="3076716" y="3070147"/>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119" name="Rectangle 20"/>
          <p:cNvSpPr/>
          <p:nvPr/>
        </p:nvSpPr>
        <p:spPr>
          <a:xfrm>
            <a:off x="3380150" y="337396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u="sng" kern="0" dirty="0">
                <a:solidFill>
                  <a:srgbClr val="ED6737"/>
                </a:solidFill>
                <a:latin typeface="Calibri"/>
              </a:rPr>
              <a:t>46</a:t>
            </a:r>
            <a:r>
              <a:rPr kumimoji="0" lang="en-ZA" sz="2250" b="1" i="0" u="sng" strike="noStrike" kern="0" cap="none" spc="0" normalizeH="0" baseline="0" noProof="0" dirty="0">
                <a:ln>
                  <a:noFill/>
                </a:ln>
                <a:solidFill>
                  <a:srgbClr val="ED6737"/>
                </a:solidFill>
                <a:effectLst/>
                <a:uLnTx/>
                <a:uFillTx/>
                <a:latin typeface="Calibri"/>
              </a:rPr>
              <a:t>%</a:t>
            </a:r>
            <a:endParaRPr kumimoji="0" lang="en-ZA" sz="2250" b="0" i="0" u="sng" strike="noStrike" kern="0" cap="none" spc="0" normalizeH="0" baseline="0" noProof="0" dirty="0">
              <a:ln>
                <a:noFill/>
              </a:ln>
              <a:solidFill>
                <a:srgbClr val="ED6737"/>
              </a:solidFill>
              <a:effectLst/>
              <a:uLnTx/>
              <a:uFillTx/>
              <a:latin typeface="Calibri"/>
            </a:endParaRPr>
          </a:p>
        </p:txBody>
      </p:sp>
      <p:cxnSp>
        <p:nvCxnSpPr>
          <p:cNvPr id="125" name="Straight Connector 46"/>
          <p:cNvCxnSpPr/>
          <p:nvPr/>
        </p:nvCxnSpPr>
        <p:spPr>
          <a:xfrm>
            <a:off x="179984" y="2946288"/>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9" name="Táblázat 1"/>
          <p:cNvGraphicFramePr>
            <a:graphicFrameLocks noGrp="1"/>
          </p:cNvGraphicFramePr>
          <p:nvPr>
            <p:extLst>
              <p:ext uri="{D42A27DB-BD31-4B8C-83A1-F6EECF244321}">
                <p14:modId xmlns:p14="http://schemas.microsoft.com/office/powerpoint/2010/main" val="1614797364"/>
              </p:ext>
            </p:extLst>
          </p:nvPr>
        </p:nvGraphicFramePr>
        <p:xfrm>
          <a:off x="395536" y="977233"/>
          <a:ext cx="6624735" cy="37084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xmlns="" val="3116193364"/>
                    </a:ext>
                  </a:extLst>
                </a:gridCol>
                <a:gridCol w="1324947">
                  <a:extLst>
                    <a:ext uri="{9D8B030D-6E8A-4147-A177-3AD203B41FA5}">
                      <a16:colId xmlns:a16="http://schemas.microsoft.com/office/drawing/2014/main" xmlns="" val="700727625"/>
                    </a:ext>
                  </a:extLst>
                </a:gridCol>
                <a:gridCol w="1324947">
                  <a:extLst>
                    <a:ext uri="{9D8B030D-6E8A-4147-A177-3AD203B41FA5}">
                      <a16:colId xmlns:a16="http://schemas.microsoft.com/office/drawing/2014/main" xmlns="" val="3029072898"/>
                    </a:ext>
                  </a:extLst>
                </a:gridCol>
                <a:gridCol w="1324947">
                  <a:extLst>
                    <a:ext uri="{9D8B030D-6E8A-4147-A177-3AD203B41FA5}">
                      <a16:colId xmlns:a16="http://schemas.microsoft.com/office/drawing/2014/main" xmlns="" val="4252152383"/>
                    </a:ext>
                  </a:extLst>
                </a:gridCol>
                <a:gridCol w="1324947">
                  <a:extLst>
                    <a:ext uri="{9D8B030D-6E8A-4147-A177-3AD203B41FA5}">
                      <a16:colId xmlns:a16="http://schemas.microsoft.com/office/drawing/2014/main" xmlns="" val="3964899271"/>
                    </a:ext>
                  </a:extLst>
                </a:gridCol>
              </a:tblGrid>
              <a:tr h="370840">
                <a:tc>
                  <a:txBody>
                    <a:bodyPr/>
                    <a:lstStyle/>
                    <a:p>
                      <a:pPr algn="ctr"/>
                      <a:r>
                        <a:rPr lang="hu-HU" sz="1200" b="0" dirty="0">
                          <a:solidFill>
                            <a:schemeClr val="tx2">
                              <a:lumMod val="85000"/>
                              <a:lumOff val="15000"/>
                            </a:schemeClr>
                          </a:solidFill>
                          <a:latin typeface="+mj-lt"/>
                        </a:rPr>
                        <a:t>Gender</a:t>
                      </a: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Age</a:t>
                      </a:r>
                    </a:p>
                  </a:txBody>
                  <a:tcPr anchor="ctr">
                    <a:solidFill>
                      <a:schemeClr val="accent1">
                        <a:alpha val="0"/>
                      </a:schemeClr>
                    </a:solidFill>
                  </a:tcPr>
                </a:tc>
                <a:tc>
                  <a:txBody>
                    <a:bodyPr/>
                    <a:lstStyle/>
                    <a:p>
                      <a:pPr algn="ctr"/>
                      <a:r>
                        <a:rPr lang="hu-HU" sz="1200" b="0" kern="1200" dirty="0">
                          <a:solidFill>
                            <a:schemeClr val="tx2">
                              <a:lumMod val="85000"/>
                              <a:lumOff val="15000"/>
                            </a:schemeClr>
                          </a:solidFill>
                          <a:latin typeface="+mn-lt"/>
                          <a:ea typeface="+mn-ea"/>
                          <a:cs typeface="+mn-cs"/>
                        </a:rPr>
                        <a:t>Own child</a:t>
                      </a: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Standard of life</a:t>
                      </a:r>
                    </a:p>
                  </a:txBody>
                  <a:tcPr anchor="ctr">
                    <a:solidFill>
                      <a:schemeClr val="accent1">
                        <a:alpha val="0"/>
                      </a:schemeClr>
                    </a:solidFill>
                  </a:tcPr>
                </a:tc>
                <a:tc>
                  <a:txBody>
                    <a:bodyPr/>
                    <a:lstStyle/>
                    <a:p>
                      <a:pPr algn="ct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xmlns="" val="2103678376"/>
                  </a:ext>
                </a:extLst>
              </a:tr>
            </a:tbl>
          </a:graphicData>
        </a:graphic>
      </p:graphicFrame>
      <p:sp>
        <p:nvSpPr>
          <p:cNvPr id="132" name="TextBox 10"/>
          <p:cNvSpPr txBox="1"/>
          <p:nvPr/>
        </p:nvSpPr>
        <p:spPr>
          <a:xfrm>
            <a:off x="535415" y="2572568"/>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Women</a:t>
            </a:r>
            <a:br>
              <a:rPr lang="hu-HU" sz="950" b="0" kern="0" dirty="0">
                <a:solidFill>
                  <a:srgbClr val="222223">
                    <a:lumMod val="75000"/>
                    <a:lumOff val="25000"/>
                  </a:srgbClr>
                </a:solidFill>
              </a:rPr>
            </a:br>
            <a:r>
              <a:rPr lang="hu-HU" sz="950" b="0" kern="0" dirty="0">
                <a:solidFill>
                  <a:srgbClr val="222223">
                    <a:lumMod val="75000"/>
                    <a:lumOff val="25000"/>
                  </a:srgbClr>
                </a:solidFill>
              </a:rPr>
              <a:t>99 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8" name="TextBox 10"/>
          <p:cNvSpPr txBox="1"/>
          <p:nvPr/>
        </p:nvSpPr>
        <p:spPr>
          <a:xfrm>
            <a:off x="533901" y="4146071"/>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Men</a:t>
            </a:r>
            <a:br>
              <a:rPr lang="hu-HU" sz="950" b="0" kern="0" dirty="0">
                <a:solidFill>
                  <a:srgbClr val="222223">
                    <a:lumMod val="75000"/>
                    <a:lumOff val="25000"/>
                  </a:srgbClr>
                </a:solidFill>
              </a:rPr>
            </a:br>
            <a:r>
              <a:rPr lang="hu-HU" sz="950" b="0" kern="0" dirty="0">
                <a:solidFill>
                  <a:srgbClr val="222223">
                    <a:lumMod val="75000"/>
                    <a:lumOff val="25000"/>
                  </a:srgbClr>
                </a:solidFill>
              </a:rPr>
              <a:t>90 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9" name="TextBox 10"/>
          <p:cNvSpPr txBox="1"/>
          <p:nvPr/>
        </p:nvSpPr>
        <p:spPr>
          <a:xfrm>
            <a:off x="1831600" y="2568309"/>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15-21</a:t>
            </a:r>
            <a:br>
              <a:rPr lang="hu-HU" sz="950" b="0" kern="0" dirty="0">
                <a:solidFill>
                  <a:srgbClr val="222223">
                    <a:lumMod val="75000"/>
                    <a:lumOff val="25000"/>
                  </a:srgbClr>
                </a:solidFill>
              </a:rPr>
            </a:br>
            <a:r>
              <a:rPr lang="hu-HU" sz="950" b="0" kern="0" dirty="0">
                <a:solidFill>
                  <a:srgbClr val="222223">
                    <a:lumMod val="75000"/>
                    <a:lumOff val="25000"/>
                  </a:srgbClr>
                </a:solidFill>
              </a:rPr>
              <a:t>95 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0" name="TextBox 10"/>
          <p:cNvSpPr txBox="1"/>
          <p:nvPr/>
        </p:nvSpPr>
        <p:spPr>
          <a:xfrm>
            <a:off x="1830086" y="414181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22-29</a:t>
            </a:r>
            <a:br>
              <a:rPr lang="hu-HU" sz="950" b="0" kern="0" dirty="0">
                <a:solidFill>
                  <a:srgbClr val="222223">
                    <a:lumMod val="75000"/>
                    <a:lumOff val="25000"/>
                  </a:srgbClr>
                </a:solidFill>
              </a:rPr>
            </a:br>
            <a:r>
              <a:rPr lang="hu-HU" sz="950" b="0" kern="0" dirty="0">
                <a:solidFill>
                  <a:srgbClr val="222223">
                    <a:lumMod val="75000"/>
                    <a:lumOff val="25000"/>
                  </a:srgbClr>
                </a:solidFill>
              </a:rPr>
              <a:t>94 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1" name="TextBox 10"/>
          <p:cNvSpPr txBox="1"/>
          <p:nvPr/>
        </p:nvSpPr>
        <p:spPr>
          <a:xfrm>
            <a:off x="3201526" y="256987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noProof="0" dirty="0">
                <a:solidFill>
                  <a:srgbClr val="222223">
                    <a:lumMod val="75000"/>
                    <a:lumOff val="25000"/>
                  </a:srgbClr>
                </a:solidFill>
              </a:rPr>
              <a:t>Parent</a:t>
            </a:r>
          </a:p>
          <a:p>
            <a:pPr lvl="0" defTabSz="924282">
              <a:defRPr/>
            </a:pPr>
            <a:r>
              <a:rPr kumimoji="0" lang="hu-HU" sz="950" b="0" i="0" u="none" strike="noStrike" kern="0" cap="none" spc="0" normalizeH="0" baseline="0" dirty="0">
                <a:ln>
                  <a:noFill/>
                </a:ln>
                <a:solidFill>
                  <a:srgbClr val="222223">
                    <a:lumMod val="75000"/>
                    <a:lumOff val="25000"/>
                  </a:srgbClr>
                </a:solidFill>
                <a:effectLst/>
                <a:uLnTx/>
                <a:uFillTx/>
                <a:latin typeface="Calibri"/>
              </a:rPr>
              <a:t>123 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3" name="TextBox 10"/>
          <p:cNvSpPr txBox="1"/>
          <p:nvPr/>
        </p:nvSpPr>
        <p:spPr>
          <a:xfrm>
            <a:off x="3200012" y="4143375"/>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Not a parent</a:t>
            </a:r>
          </a:p>
          <a:p>
            <a:pPr lvl="0" defTabSz="924282">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rPr>
              <a:t>89</a:t>
            </a:r>
            <a:r>
              <a:rPr kumimoji="0" lang="hu-HU" sz="950" b="0" i="0" u="none" strike="noStrike" kern="0" cap="none" spc="0" normalizeH="0" noProof="0" dirty="0">
                <a:ln>
                  <a:noFill/>
                </a:ln>
                <a:solidFill>
                  <a:srgbClr val="222223">
                    <a:lumMod val="75000"/>
                    <a:lumOff val="25000"/>
                  </a:srgbClr>
                </a:solidFill>
                <a:effectLst/>
                <a:uLnTx/>
                <a:uFillTx/>
                <a:latin typeface="Calibri"/>
              </a:rPr>
              <a:t> </a:t>
            </a:r>
            <a:r>
              <a:rPr lang="hu-HU" sz="950" b="0" kern="0" dirty="0">
                <a:solidFill>
                  <a:srgbClr val="222223">
                    <a:lumMod val="75000"/>
                    <a:lumOff val="25000"/>
                  </a:srgbClr>
                </a:solidFill>
                <a:latin typeface="Calibri"/>
              </a:rPr>
              <a:t>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64" name="Chart 16"/>
          <p:cNvGraphicFramePr>
            <a:graphicFrameLocks noChangeAspect="1"/>
          </p:cNvGraphicFramePr>
          <p:nvPr>
            <p:extLst>
              <p:ext uri="{D42A27DB-BD31-4B8C-83A1-F6EECF244321}">
                <p14:modId xmlns:p14="http://schemas.microsoft.com/office/powerpoint/2010/main" val="2546165264"/>
              </p:ext>
            </p:extLst>
          </p:nvPr>
        </p:nvGraphicFramePr>
        <p:xfrm>
          <a:off x="4451592" y="1538079"/>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165" name="Rectangle 26"/>
          <p:cNvSpPr/>
          <p:nvPr/>
        </p:nvSpPr>
        <p:spPr>
          <a:xfrm>
            <a:off x="4762730" y="1810358"/>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55%</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6" name="Chart 16"/>
          <p:cNvGraphicFramePr>
            <a:graphicFrameLocks noChangeAspect="1"/>
          </p:cNvGraphicFramePr>
          <p:nvPr>
            <p:extLst>
              <p:ext uri="{D42A27DB-BD31-4B8C-83A1-F6EECF244321}">
                <p14:modId xmlns:p14="http://schemas.microsoft.com/office/powerpoint/2010/main" val="375841633"/>
              </p:ext>
            </p:extLst>
          </p:nvPr>
        </p:nvGraphicFramePr>
        <p:xfrm>
          <a:off x="4451592" y="30831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167" name="Rectangle 20"/>
          <p:cNvSpPr/>
          <p:nvPr/>
        </p:nvSpPr>
        <p:spPr>
          <a:xfrm>
            <a:off x="4762730" y="337396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49</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168" name="TextBox 10"/>
          <p:cNvSpPr txBox="1"/>
          <p:nvPr/>
        </p:nvSpPr>
        <p:spPr>
          <a:xfrm>
            <a:off x="4576401" y="2582864"/>
            <a:ext cx="1131225"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Good standard of life</a:t>
            </a:r>
          </a:p>
          <a:p>
            <a:pPr lvl="0" defTabSz="924282">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rPr>
              <a:t>88 </a:t>
            </a:r>
            <a:r>
              <a:rPr lang="hu-HU" sz="950" b="0" kern="0" dirty="0">
                <a:solidFill>
                  <a:srgbClr val="222223">
                    <a:lumMod val="75000"/>
                    <a:lumOff val="25000"/>
                  </a:srgbClr>
                </a:solidFill>
                <a:latin typeface="Calibri"/>
              </a:rPr>
              <a:t>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9" name="TextBox 10"/>
          <p:cNvSpPr txBox="1"/>
          <p:nvPr/>
        </p:nvSpPr>
        <p:spPr>
          <a:xfrm>
            <a:off x="4574888" y="4156367"/>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Indigent</a:t>
            </a:r>
          </a:p>
          <a:p>
            <a:pPr lvl="0" defTabSz="924282">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rPr>
              <a:t>99 </a:t>
            </a:r>
            <a:r>
              <a:rPr lang="hu-HU" sz="950" b="0" kern="0" dirty="0">
                <a:solidFill>
                  <a:srgbClr val="222223">
                    <a:lumMod val="75000"/>
                    <a:lumOff val="25000"/>
                  </a:srgbClr>
                </a:solidFill>
                <a:latin typeface="Calibri"/>
              </a:rPr>
              <a:t>minutes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32" name="Szövegdoboz 26"/>
          <p:cNvSpPr txBox="1"/>
          <p:nvPr/>
        </p:nvSpPr>
        <p:spPr>
          <a:xfrm>
            <a:off x="6204122" y="2197626"/>
            <a:ext cx="2616350" cy="1131079"/>
          </a:xfrm>
          <a:prstGeom prst="rect">
            <a:avLst/>
          </a:prstGeom>
          <a:solidFill>
            <a:schemeClr val="bg1"/>
          </a:solidFill>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Though there are differences in gender and subjective standard of life, the significant ones are in age and parenting that can be correlated. Respondents who become parents under 30 are an affinite group not only in frequency on watching TV, but also in the average watching time.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xmlns="" id="{902D695F-6B04-478D-A423-9CEE8CC6D5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4" name="Picture 33">
            <a:extLst>
              <a:ext uri="{FF2B5EF4-FFF2-40B4-BE49-F238E27FC236}">
                <a16:creationId xmlns:a16="http://schemas.microsoft.com/office/drawing/2014/main" xmlns="" id="{4441D941-5CDF-4517-BE27-191E8F43A9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79127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USAGE OF DEVICES</a:t>
            </a:r>
            <a:endParaRPr lang="hu-HU" sz="2000"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1816" r="18802"/>
          <a:stretch/>
        </p:blipFill>
        <p:spPr/>
      </p:pic>
      <p:pic>
        <p:nvPicPr>
          <p:cNvPr id="4" name="Picture 3">
            <a:extLst>
              <a:ext uri="{FF2B5EF4-FFF2-40B4-BE49-F238E27FC236}">
                <a16:creationId xmlns:a16="http://schemas.microsoft.com/office/drawing/2014/main" xmlns="" id="{AFBCCB97-547D-4B18-AD1D-7EF09AF76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F6A5078E-8728-4038-9D15-CA4F912D3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21349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Chart 4"/>
          <p:cNvGraphicFramePr>
            <a:graphicFrameLocks noChangeAspect="1"/>
          </p:cNvGraphicFramePr>
          <p:nvPr>
            <p:extLst>
              <p:ext uri="{D42A27DB-BD31-4B8C-83A1-F6EECF244321}">
                <p14:modId xmlns:p14="http://schemas.microsoft.com/office/powerpoint/2010/main" val="3462835380"/>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4957206" y="2316817"/>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err="1">
                <a:ln>
                  <a:noFill/>
                </a:ln>
                <a:solidFill>
                  <a:srgbClr val="A1C46B"/>
                </a:solidFill>
                <a:effectLst/>
                <a:uLnTx/>
                <a:uFillTx/>
                <a:latin typeface="Calibri"/>
                <a:ea typeface="+mn-ea"/>
                <a:cs typeface="+mn-cs"/>
              </a:rPr>
              <a:t>Smart</a:t>
            </a:r>
            <a:r>
              <a:rPr kumimoji="0" lang="hu-HU" sz="2000" b="1" i="0" u="none" strike="noStrike" kern="0" cap="none" spc="0" normalizeH="0" baseline="0" noProof="0" dirty="0">
                <a:ln>
                  <a:noFill/>
                </a:ln>
                <a:solidFill>
                  <a:srgbClr val="A1C46B"/>
                </a:solidFill>
                <a:effectLst/>
                <a:uLnTx/>
                <a:uFillTx/>
                <a:latin typeface="Calibri"/>
                <a:ea typeface="+mn-ea"/>
                <a:cs typeface="+mn-cs"/>
              </a:rPr>
              <a:t> </a:t>
            </a:r>
            <a:r>
              <a:rPr kumimoji="0" lang="hu-HU" sz="2000" b="1" i="0" u="none" strike="noStrike" kern="0" cap="none" spc="0" normalizeH="0" baseline="0" noProof="0" dirty="0" err="1">
                <a:ln>
                  <a:noFill/>
                </a:ln>
                <a:solidFill>
                  <a:srgbClr val="A1C46B"/>
                </a:solidFill>
                <a:effectLst/>
                <a:uLnTx/>
                <a:uFillTx/>
                <a:latin typeface="Calibri"/>
                <a:ea typeface="+mn-ea"/>
                <a:cs typeface="+mn-cs"/>
              </a:rPr>
              <a:t>phone</a:t>
            </a:r>
            <a:r>
              <a:rPr kumimoji="0" lang="hu-HU" sz="2000" b="1" i="0" u="none" strike="noStrike" kern="0" cap="none" spc="0" normalizeH="0" baseline="0" noProof="0" dirty="0">
                <a:ln>
                  <a:noFill/>
                </a:ln>
                <a:solidFill>
                  <a:srgbClr val="A1C46B"/>
                </a:solidFill>
                <a:effectLst/>
                <a:uLnTx/>
                <a:uFillTx/>
                <a:latin typeface="Calibri"/>
                <a:ea typeface="+mn-ea"/>
                <a:cs typeface="+mn-cs"/>
              </a:rPr>
              <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86%</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1" name="Szövegdoboz 26"/>
          <p:cNvSpPr txBox="1"/>
          <p:nvPr/>
        </p:nvSpPr>
        <p:spPr>
          <a:xfrm>
            <a:off x="395536" y="1890286"/>
            <a:ext cx="3881632" cy="1292662"/>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age</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of 15-29 </a:t>
            </a:r>
            <a:r>
              <a:rPr lang="hu-HU" sz="1050" kern="0" dirty="0" err="1">
                <a:solidFill>
                  <a:srgbClr val="58595B"/>
                </a:solidFill>
                <a:latin typeface="Calibri"/>
              </a:rPr>
              <a:t>the</a:t>
            </a:r>
            <a:r>
              <a:rPr lang="hu-HU" sz="1050" kern="0" dirty="0">
                <a:solidFill>
                  <a:srgbClr val="58595B"/>
                </a:solidFill>
                <a:latin typeface="Calibri"/>
              </a:rPr>
              <a:t> main </a:t>
            </a:r>
            <a:r>
              <a:rPr lang="hu-HU" sz="1050" kern="0" dirty="0" err="1">
                <a:solidFill>
                  <a:srgbClr val="58595B"/>
                </a:solidFill>
                <a:latin typeface="Calibri"/>
              </a:rPr>
              <a:t>device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using</a:t>
            </a:r>
            <a:r>
              <a:rPr lang="hu-HU" sz="1050" kern="0" dirty="0">
                <a:solidFill>
                  <a:srgbClr val="58595B"/>
                </a:solidFill>
                <a:latin typeface="Calibri"/>
              </a:rPr>
              <a:t> internet is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smart</a:t>
            </a:r>
            <a:r>
              <a:rPr lang="hu-HU" sz="1050" kern="0" dirty="0">
                <a:solidFill>
                  <a:srgbClr val="58595B"/>
                </a:solidFill>
                <a:latin typeface="Calibri"/>
              </a:rPr>
              <a:t> </a:t>
            </a:r>
            <a:r>
              <a:rPr lang="hu-HU" sz="1050" kern="0" dirty="0" err="1">
                <a:solidFill>
                  <a:srgbClr val="58595B"/>
                </a:solidFill>
                <a:latin typeface="Calibri"/>
              </a:rPr>
              <a:t>phone</a:t>
            </a:r>
            <a:r>
              <a:rPr lang="hu-HU" sz="1050" kern="0" dirty="0">
                <a:solidFill>
                  <a:srgbClr val="58595B"/>
                </a:solidFill>
                <a:latin typeface="Calibri"/>
              </a:rPr>
              <a:t>, </a:t>
            </a:r>
            <a:r>
              <a:rPr lang="hu-HU" sz="1050" kern="0" dirty="0" err="1">
                <a:solidFill>
                  <a:srgbClr val="58595B"/>
                </a:solidFill>
                <a:latin typeface="Calibri"/>
              </a:rPr>
              <a:t>which</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most </a:t>
            </a:r>
            <a:r>
              <a:rPr lang="hu-HU" sz="1050" kern="0" dirty="0" err="1">
                <a:solidFill>
                  <a:srgbClr val="58595B"/>
                </a:solidFill>
                <a:latin typeface="Calibri"/>
              </a:rPr>
              <a:t>commonly</a:t>
            </a:r>
            <a:r>
              <a:rPr lang="hu-HU" sz="1050" kern="0" dirty="0">
                <a:solidFill>
                  <a:srgbClr val="58595B"/>
                </a:solidFill>
                <a:latin typeface="Calibri"/>
              </a:rPr>
              <a:t> </a:t>
            </a:r>
            <a:r>
              <a:rPr lang="hu-HU" sz="1050" kern="0" dirty="0" err="1">
                <a:solidFill>
                  <a:srgbClr val="58595B"/>
                </a:solidFill>
                <a:latin typeface="Calibri"/>
              </a:rPr>
              <a:t>used</a:t>
            </a:r>
            <a:r>
              <a:rPr lang="hu-HU" sz="1050" kern="0" dirty="0">
                <a:solidFill>
                  <a:srgbClr val="58595B"/>
                </a:solidFill>
                <a:latin typeface="Calibri"/>
              </a:rPr>
              <a:t> </a:t>
            </a:r>
            <a:r>
              <a:rPr lang="hu-HU" sz="1050" kern="0" dirty="0" err="1">
                <a:solidFill>
                  <a:srgbClr val="58595B"/>
                </a:solidFill>
                <a:latin typeface="Calibri"/>
              </a:rPr>
              <a:t>device</a:t>
            </a:r>
            <a:r>
              <a:rPr lang="hu-HU" sz="1050" kern="0" dirty="0">
                <a:solidFill>
                  <a:srgbClr val="58595B"/>
                </a:solidFill>
                <a:latin typeface="Calibri"/>
              </a:rPr>
              <a:t> </a:t>
            </a:r>
            <a:r>
              <a:rPr lang="hu-HU" sz="1050" kern="0" dirty="0" err="1">
                <a:solidFill>
                  <a:srgbClr val="58595B"/>
                </a:solidFill>
                <a:latin typeface="Calibri"/>
              </a:rPr>
              <a:t>outside</a:t>
            </a:r>
            <a:r>
              <a:rPr lang="hu-HU" sz="1050" kern="0" dirty="0">
                <a:solidFill>
                  <a:srgbClr val="58595B"/>
                </a:solidFill>
                <a:latin typeface="Calibri"/>
              </a:rPr>
              <a:t> </a:t>
            </a:r>
            <a:r>
              <a:rPr lang="hu-HU" sz="1050" kern="0" dirty="0" err="1">
                <a:solidFill>
                  <a:srgbClr val="58595B"/>
                </a:solidFill>
                <a:latin typeface="Calibri"/>
              </a:rPr>
              <a:t>home</a:t>
            </a:r>
            <a:r>
              <a:rPr lang="hu-HU" sz="1050" kern="0" dirty="0">
                <a:solidFill>
                  <a:srgbClr val="58595B"/>
                </a:solidFill>
                <a:latin typeface="Calibri"/>
              </a:rPr>
              <a:t>. The most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functions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browsing</a:t>
            </a:r>
            <a:r>
              <a:rPr lang="hu-HU" sz="1050" kern="0" dirty="0">
                <a:solidFill>
                  <a:srgbClr val="58595B"/>
                </a:solidFill>
                <a:latin typeface="Calibri"/>
              </a:rPr>
              <a:t>, </a:t>
            </a:r>
            <a:r>
              <a:rPr lang="hu-HU" sz="1050" kern="0" dirty="0" err="1">
                <a:solidFill>
                  <a:srgbClr val="58595B"/>
                </a:solidFill>
                <a:latin typeface="Calibri"/>
              </a:rPr>
              <a:t>social</a:t>
            </a:r>
            <a:r>
              <a:rPr lang="hu-HU" sz="1050" kern="0" dirty="0">
                <a:solidFill>
                  <a:srgbClr val="58595B"/>
                </a:solidFill>
                <a:latin typeface="Calibri"/>
              </a:rPr>
              <a:t> </a:t>
            </a:r>
            <a:r>
              <a:rPr lang="hu-HU" sz="1050" kern="0" dirty="0" err="1">
                <a:solidFill>
                  <a:srgbClr val="58595B"/>
                </a:solidFill>
                <a:latin typeface="Calibri"/>
              </a:rPr>
              <a:t>media</a:t>
            </a:r>
            <a:r>
              <a:rPr lang="hu-HU" sz="1050" kern="0" dirty="0">
                <a:solidFill>
                  <a:srgbClr val="58595B"/>
                </a:solidFill>
                <a:latin typeface="Calibri"/>
              </a:rPr>
              <a:t> and </a:t>
            </a:r>
            <a:r>
              <a:rPr lang="hu-HU" sz="1050" kern="0" dirty="0" err="1">
                <a:solidFill>
                  <a:srgbClr val="58595B"/>
                </a:solidFill>
                <a:latin typeface="Calibri"/>
              </a:rPr>
              <a:t>messaging</a:t>
            </a:r>
            <a:endParaRPr kumimoji="0" lang="hu-HU" sz="1050" b="0" i="0" u="none" strike="noStrike" kern="0" cap="none" spc="0" normalizeH="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lang="hu-HU" sz="1050" kern="0" baseline="0" dirty="0">
                <a:solidFill>
                  <a:srgbClr val="58595B"/>
                </a:solidFill>
                <a:latin typeface="Calibri"/>
              </a:rPr>
              <a:t>The 81%-</a:t>
            </a:r>
            <a:r>
              <a:rPr lang="hu-HU" sz="1050" kern="0" baseline="0" dirty="0" err="1">
                <a:solidFill>
                  <a:srgbClr val="58595B"/>
                </a:solidFill>
                <a:latin typeface="Calibri"/>
              </a:rPr>
              <a:t>majority</a:t>
            </a:r>
            <a:r>
              <a:rPr lang="hu-HU" sz="1050" kern="0" baseline="0" dirty="0">
                <a:solidFill>
                  <a:srgbClr val="58595B"/>
                </a:solidFill>
                <a:latin typeface="Calibri"/>
              </a:rPr>
              <a:t> of </a:t>
            </a:r>
            <a:r>
              <a:rPr lang="hu-HU" sz="1050" kern="0" baseline="0" dirty="0" err="1">
                <a:solidFill>
                  <a:srgbClr val="58595B"/>
                </a:solidFill>
                <a:latin typeface="Calibri"/>
              </a:rPr>
              <a:t>households</a:t>
            </a:r>
            <a:r>
              <a:rPr lang="hu-HU" sz="1050" kern="0" baseline="0" dirty="0">
                <a:solidFill>
                  <a:srgbClr val="58595B"/>
                </a:solidFill>
                <a:latin typeface="Calibri"/>
              </a:rPr>
              <a:t> </a:t>
            </a:r>
            <a:r>
              <a:rPr lang="hu-HU" sz="1050" kern="0" baseline="0" dirty="0" err="1">
                <a:solidFill>
                  <a:srgbClr val="58595B"/>
                </a:solidFill>
                <a:latin typeface="Calibri"/>
              </a:rPr>
              <a:t>have</a:t>
            </a:r>
            <a:r>
              <a:rPr lang="hu-HU" sz="1050" kern="0" baseline="0" dirty="0">
                <a:solidFill>
                  <a:srgbClr val="58595B"/>
                </a:solidFill>
                <a:latin typeface="Calibri"/>
              </a:rPr>
              <a:t> </a:t>
            </a:r>
            <a:r>
              <a:rPr lang="hu-HU" sz="1050" kern="0" baseline="0" dirty="0" err="1">
                <a:solidFill>
                  <a:srgbClr val="58595B"/>
                </a:solidFill>
                <a:latin typeface="Calibri"/>
              </a:rPr>
              <a:t>good</a:t>
            </a:r>
            <a:r>
              <a:rPr lang="hu-HU" sz="1050" kern="0" baseline="0" dirty="0">
                <a:solidFill>
                  <a:srgbClr val="58595B"/>
                </a:solidFill>
                <a:latin typeface="Calibri"/>
              </a:rPr>
              <a:t> </a:t>
            </a:r>
            <a:r>
              <a:rPr lang="hu-HU" sz="1050" kern="0" baseline="0" dirty="0" err="1">
                <a:solidFill>
                  <a:srgbClr val="58595B"/>
                </a:solidFill>
                <a:latin typeface="Calibri"/>
              </a:rPr>
              <a:t>quality</a:t>
            </a:r>
            <a:r>
              <a:rPr lang="hu-HU" sz="1050" kern="0" baseline="0" dirty="0">
                <a:solidFill>
                  <a:srgbClr val="58595B"/>
                </a:solidFill>
                <a:latin typeface="Calibri"/>
              </a:rPr>
              <a:t> internet </a:t>
            </a:r>
            <a:r>
              <a:rPr lang="hu-HU" sz="1050" kern="0" baseline="0" dirty="0" err="1">
                <a:solidFill>
                  <a:srgbClr val="58595B"/>
                </a:solidFill>
                <a:latin typeface="Calibri"/>
              </a:rPr>
              <a:t>connection</a:t>
            </a:r>
            <a:r>
              <a:rPr lang="hu-HU" sz="1050" kern="0" baseline="0" dirty="0">
                <a:solidFill>
                  <a:srgbClr val="58595B"/>
                </a:solidFill>
                <a:latin typeface="Calibri"/>
              </a:rPr>
              <a:t>. The </a:t>
            </a:r>
            <a:r>
              <a:rPr lang="hu-HU" sz="1050" kern="0" baseline="0" dirty="0" err="1">
                <a:solidFill>
                  <a:srgbClr val="58595B"/>
                </a:solidFill>
                <a:latin typeface="Calibri"/>
              </a:rPr>
              <a:t>alternative</a:t>
            </a:r>
            <a:r>
              <a:rPr lang="hu-HU" sz="1050" kern="0" baseline="0" dirty="0">
                <a:solidFill>
                  <a:srgbClr val="58595B"/>
                </a:solidFill>
                <a:latin typeface="Calibri"/>
              </a:rPr>
              <a:t> </a:t>
            </a:r>
            <a:r>
              <a:rPr lang="hu-HU" sz="1050" kern="0" baseline="0" dirty="0" err="1">
                <a:solidFill>
                  <a:srgbClr val="58595B"/>
                </a:solidFill>
                <a:latin typeface="Calibri"/>
              </a:rPr>
              <a:t>devices</a:t>
            </a:r>
            <a:r>
              <a:rPr lang="hu-HU" sz="1050" kern="0" baseline="0" dirty="0">
                <a:solidFill>
                  <a:srgbClr val="58595B"/>
                </a:solidFill>
                <a:latin typeface="Calibri"/>
              </a:rPr>
              <a:t> </a:t>
            </a:r>
            <a:r>
              <a:rPr lang="hu-HU" sz="1050" kern="0" baseline="0" dirty="0" err="1">
                <a:solidFill>
                  <a:srgbClr val="58595B"/>
                </a:solidFill>
                <a:latin typeface="Calibri"/>
              </a:rPr>
              <a:t>for</a:t>
            </a:r>
            <a:r>
              <a:rPr lang="hu-HU" sz="1050" kern="0" baseline="0" dirty="0">
                <a:solidFill>
                  <a:srgbClr val="58595B"/>
                </a:solidFill>
                <a:latin typeface="Calibri"/>
              </a:rPr>
              <a:t> video </a:t>
            </a:r>
            <a:r>
              <a:rPr lang="hu-HU" sz="1050" kern="0" baseline="0" dirty="0" err="1">
                <a:solidFill>
                  <a:srgbClr val="58595B"/>
                </a:solidFill>
                <a:latin typeface="Calibri"/>
              </a:rPr>
              <a:t>consumption</a:t>
            </a:r>
            <a:r>
              <a:rPr lang="hu-HU" sz="1050" kern="0" baseline="0" dirty="0">
                <a:solidFill>
                  <a:srgbClr val="58595B"/>
                </a:solidFill>
                <a:latin typeface="Calibri"/>
              </a:rPr>
              <a:t> </a:t>
            </a:r>
            <a:r>
              <a:rPr lang="hu-HU" sz="1050" kern="0" baseline="0" dirty="0" err="1">
                <a:solidFill>
                  <a:srgbClr val="58595B"/>
                </a:solidFill>
                <a:latin typeface="Calibri"/>
              </a:rPr>
              <a:t>apart</a:t>
            </a:r>
            <a:r>
              <a:rPr lang="hu-HU" sz="1050" kern="0" baseline="0" dirty="0">
                <a:solidFill>
                  <a:srgbClr val="58595B"/>
                </a:solidFill>
                <a:latin typeface="Calibri"/>
              </a:rPr>
              <a:t> </a:t>
            </a:r>
            <a:r>
              <a:rPr lang="hu-HU" sz="1050" kern="0" baseline="0" dirty="0" err="1">
                <a:solidFill>
                  <a:srgbClr val="58595B"/>
                </a:solidFill>
                <a:latin typeface="Calibri"/>
              </a:rPr>
              <a:t>from</a:t>
            </a:r>
            <a:r>
              <a:rPr lang="hu-HU" sz="1050" kern="0" baseline="0" dirty="0">
                <a:solidFill>
                  <a:srgbClr val="58595B"/>
                </a:solidFill>
                <a:latin typeface="Calibri"/>
              </a:rPr>
              <a:t> TV </a:t>
            </a:r>
            <a:r>
              <a:rPr lang="hu-HU" sz="1050" kern="0" baseline="0" dirty="0" err="1">
                <a:solidFill>
                  <a:srgbClr val="58595B"/>
                </a:solidFill>
                <a:latin typeface="Calibri"/>
              </a:rPr>
              <a:t>are</a:t>
            </a:r>
            <a:r>
              <a:rPr lang="hu-HU" sz="1050" kern="0" baseline="0" dirty="0">
                <a:solidFill>
                  <a:srgbClr val="58595B"/>
                </a:solidFill>
                <a:latin typeface="Calibri"/>
              </a:rPr>
              <a:t> </a:t>
            </a:r>
            <a:r>
              <a:rPr lang="hu-HU" sz="1050" kern="0" baseline="0" dirty="0" err="1">
                <a:solidFill>
                  <a:srgbClr val="58595B"/>
                </a:solidFill>
                <a:latin typeface="Calibri"/>
              </a:rPr>
              <a:t>desktop</a:t>
            </a:r>
            <a:r>
              <a:rPr lang="hu-HU" sz="1050" kern="0" baseline="0" dirty="0">
                <a:solidFill>
                  <a:srgbClr val="58595B"/>
                </a:solidFill>
                <a:latin typeface="Calibri"/>
              </a:rPr>
              <a:t> and </a:t>
            </a:r>
            <a:r>
              <a:rPr lang="hu-HU" sz="1050" kern="0" baseline="0" dirty="0" err="1">
                <a:solidFill>
                  <a:srgbClr val="58595B"/>
                </a:solidFill>
                <a:latin typeface="Calibri"/>
              </a:rPr>
              <a:t>portable</a:t>
            </a:r>
            <a:r>
              <a:rPr lang="hu-HU" sz="1050" kern="0" baseline="0" dirty="0">
                <a:solidFill>
                  <a:srgbClr val="58595B"/>
                </a:solidFill>
                <a:latin typeface="Calibri"/>
              </a:rPr>
              <a:t> computers.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9" name="Title 3">
            <a:extLst>
              <a:ext uri="{FF2B5EF4-FFF2-40B4-BE49-F238E27FC236}">
                <a16:creationId xmlns:a16="http://schemas.microsoft.com/office/drawing/2014/main" xmlns="" id="{1A7CE91D-D302-4487-AE8F-5D6E3A2E212D}"/>
              </a:ext>
            </a:extLst>
          </p:cNvPr>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pic>
        <p:nvPicPr>
          <p:cNvPr id="10" name="Picture 9">
            <a:extLst>
              <a:ext uri="{FF2B5EF4-FFF2-40B4-BE49-F238E27FC236}">
                <a16:creationId xmlns:a16="http://schemas.microsoft.com/office/drawing/2014/main" xmlns="" id="{BB1D95BD-E402-4E4E-98AA-657B5DA6F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1" name="Picture 10">
            <a:extLst>
              <a:ext uri="{FF2B5EF4-FFF2-40B4-BE49-F238E27FC236}">
                <a16:creationId xmlns:a16="http://schemas.microsoft.com/office/drawing/2014/main" xmlns="" id="{FD98101A-E8E1-42C3-9A13-7C033D8E2D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49666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9984" y="-19088"/>
            <a:ext cx="8680422" cy="469722"/>
          </a:xfrm>
        </p:spPr>
        <p:txBody>
          <a:bodyPr>
            <a:noAutofit/>
          </a:bodyPr>
          <a:lstStyle/>
          <a:p>
            <a:r>
              <a:rPr lang="hu-HU" sz="2900" dirty="0" err="1"/>
              <a:t>Usage</a:t>
            </a:r>
            <a:r>
              <a:rPr lang="hu-HU" sz="2900" dirty="0"/>
              <a:t> of </a:t>
            </a:r>
            <a:r>
              <a:rPr lang="hu-HU" sz="2900" dirty="0" err="1"/>
              <a:t>devices</a:t>
            </a:r>
            <a:endParaRPr lang="hu-HU" sz="2900" dirty="0"/>
          </a:p>
        </p:txBody>
      </p:sp>
      <p:sp>
        <p:nvSpPr>
          <p:cNvPr id="8"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these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can</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 </a:t>
            </a:r>
            <a:r>
              <a:rPr lang="hu-HU" sz="1000" i="1" dirty="0" err="1">
                <a:solidFill>
                  <a:schemeClr val="bg1">
                    <a:lumMod val="50000"/>
                  </a:schemeClr>
                </a:solidFill>
              </a:rPr>
              <a:t>daily</a:t>
            </a:r>
            <a:r>
              <a:rPr lang="hu-HU" sz="1000" i="1" dirty="0">
                <a:solidFill>
                  <a:schemeClr val="bg1">
                    <a:lumMod val="50000"/>
                  </a:schemeClr>
                </a:solidFill>
              </a:rPr>
              <a:t> </a:t>
            </a:r>
            <a:r>
              <a:rPr lang="hu-HU" sz="1000" i="1" dirty="0" err="1">
                <a:solidFill>
                  <a:schemeClr val="bg1">
                    <a:lumMod val="50000"/>
                  </a:schemeClr>
                </a:solidFill>
              </a:rPr>
              <a:t>basis</a:t>
            </a:r>
            <a:r>
              <a:rPr lang="hu-HU" sz="1000" i="1" dirty="0">
                <a:solidFill>
                  <a:schemeClr val="bg1">
                    <a:lumMod val="50000"/>
                  </a:schemeClr>
                </a:solidFill>
              </a:rPr>
              <a:t>? </a:t>
            </a:r>
          </a:p>
          <a:p>
            <a:pPr marL="0" indent="0">
              <a:spcBef>
                <a:spcPts val="0"/>
              </a:spcBef>
              <a:buNone/>
            </a:pPr>
            <a:r>
              <a:rPr lang="hu-HU" sz="1000" i="1" dirty="0">
                <a:solidFill>
                  <a:schemeClr val="bg1">
                    <a:lumMod val="50000"/>
                  </a:schemeClr>
                </a:solidFill>
              </a:rPr>
              <a:t>And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one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 </a:t>
            </a:r>
            <a:r>
              <a:rPr lang="hu-HU" sz="1000" i="1" dirty="0" err="1">
                <a:solidFill>
                  <a:schemeClr val="bg1">
                    <a:lumMod val="50000"/>
                  </a:schemeClr>
                </a:solidFill>
              </a:rPr>
              <a:t>daily</a:t>
            </a:r>
            <a:r>
              <a:rPr lang="hu-HU" sz="1000" i="1" dirty="0">
                <a:solidFill>
                  <a:schemeClr val="bg1">
                    <a:lumMod val="50000"/>
                  </a:schemeClr>
                </a:solidFill>
              </a:rPr>
              <a:t> </a:t>
            </a:r>
            <a:r>
              <a:rPr lang="hu-HU" sz="1000" i="1" dirty="0" err="1">
                <a:solidFill>
                  <a:schemeClr val="bg1">
                    <a:lumMod val="50000"/>
                  </a:schemeClr>
                </a:solidFill>
              </a:rPr>
              <a:t>basis</a:t>
            </a:r>
            <a:r>
              <a:rPr lang="hu-HU" sz="1000" i="1" dirty="0">
                <a:solidFill>
                  <a:schemeClr val="bg1">
                    <a:lumMod val="50000"/>
                  </a:schemeClr>
                </a:solidFill>
              </a:rPr>
              <a:t>? </a:t>
            </a:r>
          </a:p>
        </p:txBody>
      </p:sp>
      <p:sp>
        <p:nvSpPr>
          <p:cNvPr id="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a:t>
            </a:r>
            <a:r>
              <a:rPr lang="hu-HU" sz="900" kern="0" dirty="0">
                <a:solidFill>
                  <a:srgbClr val="222223"/>
                </a:solidFill>
                <a:latin typeface="Calibri"/>
              </a:rPr>
              <a:t>AND</a:t>
            </a:r>
            <a:r>
              <a:rPr kumimoji="0" lang="hu-HU" sz="900" b="0" i="0" u="none" strike="noStrike" kern="0" cap="none" spc="0" normalizeH="0" baseline="0" noProof="0" dirty="0">
                <a:ln>
                  <a:noFill/>
                </a:ln>
                <a:solidFill>
                  <a:srgbClr val="222223"/>
                </a:solidFill>
                <a:effectLst/>
                <a:uLnTx/>
                <a:uFillTx/>
                <a:latin typeface="Calibri"/>
                <a:ea typeface="+mn-ea"/>
                <a:cs typeface="+mn-cs"/>
              </a:rPr>
              <a:t> 1002 | Base: total sample and those who own at least one device</a:t>
            </a:r>
          </a:p>
        </p:txBody>
      </p:sp>
      <p:graphicFrame>
        <p:nvGraphicFramePr>
          <p:cNvPr id="74" name="Chart 44"/>
          <p:cNvGraphicFramePr/>
          <p:nvPr>
            <p:extLst>
              <p:ext uri="{D42A27DB-BD31-4B8C-83A1-F6EECF244321}">
                <p14:modId xmlns:p14="http://schemas.microsoft.com/office/powerpoint/2010/main" val="2247204728"/>
              </p:ext>
            </p:extLst>
          </p:nvPr>
        </p:nvGraphicFramePr>
        <p:xfrm>
          <a:off x="107504" y="748716"/>
          <a:ext cx="6480720"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6" name="Szövegdoboz 26"/>
          <p:cNvSpPr txBox="1"/>
          <p:nvPr/>
        </p:nvSpPr>
        <p:spPr>
          <a:xfrm>
            <a:off x="5220072" y="1304057"/>
            <a:ext cx="3577680" cy="2923877"/>
          </a:xfrm>
          <a:prstGeom prst="rect">
            <a:avLst/>
          </a:prstGeom>
        </p:spPr>
        <p:txBody>
          <a:bodyPr vert="horz" wrap="square" lIns="0" tIns="0" rIns="0" bIns="0" rtlCol="0">
            <a:spAutoFit/>
          </a:bodyPr>
          <a:lstStyle/>
          <a:p>
            <a:pPr marL="4763" lvl="0" algn="just" defTabSz="914400">
              <a:defRPr/>
            </a:pPr>
            <a:r>
              <a:rPr kumimoji="0" lang="hu-HU" sz="1000" b="0" i="0" u="none" strike="noStrike" kern="0" cap="none" spc="0" normalizeH="0" baseline="0" noProof="0" dirty="0">
                <a:ln>
                  <a:noFill/>
                </a:ln>
                <a:solidFill>
                  <a:srgbClr val="58595B"/>
                </a:solidFill>
                <a:effectLst/>
                <a:uLnTx/>
                <a:uFillTx/>
                <a:latin typeface="Calibri"/>
                <a:ea typeface="+mn-ea"/>
                <a:cs typeface="+mn-cs"/>
              </a:rPr>
              <a:t>The </a:t>
            </a:r>
            <a:r>
              <a:rPr kumimoji="0" lang="hu-HU" sz="1000" b="0" i="0" u="none" strike="noStrike" kern="0" cap="none" spc="0" normalizeH="0" baseline="0" noProof="0" dirty="0" err="1">
                <a:ln>
                  <a:noFill/>
                </a:ln>
                <a:solidFill>
                  <a:srgbClr val="58595B"/>
                </a:solidFill>
                <a:effectLst/>
                <a:uLnTx/>
                <a:uFillTx/>
                <a:latin typeface="Calibri"/>
                <a:ea typeface="+mn-ea"/>
                <a:cs typeface="+mn-cs"/>
              </a:rPr>
              <a:t>majority</a:t>
            </a:r>
            <a:r>
              <a:rPr kumimoji="0" lang="hu-HU" sz="1000" b="0" i="0" u="none" strike="noStrike" kern="0" cap="none" spc="0" normalizeH="0" baseline="0" noProof="0" dirty="0">
                <a:ln>
                  <a:noFill/>
                </a:ln>
                <a:solidFill>
                  <a:srgbClr val="58595B"/>
                </a:solidFill>
                <a:effectLst/>
                <a:uLnTx/>
                <a:uFillTx/>
                <a:latin typeface="Calibri"/>
                <a:ea typeface="+mn-ea"/>
                <a:cs typeface="+mn-cs"/>
              </a:rPr>
              <a:t> of </a:t>
            </a:r>
            <a:r>
              <a:rPr kumimoji="0" lang="hu-HU" sz="1000" b="0" i="0" u="none" strike="noStrike" kern="0" cap="none" spc="0" normalizeH="0" baseline="0" noProof="0" dirty="0" err="1">
                <a:ln>
                  <a:noFill/>
                </a:ln>
                <a:solidFill>
                  <a:srgbClr val="58595B"/>
                </a:solidFill>
                <a:effectLst/>
                <a:uLnTx/>
                <a:uFillTx/>
                <a:latin typeface="Calibri"/>
                <a:ea typeface="+mn-ea"/>
                <a:cs typeface="+mn-cs"/>
              </a:rPr>
              <a:t>the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age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lang="hu-HU" sz="1000" kern="0" dirty="0" err="1">
                <a:solidFill>
                  <a:srgbClr val="58595B"/>
                </a:solidFill>
                <a:latin typeface="Calibri"/>
              </a:rPr>
              <a:t>group</a:t>
            </a:r>
            <a:r>
              <a:rPr lang="hu-HU" sz="1000" kern="0" dirty="0">
                <a:solidFill>
                  <a:srgbClr val="58595B"/>
                </a:solidFill>
                <a:latin typeface="Calibri"/>
              </a:rPr>
              <a:t> </a:t>
            </a:r>
            <a:r>
              <a:rPr lang="hu-HU" sz="1000" kern="0" dirty="0" err="1">
                <a:solidFill>
                  <a:srgbClr val="58595B"/>
                </a:solidFill>
                <a:latin typeface="Calibri"/>
              </a:rPr>
              <a:t>owns</a:t>
            </a:r>
            <a:r>
              <a:rPr lang="hu-HU" sz="1000" kern="0" dirty="0">
                <a:solidFill>
                  <a:srgbClr val="58595B"/>
                </a:solidFill>
                <a:latin typeface="Calibri"/>
              </a:rPr>
              <a:t> a </a:t>
            </a:r>
            <a:r>
              <a:rPr lang="hu-HU" sz="1000" kern="0" dirty="0" err="1">
                <a:solidFill>
                  <a:srgbClr val="58595B"/>
                </a:solidFill>
                <a:latin typeface="Calibri"/>
              </a:rPr>
              <a:t>smart</a:t>
            </a:r>
            <a:r>
              <a:rPr lang="hu-HU" sz="1000" kern="0" dirty="0">
                <a:solidFill>
                  <a:srgbClr val="58595B"/>
                </a:solidFill>
                <a:latin typeface="Calibri"/>
              </a:rPr>
              <a:t> </a:t>
            </a:r>
            <a:r>
              <a:rPr lang="hu-HU" sz="1000" kern="0" dirty="0" err="1">
                <a:solidFill>
                  <a:srgbClr val="58595B"/>
                </a:solidFill>
                <a:latin typeface="Calibri"/>
              </a:rPr>
              <a:t>phone</a:t>
            </a:r>
            <a:r>
              <a:rPr lang="hu-HU" sz="1000" kern="0" dirty="0">
                <a:solidFill>
                  <a:srgbClr val="58595B"/>
                </a:solidFill>
                <a:latin typeface="Calibri"/>
              </a:rPr>
              <a:t> (89%) and a notebook </a:t>
            </a:r>
            <a:r>
              <a:rPr lang="hu-HU" sz="1000" kern="0" dirty="0" err="1">
                <a:solidFill>
                  <a:srgbClr val="58595B"/>
                </a:solidFill>
                <a:latin typeface="Calibri"/>
              </a:rPr>
              <a:t>or</a:t>
            </a:r>
            <a:r>
              <a:rPr lang="hu-HU" sz="1000" kern="0" dirty="0">
                <a:solidFill>
                  <a:srgbClr val="58595B"/>
                </a:solidFill>
                <a:latin typeface="Calibri"/>
              </a:rPr>
              <a:t> a laptop (68%). </a:t>
            </a:r>
            <a:r>
              <a:rPr lang="hu-HU" sz="1000" kern="0" dirty="0" err="1">
                <a:solidFill>
                  <a:srgbClr val="58595B"/>
                </a:solidFill>
                <a:latin typeface="Calibri"/>
              </a:rPr>
              <a:t>These</a:t>
            </a:r>
            <a:r>
              <a:rPr lang="hu-HU" sz="1000" kern="0" dirty="0">
                <a:solidFill>
                  <a:srgbClr val="58595B"/>
                </a:solidFill>
                <a:latin typeface="Calibri"/>
              </a:rPr>
              <a:t> </a:t>
            </a:r>
            <a:r>
              <a:rPr lang="hu-HU" sz="1000" kern="0" dirty="0" err="1">
                <a:solidFill>
                  <a:srgbClr val="58595B"/>
                </a:solidFill>
                <a:latin typeface="Calibri"/>
              </a:rPr>
              <a:t>are</a:t>
            </a:r>
            <a:r>
              <a:rPr lang="hu-HU" sz="1000" kern="0" dirty="0">
                <a:solidFill>
                  <a:srgbClr val="58595B"/>
                </a:solidFill>
                <a:latin typeface="Calibri"/>
              </a:rPr>
              <a:t> </a:t>
            </a:r>
            <a:r>
              <a:rPr lang="hu-HU" sz="1000" kern="0" dirty="0" err="1">
                <a:solidFill>
                  <a:srgbClr val="58595B"/>
                </a:solidFill>
                <a:latin typeface="Calibri"/>
              </a:rPr>
              <a:t>also</a:t>
            </a:r>
            <a:r>
              <a:rPr lang="hu-HU" sz="1000" kern="0" dirty="0">
                <a:solidFill>
                  <a:srgbClr val="58595B"/>
                </a:solidFill>
                <a:latin typeface="Calibri"/>
              </a:rPr>
              <a:t> </a:t>
            </a:r>
            <a:r>
              <a:rPr lang="hu-HU" sz="1000" kern="0" dirty="0" err="1">
                <a:solidFill>
                  <a:srgbClr val="58595B"/>
                </a:solidFill>
                <a:latin typeface="Calibri"/>
              </a:rPr>
              <a:t>the</a:t>
            </a:r>
            <a:r>
              <a:rPr lang="hu-HU" sz="1000" kern="0" dirty="0">
                <a:solidFill>
                  <a:srgbClr val="58595B"/>
                </a:solidFill>
                <a:latin typeface="Calibri"/>
              </a:rPr>
              <a:t> most </a:t>
            </a:r>
            <a:r>
              <a:rPr lang="hu-HU" sz="1000" kern="0" dirty="0" err="1">
                <a:solidFill>
                  <a:srgbClr val="58595B"/>
                </a:solidFill>
                <a:latin typeface="Calibri"/>
              </a:rPr>
              <a:t>frequently</a:t>
            </a:r>
            <a:r>
              <a:rPr lang="hu-HU" sz="1000" kern="0" dirty="0">
                <a:solidFill>
                  <a:srgbClr val="58595B"/>
                </a:solidFill>
                <a:latin typeface="Calibri"/>
              </a:rPr>
              <a:t> </a:t>
            </a:r>
            <a:r>
              <a:rPr lang="hu-HU" sz="1000" kern="0" dirty="0" err="1">
                <a:solidFill>
                  <a:srgbClr val="58595B"/>
                </a:solidFill>
                <a:latin typeface="Calibri"/>
              </a:rPr>
              <a:t>used</a:t>
            </a:r>
            <a:r>
              <a:rPr lang="hu-HU" sz="1000" kern="0" dirty="0">
                <a:solidFill>
                  <a:srgbClr val="58595B"/>
                </a:solidFill>
                <a:latin typeface="Calibri"/>
              </a:rPr>
              <a:t> </a:t>
            </a:r>
            <a:r>
              <a:rPr lang="hu-HU" sz="1000" kern="0" dirty="0" err="1">
                <a:solidFill>
                  <a:srgbClr val="58595B"/>
                </a:solidFill>
                <a:latin typeface="Calibri"/>
              </a:rPr>
              <a:t>devices</a:t>
            </a:r>
            <a:r>
              <a:rPr lang="hu-HU" sz="1000" kern="0" dirty="0">
                <a:solidFill>
                  <a:srgbClr val="58595B"/>
                </a:solidFill>
                <a:latin typeface="Calibri"/>
              </a:rPr>
              <a:t>. </a:t>
            </a:r>
            <a:r>
              <a:rPr lang="hu-HU" sz="1000" kern="0" dirty="0" err="1">
                <a:solidFill>
                  <a:srgbClr val="58595B"/>
                </a:solidFill>
                <a:latin typeface="Calibri"/>
              </a:rPr>
              <a:t>Wi</a:t>
            </a:r>
            <a:r>
              <a:rPr lang="hu-HU" sz="1000" kern="0" dirty="0">
                <a:solidFill>
                  <a:srgbClr val="58595B"/>
                </a:solidFill>
                <a:latin typeface="Calibri"/>
              </a:rPr>
              <a:t>-Fi </a:t>
            </a:r>
            <a:r>
              <a:rPr lang="hu-HU" sz="1000" kern="0" dirty="0" err="1">
                <a:solidFill>
                  <a:srgbClr val="58595B"/>
                </a:solidFill>
                <a:latin typeface="Calibri"/>
              </a:rPr>
              <a:t>connection</a:t>
            </a:r>
            <a:r>
              <a:rPr lang="hu-HU" sz="1000" kern="0" dirty="0">
                <a:solidFill>
                  <a:srgbClr val="58595B"/>
                </a:solidFill>
                <a:latin typeface="Calibri"/>
              </a:rPr>
              <a:t> </a:t>
            </a:r>
            <a:r>
              <a:rPr lang="hu-HU" sz="1000" kern="0" dirty="0" err="1">
                <a:solidFill>
                  <a:srgbClr val="58595B"/>
                </a:solidFill>
                <a:latin typeface="Calibri"/>
              </a:rPr>
              <a:t>at</a:t>
            </a:r>
            <a:r>
              <a:rPr lang="hu-HU" sz="1000" kern="0" dirty="0">
                <a:solidFill>
                  <a:srgbClr val="58595B"/>
                </a:solidFill>
                <a:latin typeface="Calibri"/>
              </a:rPr>
              <a:t> </a:t>
            </a:r>
            <a:r>
              <a:rPr lang="hu-HU" sz="1000" kern="0" dirty="0" err="1">
                <a:solidFill>
                  <a:srgbClr val="58595B"/>
                </a:solidFill>
                <a:latin typeface="Calibri"/>
              </a:rPr>
              <a:t>home</a:t>
            </a:r>
            <a:r>
              <a:rPr lang="hu-HU" sz="1000" kern="0" dirty="0">
                <a:solidFill>
                  <a:srgbClr val="58595B"/>
                </a:solidFill>
                <a:latin typeface="Calibri"/>
              </a:rPr>
              <a:t> </a:t>
            </a:r>
            <a:r>
              <a:rPr lang="hu-HU" sz="1000" kern="0" dirty="0" err="1">
                <a:solidFill>
                  <a:srgbClr val="58595B"/>
                </a:solidFill>
                <a:latin typeface="Calibri"/>
              </a:rPr>
              <a:t>also</a:t>
            </a:r>
            <a:r>
              <a:rPr lang="hu-HU" sz="1000" kern="0" dirty="0">
                <a:solidFill>
                  <a:srgbClr val="58595B"/>
                </a:solidFill>
                <a:latin typeface="Calibri"/>
              </a:rPr>
              <a:t> </a:t>
            </a:r>
            <a:r>
              <a:rPr lang="hu-HU" sz="1000" kern="0" dirty="0" err="1">
                <a:solidFill>
                  <a:srgbClr val="58595B"/>
                </a:solidFill>
                <a:latin typeface="Calibri"/>
              </a:rPr>
              <a:t>appears</a:t>
            </a:r>
            <a:r>
              <a:rPr lang="hu-HU" sz="1000" kern="0" dirty="0">
                <a:solidFill>
                  <a:srgbClr val="58595B"/>
                </a:solidFill>
                <a:latin typeface="Calibri"/>
              </a:rPr>
              <a:t> </a:t>
            </a:r>
            <a:r>
              <a:rPr lang="hu-HU" sz="1000" kern="0" dirty="0" err="1">
                <a:solidFill>
                  <a:srgbClr val="58595B"/>
                </a:solidFill>
                <a:latin typeface="Calibri"/>
              </a:rPr>
              <a:t>to</a:t>
            </a:r>
            <a:r>
              <a:rPr lang="hu-HU" sz="1000" kern="0" dirty="0">
                <a:solidFill>
                  <a:srgbClr val="58595B"/>
                </a:solidFill>
                <a:latin typeface="Calibri"/>
              </a:rPr>
              <a:t> be a </a:t>
            </a:r>
            <a:r>
              <a:rPr lang="hu-HU" sz="1000" kern="0" dirty="0" err="1">
                <a:solidFill>
                  <a:srgbClr val="58595B"/>
                </a:solidFill>
                <a:latin typeface="Calibri"/>
              </a:rPr>
              <a:t>basic</a:t>
            </a:r>
            <a:r>
              <a:rPr lang="hu-HU" sz="1000" kern="0" dirty="0">
                <a:solidFill>
                  <a:srgbClr val="58595B"/>
                </a:solidFill>
                <a:latin typeface="Calibri"/>
              </a:rPr>
              <a:t> </a:t>
            </a:r>
            <a:r>
              <a:rPr lang="hu-HU" sz="1000" kern="0" dirty="0" err="1">
                <a:solidFill>
                  <a:srgbClr val="58595B"/>
                </a:solidFill>
                <a:latin typeface="Calibri"/>
              </a:rPr>
              <a:t>need</a:t>
            </a:r>
            <a:r>
              <a:rPr lang="hu-HU" sz="1000" kern="0" dirty="0">
                <a:solidFill>
                  <a:srgbClr val="58595B"/>
                </a:solidFill>
                <a:latin typeface="Calibri"/>
              </a:rPr>
              <a:t>. </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latin typeface="Calibri"/>
                <a:ea typeface="+mn-ea"/>
                <a:cs typeface="+mn-cs"/>
              </a:rPr>
              <a:t>31% has a DVD </a:t>
            </a:r>
            <a:r>
              <a:rPr kumimoji="0" lang="hu-HU" sz="1000" b="0" i="0" u="none" strike="noStrike" kern="0" cap="none" spc="0" normalizeH="0" baseline="0" noProof="0" dirty="0" err="1">
                <a:ln>
                  <a:noFill/>
                </a:ln>
                <a:solidFill>
                  <a:srgbClr val="58595B"/>
                </a:solidFill>
                <a:effectLst/>
                <a:uLnTx/>
                <a:uFillTx/>
                <a:latin typeface="Calibri"/>
                <a:ea typeface="+mn-ea"/>
                <a:cs typeface="+mn-cs"/>
              </a:rPr>
              <a:t>recorder</a:t>
            </a:r>
            <a:r>
              <a:rPr kumimoji="0" lang="hu-HU" sz="1000" b="0" i="0" u="none" strike="noStrike" kern="0" cap="none" spc="0" normalizeH="0" baseline="0" noProof="0" dirty="0">
                <a:ln>
                  <a:noFill/>
                </a:ln>
                <a:solidFill>
                  <a:srgbClr val="58595B"/>
                </a:solidFill>
                <a:effectLst/>
                <a:uLnTx/>
                <a:uFillTx/>
                <a:latin typeface="Calibri"/>
                <a:ea typeface="+mn-ea"/>
                <a:cs typeface="+mn-cs"/>
              </a:rPr>
              <a:t>/</a:t>
            </a:r>
            <a:r>
              <a:rPr kumimoji="0" lang="hu-HU" sz="1000" b="0" i="0" u="none" strike="noStrike" kern="0" cap="none" spc="0" normalizeH="0" baseline="0" noProof="0" dirty="0" err="1">
                <a:ln>
                  <a:noFill/>
                </a:ln>
                <a:solidFill>
                  <a:srgbClr val="58595B"/>
                </a:solidFill>
                <a:effectLst/>
                <a:uLnTx/>
                <a:uFillTx/>
                <a:latin typeface="Calibri"/>
                <a:ea typeface="+mn-ea"/>
                <a:cs typeface="+mn-cs"/>
              </a:rPr>
              <a:t>player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but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lang="hu-HU" sz="1000" kern="0" dirty="0" err="1">
                <a:solidFill>
                  <a:srgbClr val="58595B"/>
                </a:solidFill>
                <a:latin typeface="Calibri"/>
              </a:rPr>
              <a:t>now</a:t>
            </a:r>
            <a:r>
              <a:rPr lang="hu-HU" sz="1000" kern="0" dirty="0">
                <a:solidFill>
                  <a:srgbClr val="58595B"/>
                </a:solidFill>
                <a:latin typeface="Calibri"/>
              </a:rPr>
              <a:t> </a:t>
            </a:r>
            <a:r>
              <a:rPr lang="hu-HU" sz="1000" kern="0" dirty="0" err="1">
                <a:solidFill>
                  <a:srgbClr val="58595B"/>
                </a:solidFill>
                <a:latin typeface="Calibri"/>
              </a:rPr>
              <a:t>only</a:t>
            </a:r>
            <a:r>
              <a:rPr lang="hu-HU" sz="1000" kern="0" dirty="0">
                <a:solidFill>
                  <a:srgbClr val="58595B"/>
                </a:solidFill>
                <a:latin typeface="Calibri"/>
              </a:rPr>
              <a:t> 4% of </a:t>
            </a:r>
            <a:r>
              <a:rPr lang="hu-HU" sz="1000" kern="0" dirty="0" err="1">
                <a:solidFill>
                  <a:srgbClr val="58595B"/>
                </a:solidFill>
                <a:latin typeface="Calibri"/>
              </a:rPr>
              <a:t>them</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a:t>
            </a:r>
            <a:r>
              <a:rPr lang="hu-HU" sz="1000" kern="0" dirty="0" err="1">
                <a:solidFill>
                  <a:srgbClr val="58595B"/>
                </a:solidFill>
                <a:latin typeface="Calibri"/>
              </a:rPr>
              <a:t>it</a:t>
            </a:r>
            <a:r>
              <a:rPr lang="hu-HU" sz="1000" kern="0" dirty="0">
                <a:solidFill>
                  <a:srgbClr val="58595B"/>
                </a:solidFill>
                <a:latin typeface="Calibri"/>
              </a:rPr>
              <a:t> </a:t>
            </a:r>
            <a:r>
              <a:rPr lang="hu-HU" sz="1000" kern="0" dirty="0" err="1">
                <a:solidFill>
                  <a:srgbClr val="58595B"/>
                </a:solidFill>
                <a:latin typeface="Calibri"/>
              </a:rPr>
              <a:t>regularly</a:t>
            </a:r>
            <a:r>
              <a:rPr lang="hu-HU" sz="1000" kern="0" dirty="0">
                <a:solidFill>
                  <a:srgbClr val="58595B"/>
                </a:solidFill>
                <a:latin typeface="Calibri"/>
              </a:rPr>
              <a:t>. In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usage</a:t>
            </a:r>
            <a:r>
              <a:rPr lang="hu-HU" sz="1000" kern="0" dirty="0">
                <a:solidFill>
                  <a:srgbClr val="58595B"/>
                </a:solidFill>
                <a:latin typeface="Calibri"/>
              </a:rPr>
              <a:t> of </a:t>
            </a:r>
            <a:r>
              <a:rPr lang="hu-HU" sz="1000" kern="0" dirty="0" err="1">
                <a:solidFill>
                  <a:srgbClr val="58595B"/>
                </a:solidFill>
                <a:latin typeface="Calibri"/>
              </a:rPr>
              <a:t>desktop</a:t>
            </a:r>
            <a:r>
              <a:rPr lang="hu-HU" sz="1000" kern="0" dirty="0">
                <a:solidFill>
                  <a:srgbClr val="58595B"/>
                </a:solidFill>
                <a:latin typeface="Calibri"/>
              </a:rPr>
              <a:t> </a:t>
            </a:r>
            <a:r>
              <a:rPr lang="hu-HU" sz="1000" kern="0" dirty="0" err="1">
                <a:solidFill>
                  <a:srgbClr val="58595B"/>
                </a:solidFill>
                <a:latin typeface="Calibri"/>
              </a:rPr>
              <a:t>computers</a:t>
            </a:r>
            <a:r>
              <a:rPr lang="hu-HU" sz="1000" kern="0" dirty="0">
                <a:solidFill>
                  <a:srgbClr val="58595B"/>
                </a:solidFill>
                <a:latin typeface="Calibri"/>
              </a:rPr>
              <a:t> </a:t>
            </a:r>
            <a:r>
              <a:rPr lang="hu-HU" sz="1000" kern="0" dirty="0" err="1">
                <a:solidFill>
                  <a:srgbClr val="58595B"/>
                </a:solidFill>
                <a:latin typeface="Calibri"/>
              </a:rPr>
              <a:t>there</a:t>
            </a:r>
            <a:r>
              <a:rPr lang="hu-HU" sz="1000" kern="0" dirty="0">
                <a:solidFill>
                  <a:srgbClr val="58595B"/>
                </a:solidFill>
                <a:latin typeface="Calibri"/>
              </a:rPr>
              <a:t> is </a:t>
            </a:r>
            <a:r>
              <a:rPr lang="hu-HU" sz="1000" kern="0" dirty="0" err="1">
                <a:solidFill>
                  <a:srgbClr val="58595B"/>
                </a:solidFill>
                <a:latin typeface="Calibri"/>
              </a:rPr>
              <a:t>also</a:t>
            </a:r>
            <a:r>
              <a:rPr lang="hu-HU" sz="1000" kern="0" dirty="0">
                <a:solidFill>
                  <a:srgbClr val="58595B"/>
                </a:solidFill>
                <a:latin typeface="Calibri"/>
              </a:rPr>
              <a:t> a </a:t>
            </a:r>
            <a:r>
              <a:rPr lang="hu-HU" sz="1000" kern="0" dirty="0" err="1">
                <a:solidFill>
                  <a:srgbClr val="58595B"/>
                </a:solidFill>
                <a:latin typeface="Calibri"/>
              </a:rPr>
              <a:t>decline</a:t>
            </a:r>
            <a:r>
              <a:rPr lang="hu-HU" sz="1000" kern="0" dirty="0">
                <a:solidFill>
                  <a:srgbClr val="58595B"/>
                </a:solidFill>
                <a:latin typeface="Calibri"/>
              </a:rPr>
              <a:t>: 53% has </a:t>
            </a:r>
            <a:r>
              <a:rPr lang="hu-HU" sz="1000" kern="0" dirty="0" err="1">
                <a:solidFill>
                  <a:srgbClr val="58595B"/>
                </a:solidFill>
                <a:latin typeface="Calibri"/>
              </a:rPr>
              <a:t>it</a:t>
            </a:r>
            <a:r>
              <a:rPr lang="hu-HU" sz="1000" kern="0" dirty="0">
                <a:solidFill>
                  <a:srgbClr val="58595B"/>
                </a:solidFill>
                <a:latin typeface="Calibri"/>
              </a:rPr>
              <a:t>, </a:t>
            </a:r>
            <a:r>
              <a:rPr lang="hu-HU" sz="1000" kern="0" dirty="0" err="1">
                <a:solidFill>
                  <a:srgbClr val="58595B"/>
                </a:solidFill>
                <a:latin typeface="Calibri"/>
              </a:rPr>
              <a:t>but</a:t>
            </a:r>
            <a:r>
              <a:rPr lang="hu-HU" sz="1000" kern="0" dirty="0">
                <a:solidFill>
                  <a:srgbClr val="58595B"/>
                </a:solidFill>
                <a:latin typeface="Calibri"/>
              </a:rPr>
              <a:t> </a:t>
            </a:r>
            <a:r>
              <a:rPr lang="hu-HU" sz="1000" kern="0" dirty="0" err="1">
                <a:solidFill>
                  <a:srgbClr val="58595B"/>
                </a:solidFill>
                <a:latin typeface="Calibri"/>
              </a:rPr>
              <a:t>only</a:t>
            </a:r>
            <a:r>
              <a:rPr lang="hu-HU" sz="1000" kern="0" dirty="0">
                <a:solidFill>
                  <a:srgbClr val="58595B"/>
                </a:solidFill>
                <a:latin typeface="Calibri"/>
              </a:rPr>
              <a:t> 33% </a:t>
            </a:r>
            <a:r>
              <a:rPr lang="hu-HU" sz="1000" kern="0" dirty="0" err="1">
                <a:solidFill>
                  <a:srgbClr val="58595B"/>
                </a:solidFill>
                <a:latin typeface="Calibri"/>
              </a:rPr>
              <a:t>switches</a:t>
            </a:r>
            <a:r>
              <a:rPr lang="hu-HU" sz="1000" kern="0" dirty="0">
                <a:solidFill>
                  <a:srgbClr val="58595B"/>
                </a:solidFill>
                <a:latin typeface="Calibri"/>
              </a:rPr>
              <a:t> </a:t>
            </a:r>
            <a:r>
              <a:rPr lang="hu-HU" sz="1000" kern="0" dirty="0" err="1">
                <a:solidFill>
                  <a:srgbClr val="58595B"/>
                </a:solidFill>
                <a:latin typeface="Calibri"/>
              </a:rPr>
              <a:t>it</a:t>
            </a:r>
            <a:r>
              <a:rPr lang="hu-HU" sz="1000" kern="0" dirty="0">
                <a:solidFill>
                  <a:srgbClr val="58595B"/>
                </a:solidFill>
                <a:latin typeface="Calibri"/>
              </a:rPr>
              <a:t> </a:t>
            </a:r>
            <a:r>
              <a:rPr lang="hu-HU" sz="1000" kern="0" dirty="0" err="1">
                <a:solidFill>
                  <a:srgbClr val="58595B"/>
                </a:solidFill>
                <a:latin typeface="Calibri"/>
              </a:rPr>
              <a:t>on</a:t>
            </a:r>
            <a:r>
              <a:rPr lang="hu-HU" sz="1000" kern="0" dirty="0">
                <a:solidFill>
                  <a:srgbClr val="58595B"/>
                </a:solidFill>
                <a:latin typeface="Calibri"/>
              </a:rPr>
              <a:t> </a:t>
            </a:r>
            <a:r>
              <a:rPr lang="hu-HU" sz="1000" kern="0" dirty="0" err="1">
                <a:solidFill>
                  <a:srgbClr val="58595B"/>
                </a:solidFill>
                <a:latin typeface="Calibri"/>
              </a:rPr>
              <a:t>regularly</a:t>
            </a:r>
            <a:r>
              <a:rPr lang="hu-HU" sz="1000" kern="0" dirty="0">
                <a:solidFill>
                  <a:srgbClr val="58595B"/>
                </a:solidFill>
                <a:latin typeface="Calibri"/>
              </a:rPr>
              <a:t>. </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95B"/>
                </a:solidFill>
                <a:effectLst/>
                <a:uLnTx/>
                <a:uFillTx/>
                <a:latin typeface="Calibri"/>
                <a:ea typeface="+mn-ea"/>
                <a:cs typeface="+mn-cs"/>
              </a:rPr>
              <a:t>Smart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home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devices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are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even</a:t>
            </a:r>
            <a:r>
              <a:rPr kumimoji="0" lang="hu-HU" sz="1000" b="0" i="0" u="none" strike="noStrike" kern="0" cap="none" spc="0" normalizeH="0" baseline="0" noProof="0" dirty="0">
                <a:ln>
                  <a:noFill/>
                </a:ln>
                <a:solidFill>
                  <a:srgbClr val="58595B"/>
                </a:solidFill>
                <a:effectLst/>
                <a:uLnTx/>
                <a:uFillTx/>
                <a:latin typeface="Calibri"/>
                <a:ea typeface="+mn-ea"/>
                <a:cs typeface="+mn-cs"/>
              </a:rPr>
              <a:t> less </a:t>
            </a:r>
            <a:r>
              <a:rPr kumimoji="0" lang="hu-HU" sz="1000" b="0" i="0" u="none" strike="noStrike" kern="0" cap="none" spc="0" normalizeH="0" baseline="0" noProof="0" dirty="0" err="1">
                <a:ln>
                  <a:noFill/>
                </a:ln>
                <a:solidFill>
                  <a:srgbClr val="58595B"/>
                </a:solidFill>
                <a:effectLst/>
                <a:uLnTx/>
                <a:uFillTx/>
                <a:latin typeface="Calibri"/>
                <a:ea typeface="+mn-ea"/>
                <a:cs typeface="+mn-cs"/>
              </a:rPr>
              <a:t>spread</a:t>
            </a:r>
            <a:r>
              <a:rPr kumimoji="0" lang="hu-HU" sz="1000" b="0" i="0" u="none" strike="noStrike" kern="0" cap="none" spc="0" normalizeH="0" baseline="0" noProof="0" dirty="0">
                <a:ln>
                  <a:noFill/>
                </a:ln>
                <a:solidFill>
                  <a:srgbClr val="58595B"/>
                </a:solidFill>
                <a:effectLst/>
                <a:uLnTx/>
                <a:uFillTx/>
                <a:latin typeface="Calibri"/>
                <a:ea typeface="+mn-ea"/>
                <a:cs typeface="+mn-cs"/>
              </a:rPr>
              <a:t> (7% and 3%).</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latin typeface="Calibri"/>
                <a:ea typeface="+mn-ea"/>
                <a:cs typeface="+mn-cs"/>
              </a:rPr>
              <a:t> </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95B"/>
                </a:solidFill>
                <a:effectLst/>
                <a:uLnTx/>
                <a:uFillTx/>
                <a:latin typeface="Calibri"/>
                <a:ea typeface="+mn-ea"/>
                <a:cs typeface="+mn-cs"/>
              </a:rPr>
              <a:t>There</a:t>
            </a:r>
            <a:r>
              <a:rPr kumimoji="0" lang="hu-HU" sz="1000" b="0" i="0" u="none" strike="noStrike" kern="0" cap="none" spc="0" normalizeH="0" baseline="0" noProof="0" dirty="0">
                <a:ln>
                  <a:noFill/>
                </a:ln>
                <a:solidFill>
                  <a:srgbClr val="58595B"/>
                </a:solidFill>
                <a:effectLst/>
                <a:uLnTx/>
                <a:uFillTx/>
                <a:latin typeface="Calibri"/>
                <a:ea typeface="+mn-ea"/>
                <a:cs typeface="+mn-cs"/>
              </a:rPr>
              <a:t> is no </a:t>
            </a:r>
            <a:r>
              <a:rPr kumimoji="0" lang="hu-HU" sz="1000" b="0" i="0" u="none" strike="noStrike" kern="0" cap="none" spc="0" normalizeH="0" baseline="0" noProof="0" dirty="0" err="1">
                <a:ln>
                  <a:noFill/>
                </a:ln>
                <a:solidFill>
                  <a:srgbClr val="58595B"/>
                </a:solidFill>
                <a:effectLst/>
                <a:uLnTx/>
                <a:uFillTx/>
                <a:latin typeface="Calibri"/>
                <a:ea typeface="+mn-ea"/>
                <a:cs typeface="+mn-cs"/>
              </a:rPr>
              <a:t>significant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lang="hu-HU" sz="1000" kern="0" dirty="0" err="1">
                <a:solidFill>
                  <a:srgbClr val="58595B"/>
                </a:solidFill>
                <a:latin typeface="Calibri"/>
              </a:rPr>
              <a:t>difference</a:t>
            </a:r>
            <a:r>
              <a:rPr lang="hu-HU" sz="1000" kern="0" dirty="0">
                <a:solidFill>
                  <a:srgbClr val="58595B"/>
                </a:solidFill>
                <a:latin typeface="Calibri"/>
              </a:rPr>
              <a:t> in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of </a:t>
            </a:r>
            <a:r>
              <a:rPr lang="hu-HU" sz="1000" kern="0" dirty="0" err="1">
                <a:solidFill>
                  <a:srgbClr val="58595B"/>
                </a:solidFill>
                <a:latin typeface="Calibri"/>
              </a:rPr>
              <a:t>devices</a:t>
            </a:r>
            <a:r>
              <a:rPr lang="hu-HU" sz="1000" kern="0" dirty="0">
                <a:solidFill>
                  <a:srgbClr val="58595B"/>
                </a:solidFill>
                <a:latin typeface="Calibri"/>
              </a:rPr>
              <a:t> in </a:t>
            </a:r>
            <a:r>
              <a:rPr lang="hu-HU" sz="1000" kern="0" dirty="0" err="1">
                <a:solidFill>
                  <a:srgbClr val="58595B"/>
                </a:solidFill>
                <a:latin typeface="Calibri"/>
              </a:rPr>
              <a:t>age</a:t>
            </a:r>
            <a:r>
              <a:rPr lang="hu-HU" sz="1000" kern="0" dirty="0">
                <a:solidFill>
                  <a:srgbClr val="58595B"/>
                </a:solidFill>
                <a:latin typeface="Calibri"/>
              </a:rPr>
              <a:t> </a:t>
            </a:r>
            <a:r>
              <a:rPr lang="hu-HU" sz="1000" kern="0" dirty="0" err="1">
                <a:solidFill>
                  <a:srgbClr val="58595B"/>
                </a:solidFill>
                <a:latin typeface="Calibri"/>
              </a:rPr>
              <a:t>groups</a:t>
            </a:r>
            <a:r>
              <a:rPr lang="hu-HU" sz="1000" kern="0" dirty="0">
                <a:solidFill>
                  <a:srgbClr val="58595B"/>
                </a:solidFill>
                <a:latin typeface="Calibri"/>
              </a:rPr>
              <a:t>. </a:t>
            </a:r>
            <a:r>
              <a:rPr lang="hu-HU" sz="1000" kern="0" dirty="0" err="1">
                <a:solidFill>
                  <a:srgbClr val="58595B"/>
                </a:solidFill>
                <a:latin typeface="Calibri"/>
              </a:rPr>
              <a:t>However</a:t>
            </a:r>
            <a:r>
              <a:rPr lang="hu-HU" sz="1000" kern="0" dirty="0">
                <a:solidFill>
                  <a:srgbClr val="58595B"/>
                </a:solidFill>
                <a:latin typeface="Calibri"/>
              </a:rPr>
              <a:t>, </a:t>
            </a:r>
            <a:r>
              <a:rPr lang="hu-HU" sz="1000" kern="0" dirty="0" err="1">
                <a:solidFill>
                  <a:srgbClr val="58595B"/>
                </a:solidFill>
                <a:latin typeface="Calibri"/>
              </a:rPr>
              <a:t>men</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a:t>
            </a:r>
            <a:r>
              <a:rPr lang="hu-HU" sz="1000" kern="0" dirty="0" err="1">
                <a:solidFill>
                  <a:srgbClr val="58595B"/>
                </a:solidFill>
                <a:latin typeface="Calibri"/>
              </a:rPr>
              <a:t>desktop</a:t>
            </a:r>
            <a:r>
              <a:rPr lang="hu-HU" sz="1000" kern="0" dirty="0">
                <a:solidFill>
                  <a:srgbClr val="58595B"/>
                </a:solidFill>
                <a:latin typeface="Calibri"/>
              </a:rPr>
              <a:t> </a:t>
            </a:r>
            <a:r>
              <a:rPr lang="hu-HU" sz="1000" kern="0" dirty="0" err="1">
                <a:solidFill>
                  <a:srgbClr val="58595B"/>
                </a:solidFill>
                <a:latin typeface="Calibri"/>
              </a:rPr>
              <a:t>computers</a:t>
            </a:r>
            <a:r>
              <a:rPr lang="hu-HU" sz="1000" kern="0" dirty="0">
                <a:solidFill>
                  <a:srgbClr val="58595B"/>
                </a:solidFill>
                <a:latin typeface="Calibri"/>
              </a:rPr>
              <a:t> (44%) and game </a:t>
            </a:r>
            <a:r>
              <a:rPr lang="hu-HU" sz="1000" kern="0" dirty="0" err="1">
                <a:solidFill>
                  <a:srgbClr val="58595B"/>
                </a:solidFill>
                <a:latin typeface="Calibri"/>
              </a:rPr>
              <a:t>consols</a:t>
            </a:r>
            <a:r>
              <a:rPr lang="hu-HU" sz="1000" kern="0" dirty="0">
                <a:solidFill>
                  <a:srgbClr val="58595B"/>
                </a:solidFill>
                <a:latin typeface="Calibri"/>
              </a:rPr>
              <a:t> (14%) more. Respondents from Budapest and county seats use notebooks and laptops (69% and 70%) significantly more, compared to the ones who live in cities or </a:t>
            </a:r>
            <a:r>
              <a:rPr lang="hu-HU" sz="1000" dirty="0">
                <a:solidFill>
                  <a:schemeClr val="tx2">
                    <a:lumMod val="65000"/>
                    <a:lumOff val="35000"/>
                  </a:schemeClr>
                </a:solidFill>
              </a:rPr>
              <a:t>municipalities. Amongst university/college graduates (70%), the ones with intellectual jobs (64%) use notebooks/laptops significantly more.</a:t>
            </a:r>
            <a:endParaRPr kumimoji="0" lang="hu-HU" sz="1000" b="0" i="0" u="none" strike="noStrike" kern="0" cap="none" spc="0" normalizeH="0" baseline="0" noProof="0" dirty="0">
              <a:ln>
                <a:noFill/>
              </a:ln>
              <a:solidFill>
                <a:srgbClr val="58595B"/>
              </a:solidFill>
              <a:effectLst/>
              <a:highlight>
                <a:srgbClr val="FFFF00"/>
              </a:highligh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highlight>
                <a:srgbClr val="FFFF00"/>
              </a:highligh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95B"/>
                </a:solidFill>
                <a:effectLst/>
                <a:uLnTx/>
                <a:uFillTx/>
                <a:latin typeface="Calibri"/>
                <a:ea typeface="+mn-ea"/>
                <a:cs typeface="+mn-cs"/>
              </a:rPr>
              <a:t>Families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with</a:t>
            </a:r>
            <a:r>
              <a:rPr kumimoji="0" lang="hu-HU" sz="1000" b="0" i="0" u="none" strike="noStrike" kern="0" cap="none" spc="0" normalizeH="0" baseline="0" noProof="0" dirty="0">
                <a:ln>
                  <a:noFill/>
                </a:ln>
                <a:solidFill>
                  <a:srgbClr val="58595B"/>
                </a:solidFill>
                <a:effectLst/>
                <a:uLnTx/>
                <a:uFillTx/>
                <a:latin typeface="Calibri"/>
                <a:ea typeface="+mn-ea"/>
                <a:cs typeface="+mn-cs"/>
              </a:rPr>
              <a:t> a </a:t>
            </a:r>
            <a:r>
              <a:rPr kumimoji="0" lang="hu-HU" sz="1000" b="0" i="0" u="none" strike="noStrike" kern="0" cap="none" spc="0" normalizeH="0" baseline="0" noProof="0" dirty="0" err="1">
                <a:ln>
                  <a:noFill/>
                </a:ln>
                <a:solidFill>
                  <a:srgbClr val="58595B"/>
                </a:solidFill>
                <a:effectLst/>
                <a:uLnTx/>
                <a:uFillTx/>
                <a:latin typeface="Calibri"/>
                <a:ea typeface="+mn-ea"/>
                <a:cs typeface="+mn-cs"/>
              </a:rPr>
              <a:t>child</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rather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use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regular</a:t>
            </a:r>
            <a:r>
              <a:rPr kumimoji="0" lang="hu-HU" sz="1000" b="0" i="0" u="none" strike="noStrike" kern="0" cap="none" spc="0" normalizeH="0" baseline="0" noProof="0" dirty="0">
                <a:ln>
                  <a:noFill/>
                </a:ln>
                <a:solidFill>
                  <a:srgbClr val="58595B"/>
                </a:solidFill>
                <a:effectLst/>
                <a:uLnTx/>
                <a:uFillTx/>
                <a:latin typeface="Calibri"/>
                <a:ea typeface="+mn-ea"/>
                <a:cs typeface="+mn-cs"/>
              </a:rPr>
              <a:t> TV </a:t>
            </a:r>
            <a:r>
              <a:rPr kumimoji="0" lang="hu-HU" sz="1000" b="0" i="0" u="none" strike="noStrike" kern="0" cap="none" spc="0" normalizeH="0" baseline="0" noProof="0" dirty="0" err="1">
                <a:ln>
                  <a:noFill/>
                </a:ln>
                <a:solidFill>
                  <a:srgbClr val="58595B"/>
                </a:solidFill>
                <a:effectLst/>
                <a:uLnTx/>
                <a:uFillTx/>
                <a:latin typeface="Calibri"/>
                <a:ea typeface="+mn-ea"/>
                <a:cs typeface="+mn-cs"/>
              </a:rPr>
              <a:t>devices</a:t>
            </a:r>
            <a:r>
              <a:rPr lang="hu-HU" sz="1000" kern="0" dirty="0">
                <a:solidFill>
                  <a:srgbClr val="58595B"/>
                </a:solidFill>
                <a:latin typeface="Calibri"/>
              </a:rPr>
              <a:t>, </a:t>
            </a:r>
            <a:r>
              <a:rPr lang="hu-HU" sz="1000" kern="0" dirty="0" err="1">
                <a:solidFill>
                  <a:srgbClr val="58595B"/>
                </a:solidFill>
                <a:latin typeface="Calibri"/>
              </a:rPr>
              <a:t>while</a:t>
            </a:r>
            <a:r>
              <a:rPr lang="hu-HU" sz="1000" kern="0" dirty="0">
                <a:solidFill>
                  <a:srgbClr val="58595B"/>
                </a:solidFill>
                <a:latin typeface="Calibri"/>
              </a:rPr>
              <a:t> </a:t>
            </a:r>
            <a:r>
              <a:rPr lang="hu-HU" sz="1000" kern="0" dirty="0" err="1">
                <a:solidFill>
                  <a:srgbClr val="58595B"/>
                </a:solidFill>
                <a:latin typeface="Calibri"/>
              </a:rPr>
              <a:t>couples</a:t>
            </a:r>
            <a:r>
              <a:rPr lang="hu-HU" sz="1000" kern="0" dirty="0">
                <a:solidFill>
                  <a:srgbClr val="58595B"/>
                </a:solidFill>
                <a:latin typeface="Calibri"/>
              </a:rPr>
              <a:t> </a:t>
            </a:r>
            <a:r>
              <a:rPr lang="hu-HU" sz="1000" kern="0" dirty="0" err="1">
                <a:solidFill>
                  <a:srgbClr val="58595B"/>
                </a:solidFill>
                <a:latin typeface="Calibri"/>
              </a:rPr>
              <a:t>without</a:t>
            </a:r>
            <a:r>
              <a:rPr lang="hu-HU" sz="1000" kern="0" dirty="0">
                <a:solidFill>
                  <a:srgbClr val="58595B"/>
                </a:solidFill>
                <a:latin typeface="Calibri"/>
              </a:rPr>
              <a:t> </a:t>
            </a:r>
            <a:r>
              <a:rPr lang="hu-HU" sz="1000" kern="0" dirty="0" err="1">
                <a:solidFill>
                  <a:srgbClr val="58595B"/>
                </a:solidFill>
                <a:latin typeface="Calibri"/>
              </a:rPr>
              <a:t>children</a:t>
            </a:r>
            <a:r>
              <a:rPr lang="hu-HU" sz="1000" kern="0" dirty="0">
                <a:solidFill>
                  <a:srgbClr val="58595B"/>
                </a:solidFill>
                <a:latin typeface="Calibri"/>
              </a:rPr>
              <a:t> </a:t>
            </a:r>
            <a:r>
              <a:rPr lang="hu-HU" sz="1000" kern="0" dirty="0" err="1">
                <a:solidFill>
                  <a:srgbClr val="58595B"/>
                </a:solidFill>
                <a:latin typeface="Calibri"/>
              </a:rPr>
              <a:t>rather</a:t>
            </a:r>
            <a:r>
              <a:rPr lang="hu-HU" sz="1000" kern="0" dirty="0">
                <a:solidFill>
                  <a:srgbClr val="58595B"/>
                </a:solidFill>
                <a:latin typeface="Calibri"/>
              </a:rPr>
              <a:t> </a:t>
            </a:r>
            <a:r>
              <a:rPr lang="hu-HU" sz="1000" kern="0" dirty="0" err="1">
                <a:solidFill>
                  <a:srgbClr val="58595B"/>
                </a:solidFill>
                <a:latin typeface="Calibri"/>
              </a:rPr>
              <a:t>choose</a:t>
            </a:r>
            <a:r>
              <a:rPr lang="hu-HU" sz="1000" kern="0" dirty="0">
                <a:solidFill>
                  <a:srgbClr val="58595B"/>
                </a:solidFill>
                <a:latin typeface="Calibri"/>
              </a:rPr>
              <a:t> a </a:t>
            </a:r>
            <a:r>
              <a:rPr lang="hu-HU" sz="1000" kern="0" dirty="0" err="1">
                <a:solidFill>
                  <a:srgbClr val="58595B"/>
                </a:solidFill>
                <a:latin typeface="Calibri"/>
              </a:rPr>
              <a:t>smart</a:t>
            </a:r>
            <a:r>
              <a:rPr lang="hu-HU" sz="1000" kern="0" dirty="0">
                <a:solidFill>
                  <a:srgbClr val="58595B"/>
                </a:solidFill>
                <a:latin typeface="Calibri"/>
              </a:rPr>
              <a:t> TV.</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pic>
        <p:nvPicPr>
          <p:cNvPr id="10" name="Picture 9">
            <a:extLst>
              <a:ext uri="{FF2B5EF4-FFF2-40B4-BE49-F238E27FC236}">
                <a16:creationId xmlns:a16="http://schemas.microsoft.com/office/drawing/2014/main" xmlns="" id="{5BBB9B0F-F21A-45AF-82E6-A0C6F5F10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1" name="Picture 10">
            <a:extLst>
              <a:ext uri="{FF2B5EF4-FFF2-40B4-BE49-F238E27FC236}">
                <a16:creationId xmlns:a16="http://schemas.microsoft.com/office/drawing/2014/main" xmlns="" id="{1D32FA0F-A593-47BA-A591-598A3BF00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13679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Background of research</a:t>
            </a:r>
            <a:endParaRPr lang="hu-HU" sz="2000" dirty="0">
              <a:effectLst>
                <a:outerShdw blurRad="38100" dist="38100" dir="2700000" algn="tl">
                  <a:srgbClr val="000000">
                    <a:alpha val="43137"/>
                  </a:srgbClr>
                </a:outerShdw>
              </a:effectLst>
            </a:endParaRPr>
          </a:p>
        </p:txBody>
      </p:sp>
      <p:pic>
        <p:nvPicPr>
          <p:cNvPr id="7" name="Picture Placeholder 6"/>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4953" r="24953"/>
          <a:stretch>
            <a:fillRect/>
          </a:stretch>
        </p:blipFill>
        <p:spPr/>
      </p:pic>
      <p:pic>
        <p:nvPicPr>
          <p:cNvPr id="4" name="Picture 3">
            <a:extLst>
              <a:ext uri="{FF2B5EF4-FFF2-40B4-BE49-F238E27FC236}">
                <a16:creationId xmlns:a16="http://schemas.microsoft.com/office/drawing/2014/main" xmlns="" id="{02D3EBAA-C4EB-4992-B4DB-0CA84A276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64AD50F9-49DE-4CF5-B1B1-38632ECD1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08033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p:cNvSpPr txBox="1"/>
          <p:nvPr/>
        </p:nvSpPr>
        <p:spPr>
          <a:xfrm rot="18789778">
            <a:off x="8276392" y="551676"/>
            <a:ext cx="281377"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338" name="Title 3"/>
          <p:cNvSpPr>
            <a:spLocks noGrp="1"/>
          </p:cNvSpPr>
          <p:nvPr>
            <p:ph type="title"/>
          </p:nvPr>
        </p:nvSpPr>
        <p:spPr>
          <a:xfrm>
            <a:off x="179984" y="-19088"/>
            <a:ext cx="8680422" cy="469722"/>
          </a:xfrm>
        </p:spPr>
        <p:txBody>
          <a:bodyPr>
            <a:noAutofit/>
          </a:bodyPr>
          <a:lstStyle/>
          <a:p>
            <a:r>
              <a:rPr lang="hu-HU" sz="2900" dirty="0"/>
              <a:t>Internet </a:t>
            </a:r>
            <a:r>
              <a:rPr lang="hu-HU" sz="2900" dirty="0" err="1"/>
              <a:t>connection</a:t>
            </a:r>
            <a:endParaRPr lang="hu-HU" sz="2900" dirty="0"/>
          </a:p>
        </p:txBody>
      </p:sp>
      <p:sp>
        <p:nvSpPr>
          <p:cNvPr id="339"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What</a:t>
            </a:r>
            <a:r>
              <a:rPr lang="hu-HU" sz="1000" i="1" dirty="0">
                <a:solidFill>
                  <a:schemeClr val="bg1">
                    <a:lumMod val="50000"/>
                  </a:schemeClr>
                </a:solidFill>
              </a:rPr>
              <a:t> internet </a:t>
            </a:r>
            <a:r>
              <a:rPr lang="hu-HU" sz="1000" i="1" dirty="0" err="1">
                <a:solidFill>
                  <a:schemeClr val="bg1">
                    <a:lumMod val="50000"/>
                  </a:schemeClr>
                </a:solidFill>
              </a:rPr>
              <a:t>connection</a:t>
            </a:r>
            <a:r>
              <a:rPr lang="hu-HU" sz="1000" i="1" dirty="0">
                <a:solidFill>
                  <a:schemeClr val="bg1">
                    <a:lumMod val="50000"/>
                  </a:schemeClr>
                </a:solidFill>
              </a:rPr>
              <a:t> </a:t>
            </a:r>
            <a:r>
              <a:rPr lang="hu-HU" sz="1000" i="1" dirty="0" err="1">
                <a:solidFill>
                  <a:schemeClr val="bg1">
                    <a:lumMod val="50000"/>
                  </a:schemeClr>
                </a:solidFill>
              </a:rPr>
              <a:t>does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household </a:t>
            </a:r>
            <a:r>
              <a:rPr lang="hu-HU" sz="1000" i="1" dirty="0" err="1">
                <a:solidFill>
                  <a:schemeClr val="bg1">
                    <a:lumMod val="50000"/>
                  </a:schemeClr>
                </a:solidFill>
              </a:rPr>
              <a:t>have</a:t>
            </a:r>
            <a:r>
              <a:rPr lang="hu-HU" sz="1000" i="1" dirty="0">
                <a:solidFill>
                  <a:schemeClr val="bg1">
                    <a:lumMod val="50000"/>
                  </a:schemeClr>
                </a:solidFill>
              </a:rPr>
              <a:t>?</a:t>
            </a:r>
          </a:p>
        </p:txBody>
      </p:sp>
      <p:sp>
        <p:nvSpPr>
          <p:cNvPr id="195"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graphicFrame>
        <p:nvGraphicFramePr>
          <p:cNvPr id="2" name="Táblázat 1"/>
          <p:cNvGraphicFramePr>
            <a:graphicFrameLocks noGrp="1"/>
          </p:cNvGraphicFramePr>
          <p:nvPr>
            <p:extLst>
              <p:ext uri="{D42A27DB-BD31-4B8C-83A1-F6EECF244321}">
                <p14:modId xmlns:p14="http://schemas.microsoft.com/office/powerpoint/2010/main" val="2533604020"/>
              </p:ext>
            </p:extLst>
          </p:nvPr>
        </p:nvGraphicFramePr>
        <p:xfrm>
          <a:off x="1208441" y="1013323"/>
          <a:ext cx="3507575" cy="2854571"/>
        </p:xfrm>
        <a:graphic>
          <a:graphicData uri="http://schemas.openxmlformats.org/drawingml/2006/table">
            <a:tbl>
              <a:tblPr>
                <a:tableStyleId>{5C22544A-7EE6-4342-B048-85BDC9FD1C3A}</a:tableStyleId>
              </a:tblPr>
              <a:tblGrid>
                <a:gridCol w="3507575">
                  <a:extLst>
                    <a:ext uri="{9D8B030D-6E8A-4147-A177-3AD203B41FA5}">
                      <a16:colId xmlns:a16="http://schemas.microsoft.com/office/drawing/2014/main" xmlns="" val="3034160486"/>
                    </a:ext>
                  </a:extLst>
                </a:gridCol>
              </a:tblGrid>
              <a:tr h="634475">
                <a:tc>
                  <a:txBody>
                    <a:bodyPr/>
                    <a:lstStyle/>
                    <a:p>
                      <a:r>
                        <a:rPr lang="hu-HU" sz="1100" dirty="0" err="1">
                          <a:solidFill>
                            <a:schemeClr val="tx2">
                              <a:lumMod val="85000"/>
                              <a:lumOff val="15000"/>
                            </a:schemeClr>
                          </a:solidFill>
                          <a:latin typeface="+mj-lt"/>
                        </a:rPr>
                        <a:t>Capable</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to</a:t>
                      </a:r>
                      <a:r>
                        <a:rPr lang="hu-HU" sz="1100" dirty="0">
                          <a:solidFill>
                            <a:schemeClr val="tx2">
                              <a:lumMod val="85000"/>
                              <a:lumOff val="15000"/>
                            </a:schemeClr>
                          </a:solidFill>
                          <a:latin typeface="+mj-lt"/>
                        </a:rPr>
                        <a:t> play </a:t>
                      </a:r>
                      <a:r>
                        <a:rPr lang="hu-HU" sz="1100" dirty="0" err="1">
                          <a:solidFill>
                            <a:schemeClr val="tx2">
                              <a:lumMod val="85000"/>
                              <a:lumOff val="15000"/>
                            </a:schemeClr>
                          </a:solidFill>
                          <a:latin typeface="+mj-lt"/>
                        </a:rPr>
                        <a:t>live</a:t>
                      </a:r>
                      <a:r>
                        <a:rPr lang="hu-HU" sz="1100" dirty="0">
                          <a:solidFill>
                            <a:schemeClr val="tx2">
                              <a:lumMod val="85000"/>
                              <a:lumOff val="15000"/>
                            </a:schemeClr>
                          </a:solidFill>
                          <a:latin typeface="+mj-lt"/>
                        </a:rPr>
                        <a:t> video (streaming)</a:t>
                      </a:r>
                    </a:p>
                  </a:txBody>
                  <a:tcPr>
                    <a:solidFill>
                      <a:schemeClr val="accent1">
                        <a:tint val="20000"/>
                        <a:alpha val="0"/>
                      </a:schemeClr>
                    </a:solidFill>
                  </a:tcPr>
                </a:tc>
                <a:extLst>
                  <a:ext uri="{0D108BD9-81ED-4DB2-BD59-A6C34878D82A}">
                    <a16:rowId xmlns:a16="http://schemas.microsoft.com/office/drawing/2014/main" xmlns="" val="127183171"/>
                  </a:ext>
                </a:extLst>
              </a:tr>
              <a:tr h="555024">
                <a:tc>
                  <a:txBody>
                    <a:bodyPr/>
                    <a:lstStyle/>
                    <a:p>
                      <a:r>
                        <a:rPr lang="hu-HU" sz="1100" dirty="0" err="1">
                          <a:solidFill>
                            <a:schemeClr val="tx2">
                              <a:lumMod val="85000"/>
                              <a:lumOff val="15000"/>
                            </a:schemeClr>
                          </a:solidFill>
                          <a:latin typeface="+mj-lt"/>
                        </a:rPr>
                        <a:t>Possible</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to</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stream</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but</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it</a:t>
                      </a:r>
                      <a:r>
                        <a:rPr lang="hu-HU" sz="1100" dirty="0">
                          <a:solidFill>
                            <a:schemeClr val="tx2">
                              <a:lumMod val="85000"/>
                              <a:lumOff val="15000"/>
                            </a:schemeClr>
                          </a:solidFill>
                          <a:latin typeface="+mj-lt"/>
                        </a:rPr>
                        <a:t> is </a:t>
                      </a:r>
                      <a:r>
                        <a:rPr lang="hu-HU" sz="1100" dirty="0" err="1">
                          <a:solidFill>
                            <a:schemeClr val="tx2">
                              <a:lumMod val="85000"/>
                              <a:lumOff val="15000"/>
                            </a:schemeClr>
                          </a:solidFill>
                          <a:latin typeface="+mj-lt"/>
                        </a:rPr>
                        <a:t>laggy</a:t>
                      </a:r>
                      <a:endParaRPr lang="hu-HU" sz="1100" dirty="0">
                        <a:solidFill>
                          <a:schemeClr val="tx2">
                            <a:lumMod val="85000"/>
                            <a:lumOff val="15000"/>
                          </a:schemeClr>
                        </a:solidFill>
                        <a:latin typeface="+mj-lt"/>
                      </a:endParaRPr>
                    </a:p>
                  </a:txBody>
                  <a:tcPr>
                    <a:solidFill>
                      <a:schemeClr val="accent1">
                        <a:tint val="20000"/>
                        <a:alpha val="0"/>
                      </a:schemeClr>
                    </a:solidFill>
                  </a:tcPr>
                </a:tc>
                <a:extLst>
                  <a:ext uri="{0D108BD9-81ED-4DB2-BD59-A6C34878D82A}">
                    <a16:rowId xmlns:a16="http://schemas.microsoft.com/office/drawing/2014/main" xmlns="" val="4271390236"/>
                  </a:ext>
                </a:extLst>
              </a:tr>
              <a:tr h="555024">
                <a:tc>
                  <a:txBody>
                    <a:bodyPr/>
                    <a:lstStyle/>
                    <a:p>
                      <a:r>
                        <a:rPr lang="hu-HU" sz="1100" dirty="0" err="1">
                          <a:solidFill>
                            <a:schemeClr val="tx2">
                              <a:lumMod val="85000"/>
                              <a:lumOff val="15000"/>
                            </a:schemeClr>
                          </a:solidFill>
                          <a:latin typeface="+mj-lt"/>
                        </a:rPr>
                        <a:t>Too</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slow</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to</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stream</a:t>
                      </a:r>
                      <a:endParaRPr lang="hu-HU" sz="1100" dirty="0">
                        <a:solidFill>
                          <a:schemeClr val="tx2">
                            <a:lumMod val="85000"/>
                            <a:lumOff val="15000"/>
                          </a:schemeClr>
                        </a:solidFill>
                        <a:latin typeface="+mj-lt"/>
                      </a:endParaRPr>
                    </a:p>
                  </a:txBody>
                  <a:tcPr>
                    <a:solidFill>
                      <a:schemeClr val="accent1">
                        <a:tint val="20000"/>
                        <a:alpha val="0"/>
                      </a:schemeClr>
                    </a:solidFill>
                  </a:tcPr>
                </a:tc>
                <a:extLst>
                  <a:ext uri="{0D108BD9-81ED-4DB2-BD59-A6C34878D82A}">
                    <a16:rowId xmlns:a16="http://schemas.microsoft.com/office/drawing/2014/main" xmlns="" val="2396660019"/>
                  </a:ext>
                </a:extLst>
              </a:tr>
              <a:tr h="555024">
                <a:tc>
                  <a:txBody>
                    <a:bodyPr/>
                    <a:lstStyle/>
                    <a:p>
                      <a:r>
                        <a:rPr lang="hu-HU" sz="1100" dirty="0" err="1">
                          <a:solidFill>
                            <a:schemeClr val="tx2">
                              <a:lumMod val="85000"/>
                              <a:lumOff val="15000"/>
                            </a:schemeClr>
                          </a:solidFill>
                          <a:latin typeface="+mj-lt"/>
                        </a:rPr>
                        <a:t>We</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don’t</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have</a:t>
                      </a:r>
                      <a:r>
                        <a:rPr lang="hu-HU" sz="1100" dirty="0">
                          <a:solidFill>
                            <a:schemeClr val="tx2">
                              <a:lumMod val="85000"/>
                              <a:lumOff val="15000"/>
                            </a:schemeClr>
                          </a:solidFill>
                          <a:latin typeface="+mj-lt"/>
                        </a:rPr>
                        <a:t> internet </a:t>
                      </a:r>
                      <a:r>
                        <a:rPr lang="hu-HU" sz="1100" dirty="0" err="1">
                          <a:solidFill>
                            <a:schemeClr val="tx2">
                              <a:lumMod val="85000"/>
                              <a:lumOff val="15000"/>
                            </a:schemeClr>
                          </a:solidFill>
                          <a:latin typeface="+mj-lt"/>
                        </a:rPr>
                        <a:t>connection</a:t>
                      </a:r>
                      <a:endParaRPr lang="hu-HU" sz="1100" dirty="0">
                        <a:solidFill>
                          <a:schemeClr val="tx2">
                            <a:lumMod val="85000"/>
                            <a:lumOff val="15000"/>
                          </a:schemeClr>
                        </a:solidFill>
                        <a:latin typeface="+mj-lt"/>
                      </a:endParaRPr>
                    </a:p>
                  </a:txBody>
                  <a:tcPr>
                    <a:solidFill>
                      <a:schemeClr val="accent1">
                        <a:tint val="20000"/>
                        <a:alpha val="0"/>
                      </a:schemeClr>
                    </a:solidFill>
                  </a:tcPr>
                </a:tc>
                <a:extLst>
                  <a:ext uri="{0D108BD9-81ED-4DB2-BD59-A6C34878D82A}">
                    <a16:rowId xmlns:a16="http://schemas.microsoft.com/office/drawing/2014/main" xmlns="" val="2716958558"/>
                  </a:ext>
                </a:extLst>
              </a:tr>
              <a:tr h="555024">
                <a:tc>
                  <a:txBody>
                    <a:bodyPr/>
                    <a:lstStyle/>
                    <a:p>
                      <a:r>
                        <a:rPr lang="hu-HU" sz="1100" dirty="0">
                          <a:solidFill>
                            <a:schemeClr val="tx2">
                              <a:lumMod val="85000"/>
                              <a:lumOff val="15000"/>
                            </a:schemeClr>
                          </a:solidFill>
                          <a:latin typeface="+mj-lt"/>
                        </a:rPr>
                        <a:t>I </a:t>
                      </a:r>
                      <a:r>
                        <a:rPr lang="hu-HU" sz="1100" dirty="0" err="1">
                          <a:solidFill>
                            <a:schemeClr val="tx2">
                              <a:lumMod val="85000"/>
                              <a:lumOff val="15000"/>
                            </a:schemeClr>
                          </a:solidFill>
                          <a:latin typeface="+mj-lt"/>
                        </a:rPr>
                        <a:t>don’t</a:t>
                      </a:r>
                      <a:r>
                        <a:rPr lang="hu-HU" sz="1100" dirty="0">
                          <a:solidFill>
                            <a:schemeClr val="tx2">
                              <a:lumMod val="85000"/>
                              <a:lumOff val="15000"/>
                            </a:schemeClr>
                          </a:solidFill>
                          <a:latin typeface="+mj-lt"/>
                        </a:rPr>
                        <a:t> </a:t>
                      </a:r>
                      <a:r>
                        <a:rPr lang="hu-HU" sz="1100" dirty="0" err="1">
                          <a:solidFill>
                            <a:schemeClr val="tx2">
                              <a:lumMod val="85000"/>
                              <a:lumOff val="15000"/>
                            </a:schemeClr>
                          </a:solidFill>
                          <a:latin typeface="+mj-lt"/>
                        </a:rPr>
                        <a:t>know</a:t>
                      </a:r>
                      <a:endParaRPr lang="hu-HU" sz="1100" dirty="0">
                        <a:solidFill>
                          <a:schemeClr val="tx2">
                            <a:lumMod val="85000"/>
                            <a:lumOff val="15000"/>
                          </a:schemeClr>
                        </a:solidFill>
                        <a:latin typeface="+mj-lt"/>
                      </a:endParaRPr>
                    </a:p>
                  </a:txBody>
                  <a:tcPr>
                    <a:solidFill>
                      <a:schemeClr val="accent1">
                        <a:tint val="20000"/>
                        <a:alpha val="0"/>
                      </a:schemeClr>
                    </a:solidFill>
                  </a:tcPr>
                </a:tc>
                <a:extLst>
                  <a:ext uri="{0D108BD9-81ED-4DB2-BD59-A6C34878D82A}">
                    <a16:rowId xmlns:a16="http://schemas.microsoft.com/office/drawing/2014/main" xmlns="" val="1564685734"/>
                  </a:ext>
                </a:extLst>
              </a:tr>
            </a:tbl>
          </a:graphicData>
        </a:graphic>
      </p:graphicFrame>
      <p:sp>
        <p:nvSpPr>
          <p:cNvPr id="29" name="Rectangle 38"/>
          <p:cNvSpPr>
            <a:spLocks noChangeArrowheads="1"/>
          </p:cNvSpPr>
          <p:nvPr/>
        </p:nvSpPr>
        <p:spPr bwMode="auto">
          <a:xfrm>
            <a:off x="1075668" y="1304507"/>
            <a:ext cx="68119" cy="1880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31" name="Group 407"/>
          <p:cNvGrpSpPr/>
          <p:nvPr/>
        </p:nvGrpSpPr>
        <p:grpSpPr>
          <a:xfrm>
            <a:off x="4341766" y="961830"/>
            <a:ext cx="3471944" cy="1589861"/>
            <a:chOff x="0" y="0"/>
            <a:chExt cx="3599753" cy="1616086"/>
          </a:xfrm>
        </p:grpSpPr>
        <p:grpSp>
          <p:nvGrpSpPr>
            <p:cNvPr id="32" name="Group 374"/>
            <p:cNvGrpSpPr/>
            <p:nvPr/>
          </p:nvGrpSpPr>
          <p:grpSpPr>
            <a:xfrm>
              <a:off x="0" y="0"/>
              <a:ext cx="3599753" cy="431065"/>
              <a:chOff x="0" y="0"/>
              <a:chExt cx="3599752" cy="431064"/>
            </a:xfrm>
          </p:grpSpPr>
          <p:sp>
            <p:nvSpPr>
              <p:cNvPr id="85" name="Shape 359"/>
              <p:cNvSpPr/>
              <p:nvPr/>
            </p:nvSpPr>
            <p:spPr>
              <a:xfrm>
                <a:off x="0" y="0"/>
                <a:ext cx="431064" cy="431064"/>
              </a:xfrm>
              <a:prstGeom prst="ellipse">
                <a:avLst/>
              </a:pr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73" name="Group 372"/>
              <p:cNvGrpSpPr/>
              <p:nvPr/>
            </p:nvGrpSpPr>
            <p:grpSpPr>
              <a:xfrm>
                <a:off x="596760" y="20938"/>
                <a:ext cx="2358841" cy="363786"/>
                <a:chOff x="0" y="0"/>
                <a:chExt cx="2358840" cy="363785"/>
              </a:xfrm>
            </p:grpSpPr>
            <p:sp>
              <p:nvSpPr>
                <p:cNvPr id="75" name="Shape 362"/>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6" name="Shape 363"/>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7" name="Shape 364"/>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8" name="Shape 365"/>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9" name="Shape 366"/>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0" name="Shape 367"/>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1" name="Shape 368"/>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2" name="Shape 369"/>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3" name="Shape 370"/>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4" name="Shape 371"/>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74" name="Shape 373"/>
              <p:cNvSpPr/>
              <p:nvPr/>
            </p:nvSpPr>
            <p:spPr>
              <a:xfrm>
                <a:off x="3031402" y="21118"/>
                <a:ext cx="568350" cy="363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all" spc="0" normalizeH="0" baseline="0" noProof="0" dirty="0">
                    <a:ln>
                      <a:noFill/>
                    </a:ln>
                    <a:solidFill>
                      <a:srgbClr val="2C2036"/>
                    </a:solidFill>
                    <a:effectLst/>
                    <a:uLnTx/>
                    <a:uFillTx/>
                    <a:latin typeface="Avenir Next"/>
                    <a:sym typeface="Avenir Next"/>
                  </a:rPr>
                  <a:t>81</a:t>
                </a:r>
                <a:r>
                  <a:rPr kumimoji="0" sz="1100" b="1" i="0" u="none" strike="noStrike" kern="1200" cap="all" spc="0" normalizeH="0" baseline="0" noProof="0" dirty="0">
                    <a:ln>
                      <a:noFill/>
                    </a:ln>
                    <a:solidFill>
                      <a:srgbClr val="2C2036"/>
                    </a:solidFill>
                    <a:effectLst/>
                    <a:uLnTx/>
                    <a:uFillTx/>
                    <a:latin typeface="Avenir Next"/>
                    <a:sym typeface="Avenir Next"/>
                  </a:rPr>
                  <a:t>%</a:t>
                </a:r>
              </a:p>
            </p:txBody>
          </p:sp>
        </p:grpSp>
        <p:grpSp>
          <p:nvGrpSpPr>
            <p:cNvPr id="33" name="Group 390"/>
            <p:cNvGrpSpPr/>
            <p:nvPr/>
          </p:nvGrpSpPr>
          <p:grpSpPr>
            <a:xfrm>
              <a:off x="0" y="592510"/>
              <a:ext cx="3599753" cy="431066"/>
              <a:chOff x="0" y="0"/>
              <a:chExt cx="3599752" cy="431064"/>
            </a:xfrm>
          </p:grpSpPr>
          <p:sp>
            <p:nvSpPr>
              <p:cNvPr id="70" name="Shape 375"/>
              <p:cNvSpPr/>
              <p:nvPr/>
            </p:nvSpPr>
            <p:spPr>
              <a:xfrm>
                <a:off x="0" y="0"/>
                <a:ext cx="431064" cy="431064"/>
              </a:xfrm>
              <a:prstGeom prst="ellipse">
                <a:avLst/>
              </a:pr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p:txBody>
          </p:sp>
          <p:grpSp>
            <p:nvGrpSpPr>
              <p:cNvPr id="58" name="Group 388"/>
              <p:cNvGrpSpPr/>
              <p:nvPr/>
            </p:nvGrpSpPr>
            <p:grpSpPr>
              <a:xfrm>
                <a:off x="596760" y="33638"/>
                <a:ext cx="2358841" cy="363786"/>
                <a:chOff x="0" y="0"/>
                <a:chExt cx="2358840" cy="363785"/>
              </a:xfrm>
            </p:grpSpPr>
            <p:sp>
              <p:nvSpPr>
                <p:cNvPr id="60" name="Shape 378"/>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1" name="Shape 379"/>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2" name="Shape 380"/>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3" name="Shape 381"/>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4" name="Shape 382"/>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5" name="Shape 383"/>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6" name="Shape 384"/>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7" name="Shape 385"/>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8" name="Shape 386"/>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9" name="Shape 387"/>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59" name="Shape 389"/>
              <p:cNvSpPr/>
              <p:nvPr/>
            </p:nvSpPr>
            <p:spPr>
              <a:xfrm>
                <a:off x="3031402" y="33638"/>
                <a:ext cx="568350" cy="363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all" spc="0" normalizeH="0" baseline="0" noProof="0" dirty="0">
                    <a:ln>
                      <a:noFill/>
                    </a:ln>
                    <a:solidFill>
                      <a:srgbClr val="2C2036"/>
                    </a:solidFill>
                    <a:effectLst/>
                    <a:uLnTx/>
                    <a:uFillTx/>
                    <a:latin typeface="Avenir Next"/>
                    <a:sym typeface="Avenir Next"/>
                  </a:rPr>
                  <a:t>1</a:t>
                </a:r>
                <a:r>
                  <a:rPr kumimoji="0" sz="1100" b="1" i="0" u="none" strike="noStrike" kern="1200" cap="all" spc="0" normalizeH="0" baseline="0" noProof="0" dirty="0">
                    <a:ln>
                      <a:noFill/>
                    </a:ln>
                    <a:solidFill>
                      <a:srgbClr val="2C2036"/>
                    </a:solidFill>
                    <a:effectLst/>
                    <a:uLnTx/>
                    <a:uFillTx/>
                    <a:latin typeface="Avenir Next"/>
                    <a:sym typeface="Avenir Next"/>
                  </a:rPr>
                  <a:t>2%</a:t>
                </a:r>
              </a:p>
            </p:txBody>
          </p:sp>
        </p:grpSp>
        <p:grpSp>
          <p:nvGrpSpPr>
            <p:cNvPr id="41" name="Group 406"/>
            <p:cNvGrpSpPr/>
            <p:nvPr/>
          </p:nvGrpSpPr>
          <p:grpSpPr>
            <a:xfrm>
              <a:off x="0" y="1185020"/>
              <a:ext cx="3599753" cy="431066"/>
              <a:chOff x="0" y="0"/>
              <a:chExt cx="3599752" cy="431064"/>
            </a:xfrm>
          </p:grpSpPr>
          <p:sp>
            <p:nvSpPr>
              <p:cNvPr id="55" name="Shape 391"/>
              <p:cNvSpPr/>
              <p:nvPr/>
            </p:nvSpPr>
            <p:spPr>
              <a:xfrm>
                <a:off x="0" y="0"/>
                <a:ext cx="431064" cy="431064"/>
              </a:xfrm>
              <a:prstGeom prst="ellipse">
                <a:avLst/>
              </a:prstGeom>
              <a:solidFill>
                <a:srgbClr val="FBB040"/>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43" name="Group 404"/>
              <p:cNvGrpSpPr/>
              <p:nvPr/>
            </p:nvGrpSpPr>
            <p:grpSpPr>
              <a:xfrm>
                <a:off x="596760" y="33638"/>
                <a:ext cx="2358841" cy="363786"/>
                <a:chOff x="0" y="0"/>
                <a:chExt cx="2358840" cy="363785"/>
              </a:xfrm>
            </p:grpSpPr>
            <p:sp>
              <p:nvSpPr>
                <p:cNvPr id="45" name="Shape 394"/>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6" name="Shape 395"/>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7" name="Shape 396"/>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8" name="Shape 397"/>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9" name="Shape 398"/>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0" name="Shape 399"/>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1" name="Shape 400"/>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2" name="Shape 401"/>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3" name="Shape 402"/>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4" name="Shape 403"/>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44" name="Shape 405"/>
              <p:cNvSpPr/>
              <p:nvPr/>
            </p:nvSpPr>
            <p:spPr>
              <a:xfrm>
                <a:off x="3031402" y="33638"/>
                <a:ext cx="568350" cy="363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sz="1100" b="1" i="0" u="none" strike="noStrike" kern="1200" cap="all" spc="0" normalizeH="0" baseline="0" noProof="0" dirty="0">
                    <a:ln>
                      <a:noFill/>
                    </a:ln>
                    <a:solidFill>
                      <a:srgbClr val="2C2036"/>
                    </a:solidFill>
                    <a:effectLst/>
                    <a:uLnTx/>
                    <a:uFillTx/>
                    <a:latin typeface="Avenir Next"/>
                    <a:sym typeface="Avenir Next"/>
                  </a:rPr>
                  <a:t>3%</a:t>
                </a:r>
              </a:p>
            </p:txBody>
          </p:sp>
        </p:grpSp>
      </p:grpSp>
      <p:grpSp>
        <p:nvGrpSpPr>
          <p:cNvPr id="87" name="Group 407"/>
          <p:cNvGrpSpPr/>
          <p:nvPr/>
        </p:nvGrpSpPr>
        <p:grpSpPr>
          <a:xfrm>
            <a:off x="4353429" y="2688546"/>
            <a:ext cx="3471944" cy="1017791"/>
            <a:chOff x="0" y="0"/>
            <a:chExt cx="3599753" cy="1034581"/>
          </a:xfrm>
        </p:grpSpPr>
        <p:grpSp>
          <p:nvGrpSpPr>
            <p:cNvPr id="88" name="Group 374"/>
            <p:cNvGrpSpPr/>
            <p:nvPr/>
          </p:nvGrpSpPr>
          <p:grpSpPr>
            <a:xfrm>
              <a:off x="0" y="0"/>
              <a:ext cx="3599753" cy="431065"/>
              <a:chOff x="0" y="0"/>
              <a:chExt cx="3599752" cy="431064"/>
            </a:xfrm>
          </p:grpSpPr>
          <p:sp>
            <p:nvSpPr>
              <p:cNvPr id="134" name="Shape 359"/>
              <p:cNvSpPr/>
              <p:nvPr/>
            </p:nvSpPr>
            <p:spPr>
              <a:xfrm>
                <a:off x="0" y="0"/>
                <a:ext cx="431065" cy="431064"/>
              </a:xfrm>
              <a:prstGeom prst="ellipse">
                <a:avLst/>
              </a:prstGeom>
              <a:solidFill>
                <a:srgbClr val="008BCA"/>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122" name="Group 372"/>
              <p:cNvGrpSpPr/>
              <p:nvPr/>
            </p:nvGrpSpPr>
            <p:grpSpPr>
              <a:xfrm>
                <a:off x="596760" y="20938"/>
                <a:ext cx="2358841" cy="363786"/>
                <a:chOff x="0" y="0"/>
                <a:chExt cx="2358840" cy="363785"/>
              </a:xfrm>
            </p:grpSpPr>
            <p:sp>
              <p:nvSpPr>
                <p:cNvPr id="124" name="Shape 362"/>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5" name="Shape 363"/>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6" name="Shape 364"/>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7" name="Shape 365"/>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8" name="Shape 366"/>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9" name="Shape 367"/>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0" name="Shape 368"/>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1" name="Shape 369"/>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2" name="Shape 370"/>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3" name="Shape 371"/>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123" name="Shape 373"/>
              <p:cNvSpPr/>
              <p:nvPr/>
            </p:nvSpPr>
            <p:spPr>
              <a:xfrm>
                <a:off x="3031402" y="21118"/>
                <a:ext cx="568350" cy="363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all" spc="0" normalizeH="0" baseline="0" noProof="0" dirty="0">
                    <a:ln>
                      <a:noFill/>
                    </a:ln>
                    <a:solidFill>
                      <a:srgbClr val="2C2036"/>
                    </a:solidFill>
                    <a:effectLst/>
                    <a:uLnTx/>
                    <a:uFillTx/>
                    <a:latin typeface="Avenir Next"/>
                    <a:sym typeface="Avenir Next"/>
                  </a:rPr>
                  <a:t>1</a:t>
                </a:r>
                <a:r>
                  <a:rPr kumimoji="0" sz="1100" b="1" i="0" u="none" strike="noStrike" kern="1200" cap="all" spc="0" normalizeH="0" baseline="0" noProof="0" dirty="0">
                    <a:ln>
                      <a:noFill/>
                    </a:ln>
                    <a:solidFill>
                      <a:srgbClr val="2C2036"/>
                    </a:solidFill>
                    <a:effectLst/>
                    <a:uLnTx/>
                    <a:uFillTx/>
                    <a:latin typeface="Avenir Next"/>
                    <a:sym typeface="Avenir Next"/>
                  </a:rPr>
                  <a:t>%</a:t>
                </a:r>
              </a:p>
            </p:txBody>
          </p:sp>
        </p:grpSp>
        <p:grpSp>
          <p:nvGrpSpPr>
            <p:cNvPr id="89" name="Group 390"/>
            <p:cNvGrpSpPr/>
            <p:nvPr/>
          </p:nvGrpSpPr>
          <p:grpSpPr>
            <a:xfrm>
              <a:off x="0" y="603514"/>
              <a:ext cx="3599753" cy="431067"/>
              <a:chOff x="0" y="11004"/>
              <a:chExt cx="3599752" cy="431065"/>
            </a:xfrm>
          </p:grpSpPr>
          <p:sp>
            <p:nvSpPr>
              <p:cNvPr id="119" name="Shape 375"/>
              <p:cNvSpPr/>
              <p:nvPr/>
            </p:nvSpPr>
            <p:spPr>
              <a:xfrm>
                <a:off x="0" y="11004"/>
                <a:ext cx="431064" cy="431065"/>
              </a:xfrm>
              <a:prstGeom prst="ellipse">
                <a:avLst/>
              </a:prstGeom>
              <a:solidFill>
                <a:srgbClr val="BABABA"/>
              </a:solidFill>
              <a:ln w="12700" cap="flat">
                <a:noFill/>
                <a:miter lim="400000"/>
              </a:ln>
              <a:effectLst/>
            </p:spPr>
            <p:txBody>
              <a:bodyPr wrap="square" lIns="0" tIns="0" rIns="0" bIns="0" numCol="1"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chemeClr val="bg1"/>
                    </a:solidFill>
                    <a:effectLst/>
                    <a:uLnTx/>
                    <a:uFillTx/>
                    <a:latin typeface="Gill Sans"/>
                    <a:ea typeface="Gill Sans"/>
                    <a:cs typeface="Gill Sans"/>
                    <a:sym typeface="Gill Sans"/>
                  </a:rPr>
                  <a:t>?</a:t>
                </a:r>
                <a:endParaRPr kumimoji="0" sz="4200" b="0" i="0" u="none" strike="noStrike" kern="1200" cap="none" spc="0" normalizeH="0" baseline="0" noProof="0" dirty="0">
                  <a:ln>
                    <a:noFill/>
                  </a:ln>
                  <a:solidFill>
                    <a:schemeClr val="bg1"/>
                  </a:solidFill>
                  <a:effectLst/>
                  <a:uLnTx/>
                  <a:uFillTx/>
                  <a:latin typeface="Gill Sans"/>
                  <a:ea typeface="Gill Sans"/>
                  <a:cs typeface="Gill Sans"/>
                  <a:sym typeface="Gill Sans"/>
                </a:endParaRPr>
              </a:p>
            </p:txBody>
          </p:sp>
          <p:grpSp>
            <p:nvGrpSpPr>
              <p:cNvPr id="107" name="Group 388"/>
              <p:cNvGrpSpPr/>
              <p:nvPr/>
            </p:nvGrpSpPr>
            <p:grpSpPr>
              <a:xfrm>
                <a:off x="596760" y="33638"/>
                <a:ext cx="2358841" cy="363786"/>
                <a:chOff x="0" y="0"/>
                <a:chExt cx="2358840" cy="363785"/>
              </a:xfrm>
            </p:grpSpPr>
            <p:sp>
              <p:nvSpPr>
                <p:cNvPr id="109" name="Shape 378"/>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0" name="Shape 379"/>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1" name="Shape 380"/>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2" name="Shape 381"/>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3" name="Shape 382"/>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4" name="Shape 383"/>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5" name="Shape 384"/>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6" name="Shape 385"/>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7" name="Shape 386"/>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8" name="Shape 387"/>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108" name="Shape 389"/>
              <p:cNvSpPr/>
              <p:nvPr/>
            </p:nvSpPr>
            <p:spPr>
              <a:xfrm>
                <a:off x="3031402" y="33638"/>
                <a:ext cx="568350" cy="3637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all" spc="0" normalizeH="0" baseline="0" noProof="0" dirty="0">
                    <a:ln>
                      <a:noFill/>
                    </a:ln>
                    <a:solidFill>
                      <a:srgbClr val="2C2036"/>
                    </a:solidFill>
                    <a:effectLst/>
                    <a:uLnTx/>
                    <a:uFillTx/>
                    <a:latin typeface="Avenir Next"/>
                    <a:sym typeface="Avenir Next"/>
                  </a:rPr>
                  <a:t>4</a:t>
                </a:r>
                <a:r>
                  <a:rPr kumimoji="0" sz="1100" b="1" i="0" u="none" strike="noStrike" kern="1200" cap="all" spc="0" normalizeH="0" baseline="0" noProof="0" dirty="0">
                    <a:ln>
                      <a:noFill/>
                    </a:ln>
                    <a:solidFill>
                      <a:srgbClr val="2C2036"/>
                    </a:solidFill>
                    <a:effectLst/>
                    <a:uLnTx/>
                    <a:uFillTx/>
                    <a:latin typeface="Avenir Next"/>
                    <a:sym typeface="Avenir Next"/>
                  </a:rPr>
                  <a:t>%</a:t>
                </a:r>
              </a:p>
            </p:txBody>
          </p:sp>
        </p:grpSp>
      </p:grpSp>
      <p:sp>
        <p:nvSpPr>
          <p:cNvPr id="141" name="Freeform 11"/>
          <p:cNvSpPr>
            <a:spLocks noChangeAspect="1" noEditPoints="1"/>
          </p:cNvSpPr>
          <p:nvPr/>
        </p:nvSpPr>
        <p:spPr bwMode="auto">
          <a:xfrm>
            <a:off x="4414550" y="1028326"/>
            <a:ext cx="256443" cy="310544"/>
          </a:xfrm>
          <a:custGeom>
            <a:avLst/>
            <a:gdLst/>
            <a:ahLst/>
            <a:cxnLst>
              <a:cxn ang="0">
                <a:pos x="107" y="147"/>
              </a:cxn>
              <a:cxn ang="0">
                <a:pos x="166" y="136"/>
              </a:cxn>
              <a:cxn ang="0">
                <a:pos x="199" y="124"/>
              </a:cxn>
              <a:cxn ang="0">
                <a:pos x="258" y="212"/>
              </a:cxn>
              <a:cxn ang="0">
                <a:pos x="152" y="170"/>
              </a:cxn>
              <a:cxn ang="0">
                <a:pos x="92" y="213"/>
              </a:cxn>
              <a:cxn ang="0">
                <a:pos x="204" y="102"/>
              </a:cxn>
              <a:cxn ang="0">
                <a:pos x="209" y="84"/>
              </a:cxn>
              <a:cxn ang="0">
                <a:pos x="175" y="42"/>
              </a:cxn>
              <a:cxn ang="0">
                <a:pos x="141" y="84"/>
              </a:cxn>
              <a:cxn ang="0">
                <a:pos x="146" y="102"/>
              </a:cxn>
              <a:cxn ang="0">
                <a:pos x="168" y="130"/>
              </a:cxn>
              <a:cxn ang="0">
                <a:pos x="195" y="119"/>
              </a:cxn>
              <a:cxn ang="0">
                <a:pos x="103" y="26"/>
              </a:cxn>
              <a:cxn ang="0">
                <a:pos x="112" y="53"/>
              </a:cxn>
              <a:cxn ang="0">
                <a:pos x="88" y="95"/>
              </a:cxn>
              <a:cxn ang="0">
                <a:pos x="115" y="67"/>
              </a:cxn>
              <a:cxn ang="0">
                <a:pos x="116" y="129"/>
              </a:cxn>
              <a:cxn ang="0">
                <a:pos x="88" y="110"/>
              </a:cxn>
              <a:cxn ang="0">
                <a:pos x="104" y="138"/>
              </a:cxn>
              <a:cxn ang="0">
                <a:pos x="87" y="176"/>
              </a:cxn>
              <a:cxn ang="0">
                <a:pos x="64" y="155"/>
              </a:cxn>
              <a:cxn ang="0">
                <a:pos x="84" y="204"/>
              </a:cxn>
              <a:cxn ang="0">
                <a:pos x="0" y="103"/>
              </a:cxn>
              <a:cxn ang="0">
                <a:pos x="103" y="0"/>
              </a:cxn>
              <a:cxn ang="0">
                <a:pos x="179" y="34"/>
              </a:cxn>
              <a:cxn ang="0">
                <a:pos x="157" y="37"/>
              </a:cxn>
              <a:cxn ang="0">
                <a:pos x="152" y="39"/>
              </a:cxn>
              <a:cxn ang="0">
                <a:pos x="129" y="66"/>
              </a:cxn>
              <a:cxn ang="0">
                <a:pos x="134" y="95"/>
              </a:cxn>
              <a:cxn ang="0">
                <a:pos x="139" y="108"/>
              </a:cxn>
              <a:cxn ang="0">
                <a:pos x="132" y="110"/>
              </a:cxn>
              <a:cxn ang="0">
                <a:pos x="120" y="127"/>
              </a:cxn>
              <a:cxn ang="0">
                <a:pos x="63" y="27"/>
              </a:cxn>
              <a:cxn ang="0">
                <a:pos x="40" y="45"/>
              </a:cxn>
              <a:cxn ang="0">
                <a:pos x="63" y="27"/>
              </a:cxn>
              <a:cxn ang="0">
                <a:pos x="43" y="63"/>
              </a:cxn>
              <a:cxn ang="0">
                <a:pos x="31" y="57"/>
              </a:cxn>
              <a:cxn ang="0">
                <a:pos x="37" y="95"/>
              </a:cxn>
              <a:cxn ang="0">
                <a:pos x="37" y="110"/>
              </a:cxn>
              <a:cxn ang="0">
                <a:pos x="31" y="148"/>
              </a:cxn>
              <a:cxn ang="0">
                <a:pos x="40" y="161"/>
              </a:cxn>
              <a:cxn ang="0">
                <a:pos x="63" y="178"/>
              </a:cxn>
              <a:cxn ang="0">
                <a:pos x="40" y="161"/>
              </a:cxn>
              <a:cxn ang="0">
                <a:pos x="58" y="142"/>
              </a:cxn>
              <a:cxn ang="0">
                <a:pos x="74" y="110"/>
              </a:cxn>
              <a:cxn ang="0">
                <a:pos x="58" y="63"/>
              </a:cxn>
              <a:cxn ang="0">
                <a:pos x="52" y="95"/>
              </a:cxn>
              <a:cxn ang="0">
                <a:pos x="77" y="66"/>
              </a:cxn>
              <a:cxn ang="0">
                <a:pos x="89" y="23"/>
              </a:cxn>
              <a:cxn ang="0">
                <a:pos x="80" y="52"/>
              </a:cxn>
              <a:cxn ang="0">
                <a:pos x="117" y="23"/>
              </a:cxn>
              <a:cxn ang="0">
                <a:pos x="141" y="50"/>
              </a:cxn>
              <a:cxn ang="0">
                <a:pos x="33" y="191"/>
              </a:cxn>
              <a:cxn ang="0">
                <a:pos x="161" y="188"/>
              </a:cxn>
              <a:cxn ang="0">
                <a:pos x="161" y="312"/>
              </a:cxn>
              <a:cxn ang="0">
                <a:pos x="33" y="191"/>
              </a:cxn>
            </a:cxnLst>
            <a:rect l="0" t="0" r="r" b="b"/>
            <a:pathLst>
              <a:path w="258" h="312">
                <a:moveTo>
                  <a:pt x="92" y="213"/>
                </a:moveTo>
                <a:cubicBezTo>
                  <a:pt x="92" y="189"/>
                  <a:pt x="95" y="163"/>
                  <a:pt x="107" y="147"/>
                </a:cubicBezTo>
                <a:cubicBezTo>
                  <a:pt x="122" y="128"/>
                  <a:pt x="138" y="135"/>
                  <a:pt x="151" y="124"/>
                </a:cubicBezTo>
                <a:cubicBezTo>
                  <a:pt x="155" y="129"/>
                  <a:pt x="160" y="134"/>
                  <a:pt x="166" y="136"/>
                </a:cubicBezTo>
                <a:cubicBezTo>
                  <a:pt x="170" y="138"/>
                  <a:pt x="180" y="138"/>
                  <a:pt x="184" y="136"/>
                </a:cubicBezTo>
                <a:cubicBezTo>
                  <a:pt x="191" y="134"/>
                  <a:pt x="195" y="129"/>
                  <a:pt x="199" y="124"/>
                </a:cubicBezTo>
                <a:cubicBezTo>
                  <a:pt x="212" y="134"/>
                  <a:pt x="228" y="128"/>
                  <a:pt x="243" y="147"/>
                </a:cubicBezTo>
                <a:cubicBezTo>
                  <a:pt x="256" y="164"/>
                  <a:pt x="258" y="187"/>
                  <a:pt x="258" y="212"/>
                </a:cubicBezTo>
                <a:cubicBezTo>
                  <a:pt x="248" y="218"/>
                  <a:pt x="236" y="223"/>
                  <a:pt x="223" y="227"/>
                </a:cubicBezTo>
                <a:cubicBezTo>
                  <a:pt x="152" y="170"/>
                  <a:pt x="152" y="170"/>
                  <a:pt x="152" y="170"/>
                </a:cubicBezTo>
                <a:cubicBezTo>
                  <a:pt x="152" y="212"/>
                  <a:pt x="152" y="212"/>
                  <a:pt x="152" y="212"/>
                </a:cubicBezTo>
                <a:cubicBezTo>
                  <a:pt x="131" y="215"/>
                  <a:pt x="111" y="217"/>
                  <a:pt x="92" y="213"/>
                </a:cubicBezTo>
                <a:close/>
                <a:moveTo>
                  <a:pt x="195" y="119"/>
                </a:moveTo>
                <a:cubicBezTo>
                  <a:pt x="199" y="114"/>
                  <a:pt x="202" y="108"/>
                  <a:pt x="204" y="102"/>
                </a:cubicBezTo>
                <a:cubicBezTo>
                  <a:pt x="205" y="102"/>
                  <a:pt x="207" y="101"/>
                  <a:pt x="207" y="100"/>
                </a:cubicBezTo>
                <a:cubicBezTo>
                  <a:pt x="208" y="93"/>
                  <a:pt x="209" y="88"/>
                  <a:pt x="209" y="84"/>
                </a:cubicBezTo>
                <a:cubicBezTo>
                  <a:pt x="209" y="83"/>
                  <a:pt x="207" y="82"/>
                  <a:pt x="207" y="82"/>
                </a:cubicBezTo>
                <a:cubicBezTo>
                  <a:pt x="207" y="61"/>
                  <a:pt x="203" y="42"/>
                  <a:pt x="175" y="42"/>
                </a:cubicBezTo>
                <a:cubicBezTo>
                  <a:pt x="147" y="42"/>
                  <a:pt x="143" y="61"/>
                  <a:pt x="144" y="82"/>
                </a:cubicBezTo>
                <a:cubicBezTo>
                  <a:pt x="143" y="82"/>
                  <a:pt x="141" y="83"/>
                  <a:pt x="141" y="84"/>
                </a:cubicBezTo>
                <a:cubicBezTo>
                  <a:pt x="141" y="88"/>
                  <a:pt x="142" y="93"/>
                  <a:pt x="143" y="100"/>
                </a:cubicBezTo>
                <a:cubicBezTo>
                  <a:pt x="144" y="101"/>
                  <a:pt x="145" y="102"/>
                  <a:pt x="146" y="102"/>
                </a:cubicBezTo>
                <a:cubicBezTo>
                  <a:pt x="148" y="108"/>
                  <a:pt x="151" y="114"/>
                  <a:pt x="155" y="119"/>
                </a:cubicBezTo>
                <a:cubicBezTo>
                  <a:pt x="159" y="125"/>
                  <a:pt x="163" y="129"/>
                  <a:pt x="168" y="130"/>
                </a:cubicBezTo>
                <a:cubicBezTo>
                  <a:pt x="171" y="132"/>
                  <a:pt x="179" y="132"/>
                  <a:pt x="182" y="130"/>
                </a:cubicBezTo>
                <a:cubicBezTo>
                  <a:pt x="187" y="129"/>
                  <a:pt x="191" y="125"/>
                  <a:pt x="195" y="119"/>
                </a:cubicBezTo>
                <a:close/>
                <a:moveTo>
                  <a:pt x="112" y="53"/>
                </a:moveTo>
                <a:cubicBezTo>
                  <a:pt x="109" y="44"/>
                  <a:pt x="106" y="35"/>
                  <a:pt x="103" y="26"/>
                </a:cubicBezTo>
                <a:cubicBezTo>
                  <a:pt x="99" y="35"/>
                  <a:pt x="96" y="44"/>
                  <a:pt x="94" y="53"/>
                </a:cubicBezTo>
                <a:cubicBezTo>
                  <a:pt x="100" y="53"/>
                  <a:pt x="106" y="53"/>
                  <a:pt x="112" y="53"/>
                </a:cubicBezTo>
                <a:close/>
                <a:moveTo>
                  <a:pt x="91" y="67"/>
                </a:moveTo>
                <a:cubicBezTo>
                  <a:pt x="89" y="76"/>
                  <a:pt x="88" y="86"/>
                  <a:pt x="88" y="95"/>
                </a:cubicBezTo>
                <a:cubicBezTo>
                  <a:pt x="118" y="95"/>
                  <a:pt x="118" y="95"/>
                  <a:pt x="118" y="95"/>
                </a:cubicBezTo>
                <a:cubicBezTo>
                  <a:pt x="117" y="86"/>
                  <a:pt x="116" y="76"/>
                  <a:pt x="115" y="67"/>
                </a:cubicBezTo>
                <a:cubicBezTo>
                  <a:pt x="107" y="67"/>
                  <a:pt x="99" y="67"/>
                  <a:pt x="91" y="67"/>
                </a:cubicBezTo>
                <a:close/>
                <a:moveTo>
                  <a:pt x="116" y="129"/>
                </a:moveTo>
                <a:cubicBezTo>
                  <a:pt x="117" y="123"/>
                  <a:pt x="117" y="116"/>
                  <a:pt x="118" y="110"/>
                </a:cubicBezTo>
                <a:cubicBezTo>
                  <a:pt x="88" y="110"/>
                  <a:pt x="88" y="110"/>
                  <a:pt x="88" y="110"/>
                </a:cubicBezTo>
                <a:cubicBezTo>
                  <a:pt x="88" y="119"/>
                  <a:pt x="90" y="129"/>
                  <a:pt x="91" y="138"/>
                </a:cubicBezTo>
                <a:cubicBezTo>
                  <a:pt x="96" y="138"/>
                  <a:pt x="100" y="138"/>
                  <a:pt x="104" y="138"/>
                </a:cubicBezTo>
                <a:cubicBezTo>
                  <a:pt x="103" y="139"/>
                  <a:pt x="102" y="141"/>
                  <a:pt x="101" y="142"/>
                </a:cubicBezTo>
                <a:cubicBezTo>
                  <a:pt x="93" y="151"/>
                  <a:pt x="89" y="163"/>
                  <a:pt x="87" y="176"/>
                </a:cubicBezTo>
                <a:cubicBezTo>
                  <a:pt x="84" y="168"/>
                  <a:pt x="82" y="161"/>
                  <a:pt x="80" y="153"/>
                </a:cubicBezTo>
                <a:cubicBezTo>
                  <a:pt x="75" y="154"/>
                  <a:pt x="69" y="155"/>
                  <a:pt x="64" y="155"/>
                </a:cubicBezTo>
                <a:cubicBezTo>
                  <a:pt x="70" y="165"/>
                  <a:pt x="77" y="174"/>
                  <a:pt x="86" y="180"/>
                </a:cubicBezTo>
                <a:cubicBezTo>
                  <a:pt x="85" y="188"/>
                  <a:pt x="84" y="196"/>
                  <a:pt x="84" y="204"/>
                </a:cubicBezTo>
                <a:cubicBezTo>
                  <a:pt x="64" y="200"/>
                  <a:pt x="45" y="190"/>
                  <a:pt x="30" y="175"/>
                </a:cubicBezTo>
                <a:cubicBezTo>
                  <a:pt x="11" y="156"/>
                  <a:pt x="0" y="130"/>
                  <a:pt x="0" y="103"/>
                </a:cubicBezTo>
                <a:cubicBezTo>
                  <a:pt x="0" y="75"/>
                  <a:pt x="11" y="49"/>
                  <a:pt x="30" y="30"/>
                </a:cubicBezTo>
                <a:cubicBezTo>
                  <a:pt x="50" y="11"/>
                  <a:pt x="76" y="0"/>
                  <a:pt x="103" y="0"/>
                </a:cubicBezTo>
                <a:cubicBezTo>
                  <a:pt x="130" y="0"/>
                  <a:pt x="156" y="11"/>
                  <a:pt x="175" y="30"/>
                </a:cubicBezTo>
                <a:cubicBezTo>
                  <a:pt x="177" y="31"/>
                  <a:pt x="178" y="33"/>
                  <a:pt x="179" y="34"/>
                </a:cubicBezTo>
                <a:cubicBezTo>
                  <a:pt x="178" y="34"/>
                  <a:pt x="177" y="34"/>
                  <a:pt x="175" y="34"/>
                </a:cubicBezTo>
                <a:cubicBezTo>
                  <a:pt x="168" y="34"/>
                  <a:pt x="162" y="35"/>
                  <a:pt x="157" y="37"/>
                </a:cubicBezTo>
                <a:cubicBezTo>
                  <a:pt x="153" y="33"/>
                  <a:pt x="148" y="30"/>
                  <a:pt x="143" y="27"/>
                </a:cubicBezTo>
                <a:cubicBezTo>
                  <a:pt x="146" y="31"/>
                  <a:pt x="149" y="35"/>
                  <a:pt x="152" y="39"/>
                </a:cubicBezTo>
                <a:cubicBezTo>
                  <a:pt x="143" y="45"/>
                  <a:pt x="138" y="54"/>
                  <a:pt x="136" y="65"/>
                </a:cubicBezTo>
                <a:cubicBezTo>
                  <a:pt x="134" y="65"/>
                  <a:pt x="131" y="66"/>
                  <a:pt x="129" y="66"/>
                </a:cubicBezTo>
                <a:cubicBezTo>
                  <a:pt x="131" y="76"/>
                  <a:pt x="132" y="86"/>
                  <a:pt x="132" y="95"/>
                </a:cubicBezTo>
                <a:cubicBezTo>
                  <a:pt x="134" y="95"/>
                  <a:pt x="134" y="95"/>
                  <a:pt x="134" y="95"/>
                </a:cubicBezTo>
                <a:cubicBezTo>
                  <a:pt x="134" y="98"/>
                  <a:pt x="135" y="100"/>
                  <a:pt x="135" y="102"/>
                </a:cubicBezTo>
                <a:cubicBezTo>
                  <a:pt x="136" y="104"/>
                  <a:pt x="137" y="106"/>
                  <a:pt x="139" y="108"/>
                </a:cubicBezTo>
                <a:cubicBezTo>
                  <a:pt x="140" y="108"/>
                  <a:pt x="140" y="109"/>
                  <a:pt x="140" y="110"/>
                </a:cubicBezTo>
                <a:cubicBezTo>
                  <a:pt x="132" y="110"/>
                  <a:pt x="132" y="110"/>
                  <a:pt x="132" y="110"/>
                </a:cubicBezTo>
                <a:cubicBezTo>
                  <a:pt x="132" y="114"/>
                  <a:pt x="131" y="119"/>
                  <a:pt x="131" y="123"/>
                </a:cubicBezTo>
                <a:cubicBezTo>
                  <a:pt x="127" y="124"/>
                  <a:pt x="123" y="125"/>
                  <a:pt x="120" y="127"/>
                </a:cubicBezTo>
                <a:cubicBezTo>
                  <a:pt x="118" y="128"/>
                  <a:pt x="117" y="128"/>
                  <a:pt x="116" y="129"/>
                </a:cubicBezTo>
                <a:close/>
                <a:moveTo>
                  <a:pt x="63" y="27"/>
                </a:moveTo>
                <a:cubicBezTo>
                  <a:pt x="55" y="31"/>
                  <a:pt x="48" y="36"/>
                  <a:pt x="42" y="42"/>
                </a:cubicBezTo>
                <a:cubicBezTo>
                  <a:pt x="42" y="43"/>
                  <a:pt x="41" y="44"/>
                  <a:pt x="40" y="45"/>
                </a:cubicBezTo>
                <a:cubicBezTo>
                  <a:pt x="43" y="46"/>
                  <a:pt x="47" y="46"/>
                  <a:pt x="50" y="47"/>
                </a:cubicBezTo>
                <a:cubicBezTo>
                  <a:pt x="53" y="40"/>
                  <a:pt x="58" y="33"/>
                  <a:pt x="63" y="27"/>
                </a:cubicBezTo>
                <a:close/>
                <a:moveTo>
                  <a:pt x="37" y="95"/>
                </a:moveTo>
                <a:cubicBezTo>
                  <a:pt x="38" y="84"/>
                  <a:pt x="40" y="73"/>
                  <a:pt x="43" y="63"/>
                </a:cubicBezTo>
                <a:cubicBezTo>
                  <a:pt x="44" y="62"/>
                  <a:pt x="44" y="61"/>
                  <a:pt x="44" y="60"/>
                </a:cubicBezTo>
                <a:cubicBezTo>
                  <a:pt x="40" y="59"/>
                  <a:pt x="35" y="58"/>
                  <a:pt x="31" y="57"/>
                </a:cubicBezTo>
                <a:cubicBezTo>
                  <a:pt x="23" y="68"/>
                  <a:pt x="19" y="82"/>
                  <a:pt x="18" y="95"/>
                </a:cubicBezTo>
                <a:cubicBezTo>
                  <a:pt x="37" y="95"/>
                  <a:pt x="37" y="95"/>
                  <a:pt x="37" y="95"/>
                </a:cubicBezTo>
                <a:close/>
                <a:moveTo>
                  <a:pt x="44" y="145"/>
                </a:moveTo>
                <a:cubicBezTo>
                  <a:pt x="40" y="134"/>
                  <a:pt x="38" y="122"/>
                  <a:pt x="37" y="110"/>
                </a:cubicBezTo>
                <a:cubicBezTo>
                  <a:pt x="18" y="110"/>
                  <a:pt x="18" y="110"/>
                  <a:pt x="18" y="110"/>
                </a:cubicBezTo>
                <a:cubicBezTo>
                  <a:pt x="19" y="123"/>
                  <a:pt x="23" y="137"/>
                  <a:pt x="31" y="148"/>
                </a:cubicBezTo>
                <a:cubicBezTo>
                  <a:pt x="35" y="147"/>
                  <a:pt x="40" y="146"/>
                  <a:pt x="44" y="145"/>
                </a:cubicBezTo>
                <a:close/>
                <a:moveTo>
                  <a:pt x="40" y="161"/>
                </a:moveTo>
                <a:cubicBezTo>
                  <a:pt x="41" y="161"/>
                  <a:pt x="42" y="162"/>
                  <a:pt x="42" y="163"/>
                </a:cubicBezTo>
                <a:cubicBezTo>
                  <a:pt x="48" y="169"/>
                  <a:pt x="55" y="174"/>
                  <a:pt x="63" y="178"/>
                </a:cubicBezTo>
                <a:cubicBezTo>
                  <a:pt x="57" y="172"/>
                  <a:pt x="53" y="165"/>
                  <a:pt x="50" y="158"/>
                </a:cubicBezTo>
                <a:cubicBezTo>
                  <a:pt x="46" y="159"/>
                  <a:pt x="43" y="160"/>
                  <a:pt x="40" y="161"/>
                </a:cubicBezTo>
                <a:close/>
                <a:moveTo>
                  <a:pt x="51" y="110"/>
                </a:moveTo>
                <a:cubicBezTo>
                  <a:pt x="52" y="121"/>
                  <a:pt x="54" y="132"/>
                  <a:pt x="58" y="142"/>
                </a:cubicBezTo>
                <a:cubicBezTo>
                  <a:pt x="64" y="141"/>
                  <a:pt x="71" y="140"/>
                  <a:pt x="77" y="139"/>
                </a:cubicBezTo>
                <a:cubicBezTo>
                  <a:pt x="75" y="130"/>
                  <a:pt x="74" y="120"/>
                  <a:pt x="74" y="110"/>
                </a:cubicBezTo>
                <a:cubicBezTo>
                  <a:pt x="51" y="110"/>
                  <a:pt x="51" y="110"/>
                  <a:pt x="51" y="110"/>
                </a:cubicBezTo>
                <a:close/>
                <a:moveTo>
                  <a:pt x="58" y="63"/>
                </a:moveTo>
                <a:cubicBezTo>
                  <a:pt x="58" y="64"/>
                  <a:pt x="57" y="66"/>
                  <a:pt x="57" y="67"/>
                </a:cubicBezTo>
                <a:cubicBezTo>
                  <a:pt x="54" y="76"/>
                  <a:pt x="52" y="86"/>
                  <a:pt x="52" y="95"/>
                </a:cubicBezTo>
                <a:cubicBezTo>
                  <a:pt x="74" y="95"/>
                  <a:pt x="74" y="95"/>
                  <a:pt x="74" y="95"/>
                </a:cubicBezTo>
                <a:cubicBezTo>
                  <a:pt x="74" y="86"/>
                  <a:pt x="75" y="76"/>
                  <a:pt x="77" y="66"/>
                </a:cubicBezTo>
                <a:cubicBezTo>
                  <a:pt x="71" y="65"/>
                  <a:pt x="64" y="64"/>
                  <a:pt x="58" y="63"/>
                </a:cubicBezTo>
                <a:close/>
                <a:moveTo>
                  <a:pt x="89" y="23"/>
                </a:moveTo>
                <a:cubicBezTo>
                  <a:pt x="79" y="29"/>
                  <a:pt x="70" y="39"/>
                  <a:pt x="64" y="50"/>
                </a:cubicBezTo>
                <a:cubicBezTo>
                  <a:pt x="69" y="51"/>
                  <a:pt x="75" y="51"/>
                  <a:pt x="80" y="52"/>
                </a:cubicBezTo>
                <a:cubicBezTo>
                  <a:pt x="82" y="42"/>
                  <a:pt x="85" y="32"/>
                  <a:pt x="89" y="23"/>
                </a:cubicBezTo>
                <a:close/>
                <a:moveTo>
                  <a:pt x="117" y="23"/>
                </a:moveTo>
                <a:cubicBezTo>
                  <a:pt x="120" y="32"/>
                  <a:pt x="124" y="42"/>
                  <a:pt x="126" y="52"/>
                </a:cubicBezTo>
                <a:cubicBezTo>
                  <a:pt x="131" y="51"/>
                  <a:pt x="136" y="51"/>
                  <a:pt x="141" y="50"/>
                </a:cubicBezTo>
                <a:cubicBezTo>
                  <a:pt x="135" y="39"/>
                  <a:pt x="127" y="29"/>
                  <a:pt x="117" y="23"/>
                </a:cubicBezTo>
                <a:close/>
                <a:moveTo>
                  <a:pt x="33" y="191"/>
                </a:moveTo>
                <a:cubicBezTo>
                  <a:pt x="71" y="229"/>
                  <a:pt x="116" y="228"/>
                  <a:pt x="161" y="219"/>
                </a:cubicBezTo>
                <a:cubicBezTo>
                  <a:pt x="161" y="188"/>
                  <a:pt x="161" y="188"/>
                  <a:pt x="161" y="188"/>
                </a:cubicBezTo>
                <a:cubicBezTo>
                  <a:pt x="238" y="250"/>
                  <a:pt x="238" y="250"/>
                  <a:pt x="238" y="250"/>
                </a:cubicBezTo>
                <a:cubicBezTo>
                  <a:pt x="161" y="312"/>
                  <a:pt x="161" y="312"/>
                  <a:pt x="161" y="312"/>
                </a:cubicBezTo>
                <a:cubicBezTo>
                  <a:pt x="161" y="281"/>
                  <a:pt x="161" y="281"/>
                  <a:pt x="161" y="281"/>
                </a:cubicBezTo>
                <a:cubicBezTo>
                  <a:pt x="105" y="280"/>
                  <a:pt x="50" y="266"/>
                  <a:pt x="33" y="19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2" name="Freeform 12"/>
          <p:cNvSpPr>
            <a:spLocks noChangeAspect="1" noEditPoints="1"/>
          </p:cNvSpPr>
          <p:nvPr/>
        </p:nvSpPr>
        <p:spPr bwMode="auto">
          <a:xfrm>
            <a:off x="4406110" y="1579713"/>
            <a:ext cx="264883" cy="329588"/>
          </a:xfrm>
          <a:custGeom>
            <a:avLst/>
            <a:gdLst/>
            <a:ahLst/>
            <a:cxnLst>
              <a:cxn ang="0">
                <a:pos x="284" y="270"/>
              </a:cxn>
              <a:cxn ang="0">
                <a:pos x="117" y="270"/>
              </a:cxn>
              <a:cxn ang="0">
                <a:pos x="112" y="206"/>
              </a:cxn>
              <a:cxn ang="0">
                <a:pos x="0" y="150"/>
              </a:cxn>
              <a:cxn ang="0">
                <a:pos x="115" y="96"/>
              </a:cxn>
              <a:cxn ang="0">
                <a:pos x="128" y="54"/>
              </a:cxn>
              <a:cxn ang="0">
                <a:pos x="236" y="54"/>
              </a:cxn>
              <a:cxn ang="0">
                <a:pos x="151" y="98"/>
              </a:cxn>
              <a:cxn ang="0">
                <a:pos x="140" y="150"/>
              </a:cxn>
              <a:cxn ang="0">
                <a:pos x="148" y="205"/>
              </a:cxn>
              <a:cxn ang="0">
                <a:pos x="70" y="99"/>
              </a:cxn>
              <a:cxn ang="0">
                <a:pos x="70" y="200"/>
              </a:cxn>
              <a:cxn ang="0">
                <a:pos x="70" y="99"/>
              </a:cxn>
              <a:cxn ang="0">
                <a:pos x="145" y="54"/>
              </a:cxn>
              <a:cxn ang="0">
                <a:pos x="219" y="54"/>
              </a:cxn>
              <a:cxn ang="0">
                <a:pos x="200" y="212"/>
              </a:cxn>
              <a:cxn ang="0">
                <a:pos x="200" y="329"/>
              </a:cxn>
              <a:cxn ang="0">
                <a:pos x="200" y="212"/>
              </a:cxn>
              <a:cxn ang="0">
                <a:pos x="219" y="264"/>
              </a:cxn>
              <a:cxn ang="0">
                <a:pos x="222" y="253"/>
              </a:cxn>
              <a:cxn ang="0">
                <a:pos x="200" y="227"/>
              </a:cxn>
              <a:cxn ang="0">
                <a:pos x="179" y="253"/>
              </a:cxn>
              <a:cxn ang="0">
                <a:pos x="182" y="264"/>
              </a:cxn>
              <a:cxn ang="0">
                <a:pos x="196" y="282"/>
              </a:cxn>
              <a:cxn ang="0">
                <a:pos x="213" y="275"/>
              </a:cxn>
              <a:cxn ang="0">
                <a:pos x="200" y="324"/>
              </a:cxn>
              <a:cxn ang="0">
                <a:pos x="157" y="295"/>
              </a:cxn>
              <a:cxn ang="0">
                <a:pos x="194" y="288"/>
              </a:cxn>
              <a:cxn ang="0">
                <a:pos x="215" y="280"/>
              </a:cxn>
              <a:cxn ang="0">
                <a:pos x="246" y="298"/>
              </a:cxn>
              <a:cxn ang="0">
                <a:pos x="85" y="144"/>
              </a:cxn>
              <a:cxn ang="0">
                <a:pos x="88" y="135"/>
              </a:cxn>
              <a:cxn ang="0">
                <a:pos x="70" y="112"/>
              </a:cxn>
              <a:cxn ang="0">
                <a:pos x="51" y="135"/>
              </a:cxn>
              <a:cxn ang="0">
                <a:pos x="54" y="144"/>
              </a:cxn>
              <a:cxn ang="0">
                <a:pos x="66" y="160"/>
              </a:cxn>
              <a:cxn ang="0">
                <a:pos x="80" y="154"/>
              </a:cxn>
              <a:cxn ang="0">
                <a:pos x="70" y="195"/>
              </a:cxn>
              <a:cxn ang="0">
                <a:pos x="33" y="170"/>
              </a:cxn>
              <a:cxn ang="0">
                <a:pos x="65" y="164"/>
              </a:cxn>
              <a:cxn ang="0">
                <a:pos x="83" y="158"/>
              </a:cxn>
              <a:cxn ang="0">
                <a:pos x="108" y="173"/>
              </a:cxn>
              <a:cxn ang="0">
                <a:pos x="194" y="50"/>
              </a:cxn>
              <a:cxn ang="0">
                <a:pos x="195" y="43"/>
              </a:cxn>
              <a:cxn ang="0">
                <a:pos x="182" y="26"/>
              </a:cxn>
              <a:cxn ang="0">
                <a:pos x="169" y="43"/>
              </a:cxn>
              <a:cxn ang="0">
                <a:pos x="170" y="50"/>
              </a:cxn>
              <a:cxn ang="0">
                <a:pos x="179" y="61"/>
              </a:cxn>
              <a:cxn ang="0">
                <a:pos x="190" y="57"/>
              </a:cxn>
              <a:cxn ang="0">
                <a:pos x="182" y="87"/>
              </a:cxn>
              <a:cxn ang="0">
                <a:pos x="155" y="69"/>
              </a:cxn>
              <a:cxn ang="0">
                <a:pos x="178" y="65"/>
              </a:cxn>
              <a:cxn ang="0">
                <a:pos x="192" y="60"/>
              </a:cxn>
              <a:cxn ang="0">
                <a:pos x="210" y="71"/>
              </a:cxn>
            </a:cxnLst>
            <a:rect l="0" t="0" r="r" b="b"/>
            <a:pathLst>
              <a:path w="284" h="354">
                <a:moveTo>
                  <a:pt x="200" y="187"/>
                </a:moveTo>
                <a:cubicBezTo>
                  <a:pt x="246" y="187"/>
                  <a:pt x="284" y="224"/>
                  <a:pt x="284" y="270"/>
                </a:cubicBezTo>
                <a:cubicBezTo>
                  <a:pt x="284" y="317"/>
                  <a:pt x="246" y="354"/>
                  <a:pt x="200" y="354"/>
                </a:cubicBezTo>
                <a:cubicBezTo>
                  <a:pt x="154" y="354"/>
                  <a:pt x="117" y="317"/>
                  <a:pt x="117" y="270"/>
                </a:cubicBezTo>
                <a:cubicBezTo>
                  <a:pt x="117" y="253"/>
                  <a:pt x="122" y="237"/>
                  <a:pt x="131" y="223"/>
                </a:cubicBezTo>
                <a:cubicBezTo>
                  <a:pt x="112" y="206"/>
                  <a:pt x="112" y="206"/>
                  <a:pt x="112" y="206"/>
                </a:cubicBezTo>
                <a:cubicBezTo>
                  <a:pt x="100" y="214"/>
                  <a:pt x="86" y="220"/>
                  <a:pt x="70" y="220"/>
                </a:cubicBezTo>
                <a:cubicBezTo>
                  <a:pt x="31" y="220"/>
                  <a:pt x="0" y="188"/>
                  <a:pt x="0" y="150"/>
                </a:cubicBezTo>
                <a:cubicBezTo>
                  <a:pt x="0" y="111"/>
                  <a:pt x="31" y="79"/>
                  <a:pt x="70" y="79"/>
                </a:cubicBezTo>
                <a:cubicBezTo>
                  <a:pt x="87" y="79"/>
                  <a:pt x="103" y="86"/>
                  <a:pt x="115" y="96"/>
                </a:cubicBezTo>
                <a:cubicBezTo>
                  <a:pt x="134" y="80"/>
                  <a:pt x="134" y="80"/>
                  <a:pt x="134" y="80"/>
                </a:cubicBezTo>
                <a:cubicBezTo>
                  <a:pt x="130" y="72"/>
                  <a:pt x="128" y="63"/>
                  <a:pt x="128" y="54"/>
                </a:cubicBezTo>
                <a:cubicBezTo>
                  <a:pt x="128" y="24"/>
                  <a:pt x="152" y="0"/>
                  <a:pt x="182" y="0"/>
                </a:cubicBezTo>
                <a:cubicBezTo>
                  <a:pt x="212" y="0"/>
                  <a:pt x="236" y="24"/>
                  <a:pt x="236" y="54"/>
                </a:cubicBezTo>
                <a:cubicBezTo>
                  <a:pt x="236" y="84"/>
                  <a:pt x="212" y="108"/>
                  <a:pt x="182" y="108"/>
                </a:cubicBezTo>
                <a:cubicBezTo>
                  <a:pt x="170" y="108"/>
                  <a:pt x="160" y="104"/>
                  <a:pt x="151" y="98"/>
                </a:cubicBezTo>
                <a:cubicBezTo>
                  <a:pt x="131" y="115"/>
                  <a:pt x="131" y="115"/>
                  <a:pt x="131" y="115"/>
                </a:cubicBezTo>
                <a:cubicBezTo>
                  <a:pt x="137" y="125"/>
                  <a:pt x="140" y="137"/>
                  <a:pt x="140" y="150"/>
                </a:cubicBezTo>
                <a:cubicBezTo>
                  <a:pt x="140" y="163"/>
                  <a:pt x="136" y="176"/>
                  <a:pt x="129" y="187"/>
                </a:cubicBezTo>
                <a:cubicBezTo>
                  <a:pt x="148" y="205"/>
                  <a:pt x="148" y="205"/>
                  <a:pt x="148" y="205"/>
                </a:cubicBezTo>
                <a:cubicBezTo>
                  <a:pt x="163" y="194"/>
                  <a:pt x="181" y="187"/>
                  <a:pt x="200" y="187"/>
                </a:cubicBezTo>
                <a:close/>
                <a:moveTo>
                  <a:pt x="70" y="99"/>
                </a:moveTo>
                <a:cubicBezTo>
                  <a:pt x="42" y="99"/>
                  <a:pt x="20" y="122"/>
                  <a:pt x="20" y="150"/>
                </a:cubicBezTo>
                <a:cubicBezTo>
                  <a:pt x="20" y="177"/>
                  <a:pt x="42" y="200"/>
                  <a:pt x="70" y="200"/>
                </a:cubicBezTo>
                <a:cubicBezTo>
                  <a:pt x="97" y="200"/>
                  <a:pt x="120" y="177"/>
                  <a:pt x="120" y="150"/>
                </a:cubicBezTo>
                <a:cubicBezTo>
                  <a:pt x="120" y="122"/>
                  <a:pt x="97" y="99"/>
                  <a:pt x="70" y="99"/>
                </a:cubicBezTo>
                <a:close/>
                <a:moveTo>
                  <a:pt x="182" y="17"/>
                </a:moveTo>
                <a:cubicBezTo>
                  <a:pt x="161" y="17"/>
                  <a:pt x="145" y="33"/>
                  <a:pt x="145" y="54"/>
                </a:cubicBezTo>
                <a:cubicBezTo>
                  <a:pt x="145" y="74"/>
                  <a:pt x="161" y="91"/>
                  <a:pt x="182" y="91"/>
                </a:cubicBezTo>
                <a:cubicBezTo>
                  <a:pt x="203" y="91"/>
                  <a:pt x="219" y="74"/>
                  <a:pt x="219" y="54"/>
                </a:cubicBezTo>
                <a:cubicBezTo>
                  <a:pt x="219" y="33"/>
                  <a:pt x="203" y="17"/>
                  <a:pt x="182" y="17"/>
                </a:cubicBezTo>
                <a:close/>
                <a:moveTo>
                  <a:pt x="200" y="212"/>
                </a:moveTo>
                <a:cubicBezTo>
                  <a:pt x="168" y="212"/>
                  <a:pt x="142" y="238"/>
                  <a:pt x="142" y="270"/>
                </a:cubicBezTo>
                <a:cubicBezTo>
                  <a:pt x="142" y="303"/>
                  <a:pt x="168" y="329"/>
                  <a:pt x="200" y="329"/>
                </a:cubicBezTo>
                <a:cubicBezTo>
                  <a:pt x="233" y="329"/>
                  <a:pt x="259" y="303"/>
                  <a:pt x="259" y="270"/>
                </a:cubicBezTo>
                <a:cubicBezTo>
                  <a:pt x="259" y="238"/>
                  <a:pt x="233" y="212"/>
                  <a:pt x="200" y="212"/>
                </a:cubicBezTo>
                <a:close/>
                <a:moveTo>
                  <a:pt x="213" y="275"/>
                </a:moveTo>
                <a:cubicBezTo>
                  <a:pt x="215" y="272"/>
                  <a:pt x="217" y="268"/>
                  <a:pt x="219" y="264"/>
                </a:cubicBezTo>
                <a:cubicBezTo>
                  <a:pt x="219" y="264"/>
                  <a:pt x="220" y="264"/>
                  <a:pt x="220" y="263"/>
                </a:cubicBezTo>
                <a:cubicBezTo>
                  <a:pt x="221" y="259"/>
                  <a:pt x="222" y="256"/>
                  <a:pt x="222" y="253"/>
                </a:cubicBezTo>
                <a:cubicBezTo>
                  <a:pt x="222" y="253"/>
                  <a:pt x="221" y="252"/>
                  <a:pt x="220" y="252"/>
                </a:cubicBezTo>
                <a:cubicBezTo>
                  <a:pt x="220" y="238"/>
                  <a:pt x="218" y="227"/>
                  <a:pt x="200" y="227"/>
                </a:cubicBezTo>
                <a:cubicBezTo>
                  <a:pt x="183" y="227"/>
                  <a:pt x="180" y="238"/>
                  <a:pt x="180" y="252"/>
                </a:cubicBezTo>
                <a:cubicBezTo>
                  <a:pt x="180" y="252"/>
                  <a:pt x="179" y="253"/>
                  <a:pt x="179" y="253"/>
                </a:cubicBezTo>
                <a:cubicBezTo>
                  <a:pt x="179" y="256"/>
                  <a:pt x="179" y="259"/>
                  <a:pt x="180" y="263"/>
                </a:cubicBezTo>
                <a:cubicBezTo>
                  <a:pt x="180" y="264"/>
                  <a:pt x="181" y="264"/>
                  <a:pt x="182" y="264"/>
                </a:cubicBezTo>
                <a:cubicBezTo>
                  <a:pt x="183" y="268"/>
                  <a:pt x="185" y="272"/>
                  <a:pt x="188" y="275"/>
                </a:cubicBezTo>
                <a:cubicBezTo>
                  <a:pt x="190" y="279"/>
                  <a:pt x="193" y="281"/>
                  <a:pt x="196" y="282"/>
                </a:cubicBezTo>
                <a:cubicBezTo>
                  <a:pt x="198" y="283"/>
                  <a:pt x="203" y="283"/>
                  <a:pt x="205" y="282"/>
                </a:cubicBezTo>
                <a:cubicBezTo>
                  <a:pt x="208" y="281"/>
                  <a:pt x="210" y="279"/>
                  <a:pt x="213" y="275"/>
                </a:cubicBezTo>
                <a:close/>
                <a:moveTo>
                  <a:pt x="246" y="298"/>
                </a:moveTo>
                <a:cubicBezTo>
                  <a:pt x="236" y="313"/>
                  <a:pt x="219" y="324"/>
                  <a:pt x="200" y="324"/>
                </a:cubicBezTo>
                <a:cubicBezTo>
                  <a:pt x="181" y="324"/>
                  <a:pt x="164" y="313"/>
                  <a:pt x="155" y="298"/>
                </a:cubicBezTo>
                <a:cubicBezTo>
                  <a:pt x="156" y="297"/>
                  <a:pt x="156" y="296"/>
                  <a:pt x="157" y="295"/>
                </a:cubicBezTo>
                <a:cubicBezTo>
                  <a:pt x="167" y="283"/>
                  <a:pt x="177" y="287"/>
                  <a:pt x="185" y="280"/>
                </a:cubicBezTo>
                <a:cubicBezTo>
                  <a:pt x="188" y="284"/>
                  <a:pt x="191" y="287"/>
                  <a:pt x="194" y="288"/>
                </a:cubicBezTo>
                <a:cubicBezTo>
                  <a:pt x="197" y="289"/>
                  <a:pt x="203" y="289"/>
                  <a:pt x="206" y="288"/>
                </a:cubicBezTo>
                <a:cubicBezTo>
                  <a:pt x="210" y="287"/>
                  <a:pt x="213" y="284"/>
                  <a:pt x="215" y="280"/>
                </a:cubicBezTo>
                <a:cubicBezTo>
                  <a:pt x="224" y="287"/>
                  <a:pt x="234" y="283"/>
                  <a:pt x="243" y="295"/>
                </a:cubicBezTo>
                <a:cubicBezTo>
                  <a:pt x="244" y="296"/>
                  <a:pt x="245" y="297"/>
                  <a:pt x="246" y="298"/>
                </a:cubicBezTo>
                <a:close/>
                <a:moveTo>
                  <a:pt x="80" y="154"/>
                </a:moveTo>
                <a:cubicBezTo>
                  <a:pt x="83" y="151"/>
                  <a:pt x="84" y="147"/>
                  <a:pt x="85" y="144"/>
                </a:cubicBezTo>
                <a:cubicBezTo>
                  <a:pt x="86" y="144"/>
                  <a:pt x="87" y="144"/>
                  <a:pt x="87" y="143"/>
                </a:cubicBezTo>
                <a:cubicBezTo>
                  <a:pt x="88" y="140"/>
                  <a:pt x="88" y="137"/>
                  <a:pt x="88" y="135"/>
                </a:cubicBezTo>
                <a:cubicBezTo>
                  <a:pt x="88" y="134"/>
                  <a:pt x="87" y="133"/>
                  <a:pt x="87" y="133"/>
                </a:cubicBezTo>
                <a:cubicBezTo>
                  <a:pt x="87" y="122"/>
                  <a:pt x="85" y="112"/>
                  <a:pt x="70" y="112"/>
                </a:cubicBezTo>
                <a:cubicBezTo>
                  <a:pt x="55" y="112"/>
                  <a:pt x="53" y="122"/>
                  <a:pt x="53" y="133"/>
                </a:cubicBezTo>
                <a:cubicBezTo>
                  <a:pt x="52" y="133"/>
                  <a:pt x="51" y="134"/>
                  <a:pt x="51" y="135"/>
                </a:cubicBezTo>
                <a:cubicBezTo>
                  <a:pt x="52" y="137"/>
                  <a:pt x="52" y="140"/>
                  <a:pt x="53" y="143"/>
                </a:cubicBezTo>
                <a:cubicBezTo>
                  <a:pt x="53" y="144"/>
                  <a:pt x="53" y="144"/>
                  <a:pt x="54" y="144"/>
                </a:cubicBezTo>
                <a:cubicBezTo>
                  <a:pt x="55" y="147"/>
                  <a:pt x="57" y="151"/>
                  <a:pt x="59" y="154"/>
                </a:cubicBezTo>
                <a:cubicBezTo>
                  <a:pt x="61" y="157"/>
                  <a:pt x="63" y="159"/>
                  <a:pt x="66" y="160"/>
                </a:cubicBezTo>
                <a:cubicBezTo>
                  <a:pt x="68" y="160"/>
                  <a:pt x="72" y="160"/>
                  <a:pt x="74" y="160"/>
                </a:cubicBezTo>
                <a:cubicBezTo>
                  <a:pt x="76" y="159"/>
                  <a:pt x="78" y="157"/>
                  <a:pt x="80" y="154"/>
                </a:cubicBezTo>
                <a:close/>
                <a:moveTo>
                  <a:pt x="108" y="173"/>
                </a:moveTo>
                <a:cubicBezTo>
                  <a:pt x="100" y="186"/>
                  <a:pt x="86" y="195"/>
                  <a:pt x="70" y="195"/>
                </a:cubicBezTo>
                <a:cubicBezTo>
                  <a:pt x="53" y="195"/>
                  <a:pt x="39" y="186"/>
                  <a:pt x="31" y="173"/>
                </a:cubicBezTo>
                <a:cubicBezTo>
                  <a:pt x="32" y="172"/>
                  <a:pt x="32" y="171"/>
                  <a:pt x="33" y="170"/>
                </a:cubicBezTo>
                <a:cubicBezTo>
                  <a:pt x="41" y="160"/>
                  <a:pt x="50" y="164"/>
                  <a:pt x="57" y="158"/>
                </a:cubicBezTo>
                <a:cubicBezTo>
                  <a:pt x="59" y="161"/>
                  <a:pt x="61" y="163"/>
                  <a:pt x="65" y="164"/>
                </a:cubicBezTo>
                <a:cubicBezTo>
                  <a:pt x="67" y="165"/>
                  <a:pt x="72" y="165"/>
                  <a:pt x="75" y="164"/>
                </a:cubicBezTo>
                <a:cubicBezTo>
                  <a:pt x="78" y="163"/>
                  <a:pt x="81" y="161"/>
                  <a:pt x="83" y="158"/>
                </a:cubicBezTo>
                <a:cubicBezTo>
                  <a:pt x="90" y="163"/>
                  <a:pt x="98" y="160"/>
                  <a:pt x="106" y="170"/>
                </a:cubicBezTo>
                <a:cubicBezTo>
                  <a:pt x="107" y="171"/>
                  <a:pt x="108" y="172"/>
                  <a:pt x="108" y="173"/>
                </a:cubicBezTo>
                <a:close/>
                <a:moveTo>
                  <a:pt x="190" y="57"/>
                </a:moveTo>
                <a:cubicBezTo>
                  <a:pt x="191" y="54"/>
                  <a:pt x="193" y="52"/>
                  <a:pt x="194" y="50"/>
                </a:cubicBezTo>
                <a:cubicBezTo>
                  <a:pt x="194" y="50"/>
                  <a:pt x="194" y="49"/>
                  <a:pt x="195" y="49"/>
                </a:cubicBezTo>
                <a:cubicBezTo>
                  <a:pt x="195" y="46"/>
                  <a:pt x="195" y="44"/>
                  <a:pt x="195" y="43"/>
                </a:cubicBezTo>
                <a:cubicBezTo>
                  <a:pt x="195" y="42"/>
                  <a:pt x="195" y="42"/>
                  <a:pt x="195" y="42"/>
                </a:cubicBezTo>
                <a:cubicBezTo>
                  <a:pt x="195" y="34"/>
                  <a:pt x="193" y="26"/>
                  <a:pt x="182" y="26"/>
                </a:cubicBezTo>
                <a:cubicBezTo>
                  <a:pt x="171" y="26"/>
                  <a:pt x="169" y="34"/>
                  <a:pt x="169" y="42"/>
                </a:cubicBezTo>
                <a:cubicBezTo>
                  <a:pt x="169" y="42"/>
                  <a:pt x="169" y="42"/>
                  <a:pt x="169" y="43"/>
                </a:cubicBezTo>
                <a:cubicBezTo>
                  <a:pt x="169" y="44"/>
                  <a:pt x="169" y="46"/>
                  <a:pt x="169" y="49"/>
                </a:cubicBezTo>
                <a:cubicBezTo>
                  <a:pt x="170" y="49"/>
                  <a:pt x="170" y="50"/>
                  <a:pt x="170" y="50"/>
                </a:cubicBezTo>
                <a:cubicBezTo>
                  <a:pt x="171" y="52"/>
                  <a:pt x="173" y="54"/>
                  <a:pt x="174" y="57"/>
                </a:cubicBezTo>
                <a:cubicBezTo>
                  <a:pt x="176" y="59"/>
                  <a:pt x="177" y="60"/>
                  <a:pt x="179" y="61"/>
                </a:cubicBezTo>
                <a:cubicBezTo>
                  <a:pt x="180" y="62"/>
                  <a:pt x="184" y="62"/>
                  <a:pt x="185" y="61"/>
                </a:cubicBezTo>
                <a:cubicBezTo>
                  <a:pt x="187" y="60"/>
                  <a:pt x="188" y="59"/>
                  <a:pt x="190" y="57"/>
                </a:cubicBezTo>
                <a:close/>
                <a:moveTo>
                  <a:pt x="210" y="71"/>
                </a:moveTo>
                <a:cubicBezTo>
                  <a:pt x="204" y="81"/>
                  <a:pt x="194" y="87"/>
                  <a:pt x="182" y="87"/>
                </a:cubicBezTo>
                <a:cubicBezTo>
                  <a:pt x="170" y="87"/>
                  <a:pt x="160" y="81"/>
                  <a:pt x="154" y="71"/>
                </a:cubicBezTo>
                <a:cubicBezTo>
                  <a:pt x="154" y="70"/>
                  <a:pt x="155" y="70"/>
                  <a:pt x="155" y="69"/>
                </a:cubicBezTo>
                <a:cubicBezTo>
                  <a:pt x="161" y="61"/>
                  <a:pt x="167" y="64"/>
                  <a:pt x="173" y="60"/>
                </a:cubicBezTo>
                <a:cubicBezTo>
                  <a:pt x="174" y="62"/>
                  <a:pt x="176" y="64"/>
                  <a:pt x="178" y="65"/>
                </a:cubicBezTo>
                <a:cubicBezTo>
                  <a:pt x="180" y="65"/>
                  <a:pt x="184" y="65"/>
                  <a:pt x="186" y="65"/>
                </a:cubicBezTo>
                <a:cubicBezTo>
                  <a:pt x="188" y="64"/>
                  <a:pt x="190" y="62"/>
                  <a:pt x="192" y="60"/>
                </a:cubicBezTo>
                <a:cubicBezTo>
                  <a:pt x="197" y="64"/>
                  <a:pt x="203" y="62"/>
                  <a:pt x="209" y="69"/>
                </a:cubicBezTo>
                <a:cubicBezTo>
                  <a:pt x="209" y="70"/>
                  <a:pt x="210" y="70"/>
                  <a:pt x="210" y="7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5" name="Freeform 30"/>
          <p:cNvSpPr>
            <a:spLocks noEditPoints="1"/>
          </p:cNvSpPr>
          <p:nvPr/>
        </p:nvSpPr>
        <p:spPr bwMode="auto">
          <a:xfrm>
            <a:off x="4412573" y="2753521"/>
            <a:ext cx="283479" cy="285217"/>
          </a:xfrm>
          <a:custGeom>
            <a:avLst/>
            <a:gdLst/>
            <a:ahLst/>
            <a:cxnLst>
              <a:cxn ang="0">
                <a:pos x="225" y="0"/>
              </a:cxn>
              <a:cxn ang="0">
                <a:pos x="0" y="225"/>
              </a:cxn>
              <a:cxn ang="0">
                <a:pos x="225" y="451"/>
              </a:cxn>
              <a:cxn ang="0">
                <a:pos x="451" y="225"/>
              </a:cxn>
              <a:cxn ang="0">
                <a:pos x="225" y="0"/>
              </a:cxn>
              <a:cxn ang="0">
                <a:pos x="355" y="95"/>
              </a:cxn>
              <a:cxn ang="0">
                <a:pos x="409" y="225"/>
              </a:cxn>
              <a:cxn ang="0">
                <a:pos x="369" y="340"/>
              </a:cxn>
              <a:cxn ang="0">
                <a:pos x="111" y="81"/>
              </a:cxn>
              <a:cxn ang="0">
                <a:pos x="225" y="41"/>
              </a:cxn>
              <a:cxn ang="0">
                <a:pos x="355" y="95"/>
              </a:cxn>
              <a:cxn ang="0">
                <a:pos x="95" y="355"/>
              </a:cxn>
              <a:cxn ang="0">
                <a:pos x="41" y="225"/>
              </a:cxn>
              <a:cxn ang="0">
                <a:pos x="81" y="111"/>
              </a:cxn>
              <a:cxn ang="0">
                <a:pos x="340" y="369"/>
              </a:cxn>
              <a:cxn ang="0">
                <a:pos x="225" y="409"/>
              </a:cxn>
              <a:cxn ang="0">
                <a:pos x="95" y="355"/>
              </a:cxn>
            </a:cxnLst>
            <a:rect l="0" t="0" r="r" b="b"/>
            <a:pathLst>
              <a:path w="451" h="451">
                <a:moveTo>
                  <a:pt x="225" y="0"/>
                </a:moveTo>
                <a:cubicBezTo>
                  <a:pt x="101" y="0"/>
                  <a:pt x="0" y="101"/>
                  <a:pt x="0" y="225"/>
                </a:cubicBezTo>
                <a:cubicBezTo>
                  <a:pt x="0" y="350"/>
                  <a:pt x="101" y="451"/>
                  <a:pt x="225" y="451"/>
                </a:cubicBezTo>
                <a:cubicBezTo>
                  <a:pt x="350" y="451"/>
                  <a:pt x="451" y="350"/>
                  <a:pt x="451" y="225"/>
                </a:cubicBezTo>
                <a:cubicBezTo>
                  <a:pt x="451" y="101"/>
                  <a:pt x="350" y="0"/>
                  <a:pt x="225" y="0"/>
                </a:cubicBezTo>
                <a:close/>
                <a:moveTo>
                  <a:pt x="355" y="95"/>
                </a:moveTo>
                <a:cubicBezTo>
                  <a:pt x="389" y="128"/>
                  <a:pt x="409" y="174"/>
                  <a:pt x="409" y="225"/>
                </a:cubicBezTo>
                <a:cubicBezTo>
                  <a:pt x="409" y="269"/>
                  <a:pt x="394" y="308"/>
                  <a:pt x="369" y="340"/>
                </a:cubicBezTo>
                <a:cubicBezTo>
                  <a:pt x="111" y="81"/>
                  <a:pt x="111" y="81"/>
                  <a:pt x="111" y="81"/>
                </a:cubicBezTo>
                <a:cubicBezTo>
                  <a:pt x="142" y="56"/>
                  <a:pt x="182" y="41"/>
                  <a:pt x="225" y="41"/>
                </a:cubicBezTo>
                <a:cubicBezTo>
                  <a:pt x="276" y="41"/>
                  <a:pt x="322" y="62"/>
                  <a:pt x="355" y="95"/>
                </a:cubicBezTo>
                <a:close/>
                <a:moveTo>
                  <a:pt x="95" y="355"/>
                </a:moveTo>
                <a:cubicBezTo>
                  <a:pt x="62" y="322"/>
                  <a:pt x="41" y="276"/>
                  <a:pt x="41" y="225"/>
                </a:cubicBezTo>
                <a:cubicBezTo>
                  <a:pt x="41" y="182"/>
                  <a:pt x="56" y="142"/>
                  <a:pt x="81" y="111"/>
                </a:cubicBezTo>
                <a:cubicBezTo>
                  <a:pt x="340" y="369"/>
                  <a:pt x="340" y="369"/>
                  <a:pt x="340" y="369"/>
                </a:cubicBezTo>
                <a:cubicBezTo>
                  <a:pt x="308" y="394"/>
                  <a:pt x="269" y="409"/>
                  <a:pt x="225" y="409"/>
                </a:cubicBezTo>
                <a:cubicBezTo>
                  <a:pt x="174" y="409"/>
                  <a:pt x="129" y="389"/>
                  <a:pt x="95" y="3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146" name="Group 396"/>
          <p:cNvGrpSpPr>
            <a:grpSpLocks noChangeAspect="1"/>
          </p:cNvGrpSpPr>
          <p:nvPr/>
        </p:nvGrpSpPr>
        <p:grpSpPr>
          <a:xfrm>
            <a:off x="4403554" y="2191159"/>
            <a:ext cx="292181" cy="279221"/>
            <a:chOff x="2868613" y="2224088"/>
            <a:chExt cx="787400" cy="752475"/>
          </a:xfrm>
          <a:solidFill>
            <a:schemeClr val="bg1"/>
          </a:solidFill>
        </p:grpSpPr>
        <p:sp>
          <p:nvSpPr>
            <p:cNvPr id="147" name="Freeform 14"/>
            <p:cNvSpPr>
              <a:spLocks/>
            </p:cNvSpPr>
            <p:nvPr/>
          </p:nvSpPr>
          <p:spPr bwMode="auto">
            <a:xfrm>
              <a:off x="2868613" y="2922588"/>
              <a:ext cx="787400" cy="53975"/>
            </a:xfrm>
            <a:custGeom>
              <a:avLst/>
              <a:gdLst>
                <a:gd name="T0" fmla="*/ 259 w 267"/>
                <a:gd name="T1" fmla="*/ 0 h 18"/>
                <a:gd name="T2" fmla="*/ 9 w 267"/>
                <a:gd name="T3" fmla="*/ 0 h 18"/>
                <a:gd name="T4" fmla="*/ 0 w 267"/>
                <a:gd name="T5" fmla="*/ 9 h 18"/>
                <a:gd name="T6" fmla="*/ 9 w 267"/>
                <a:gd name="T7" fmla="*/ 18 h 18"/>
                <a:gd name="T8" fmla="*/ 259 w 267"/>
                <a:gd name="T9" fmla="*/ 18 h 18"/>
                <a:gd name="T10" fmla="*/ 267 w 267"/>
                <a:gd name="T11" fmla="*/ 9 h 18"/>
                <a:gd name="T12" fmla="*/ 259 w 26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67" h="18">
                  <a:moveTo>
                    <a:pt x="259" y="0"/>
                  </a:moveTo>
                  <a:cubicBezTo>
                    <a:pt x="9" y="0"/>
                    <a:pt x="9" y="0"/>
                    <a:pt x="9" y="0"/>
                  </a:cubicBezTo>
                  <a:cubicBezTo>
                    <a:pt x="4" y="0"/>
                    <a:pt x="0" y="4"/>
                    <a:pt x="0" y="9"/>
                  </a:cubicBezTo>
                  <a:cubicBezTo>
                    <a:pt x="0" y="14"/>
                    <a:pt x="4" y="18"/>
                    <a:pt x="9" y="18"/>
                  </a:cubicBezTo>
                  <a:cubicBezTo>
                    <a:pt x="259" y="18"/>
                    <a:pt x="259" y="18"/>
                    <a:pt x="259" y="18"/>
                  </a:cubicBezTo>
                  <a:cubicBezTo>
                    <a:pt x="263" y="18"/>
                    <a:pt x="267" y="14"/>
                    <a:pt x="267" y="9"/>
                  </a:cubicBezTo>
                  <a:cubicBezTo>
                    <a:pt x="267" y="4"/>
                    <a:pt x="263" y="0"/>
                    <a:pt x="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8" name="Freeform 15"/>
            <p:cNvSpPr>
              <a:spLocks/>
            </p:cNvSpPr>
            <p:nvPr/>
          </p:nvSpPr>
          <p:spPr bwMode="auto">
            <a:xfrm>
              <a:off x="2968625" y="2509838"/>
              <a:ext cx="182562" cy="381000"/>
            </a:xfrm>
            <a:custGeom>
              <a:avLst/>
              <a:gdLst>
                <a:gd name="T0" fmla="*/ 62 w 62"/>
                <a:gd name="T1" fmla="*/ 6 h 129"/>
                <a:gd name="T2" fmla="*/ 56 w 62"/>
                <a:gd name="T3" fmla="*/ 0 h 129"/>
                <a:gd name="T4" fmla="*/ 6 w 62"/>
                <a:gd name="T5" fmla="*/ 0 h 129"/>
                <a:gd name="T6" fmla="*/ 0 w 62"/>
                <a:gd name="T7" fmla="*/ 6 h 129"/>
                <a:gd name="T8" fmla="*/ 0 w 62"/>
                <a:gd name="T9" fmla="*/ 129 h 129"/>
                <a:gd name="T10" fmla="*/ 62 w 62"/>
                <a:gd name="T11" fmla="*/ 129 h 129"/>
                <a:gd name="T12" fmla="*/ 62 w 62"/>
                <a:gd name="T13" fmla="*/ 6 h 129"/>
              </a:gdLst>
              <a:ahLst/>
              <a:cxnLst>
                <a:cxn ang="0">
                  <a:pos x="T0" y="T1"/>
                </a:cxn>
                <a:cxn ang="0">
                  <a:pos x="T2" y="T3"/>
                </a:cxn>
                <a:cxn ang="0">
                  <a:pos x="T4" y="T5"/>
                </a:cxn>
                <a:cxn ang="0">
                  <a:pos x="T6" y="T7"/>
                </a:cxn>
                <a:cxn ang="0">
                  <a:pos x="T8" y="T9"/>
                </a:cxn>
                <a:cxn ang="0">
                  <a:pos x="T10" y="T11"/>
                </a:cxn>
                <a:cxn ang="0">
                  <a:pos x="T12" y="T13"/>
                </a:cxn>
              </a:cxnLst>
              <a:rect l="0" t="0" r="r" b="b"/>
              <a:pathLst>
                <a:path w="62" h="129">
                  <a:moveTo>
                    <a:pt x="62" y="6"/>
                  </a:moveTo>
                  <a:cubicBezTo>
                    <a:pt x="62" y="3"/>
                    <a:pt x="59" y="0"/>
                    <a:pt x="56" y="0"/>
                  </a:cubicBezTo>
                  <a:cubicBezTo>
                    <a:pt x="6" y="0"/>
                    <a:pt x="6" y="0"/>
                    <a:pt x="6" y="0"/>
                  </a:cubicBezTo>
                  <a:cubicBezTo>
                    <a:pt x="3" y="0"/>
                    <a:pt x="0" y="3"/>
                    <a:pt x="0" y="6"/>
                  </a:cubicBezTo>
                  <a:cubicBezTo>
                    <a:pt x="0" y="129"/>
                    <a:pt x="0" y="129"/>
                    <a:pt x="0" y="129"/>
                  </a:cubicBezTo>
                  <a:cubicBezTo>
                    <a:pt x="62" y="129"/>
                    <a:pt x="62" y="129"/>
                    <a:pt x="62" y="129"/>
                  </a:cubicBezTo>
                  <a:lnTo>
                    <a:pt x="6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9" name="Freeform 16"/>
            <p:cNvSpPr>
              <a:spLocks/>
            </p:cNvSpPr>
            <p:nvPr/>
          </p:nvSpPr>
          <p:spPr bwMode="auto">
            <a:xfrm>
              <a:off x="3189288" y="2609850"/>
              <a:ext cx="180975" cy="280987"/>
            </a:xfrm>
            <a:custGeom>
              <a:avLst/>
              <a:gdLst>
                <a:gd name="T0" fmla="*/ 55 w 61"/>
                <a:gd name="T1" fmla="*/ 0 h 95"/>
                <a:gd name="T2" fmla="*/ 6 w 61"/>
                <a:gd name="T3" fmla="*/ 0 h 95"/>
                <a:gd name="T4" fmla="*/ 0 w 61"/>
                <a:gd name="T5" fmla="*/ 6 h 95"/>
                <a:gd name="T6" fmla="*/ 0 w 61"/>
                <a:gd name="T7" fmla="*/ 95 h 95"/>
                <a:gd name="T8" fmla="*/ 61 w 61"/>
                <a:gd name="T9" fmla="*/ 95 h 95"/>
                <a:gd name="T10" fmla="*/ 61 w 61"/>
                <a:gd name="T11" fmla="*/ 6 h 95"/>
                <a:gd name="T12" fmla="*/ 55 w 61"/>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61" h="95">
                  <a:moveTo>
                    <a:pt x="55" y="0"/>
                  </a:moveTo>
                  <a:cubicBezTo>
                    <a:pt x="6" y="0"/>
                    <a:pt x="6" y="0"/>
                    <a:pt x="6" y="0"/>
                  </a:cubicBezTo>
                  <a:cubicBezTo>
                    <a:pt x="2" y="0"/>
                    <a:pt x="0" y="3"/>
                    <a:pt x="0" y="6"/>
                  </a:cubicBezTo>
                  <a:cubicBezTo>
                    <a:pt x="0" y="95"/>
                    <a:pt x="0" y="95"/>
                    <a:pt x="0" y="95"/>
                  </a:cubicBezTo>
                  <a:cubicBezTo>
                    <a:pt x="61" y="95"/>
                    <a:pt x="61" y="95"/>
                    <a:pt x="61" y="95"/>
                  </a:cubicBezTo>
                  <a:cubicBezTo>
                    <a:pt x="61" y="6"/>
                    <a:pt x="61" y="6"/>
                    <a:pt x="61" y="6"/>
                  </a:cubicBezTo>
                  <a:cubicBezTo>
                    <a:pt x="61" y="3"/>
                    <a:pt x="58"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0" name="Freeform 17"/>
            <p:cNvSpPr>
              <a:spLocks/>
            </p:cNvSpPr>
            <p:nvPr/>
          </p:nvSpPr>
          <p:spPr bwMode="auto">
            <a:xfrm>
              <a:off x="3408363" y="2701925"/>
              <a:ext cx="179387" cy="188912"/>
            </a:xfrm>
            <a:custGeom>
              <a:avLst/>
              <a:gdLst>
                <a:gd name="T0" fmla="*/ 0 w 61"/>
                <a:gd name="T1" fmla="*/ 6 h 64"/>
                <a:gd name="T2" fmla="*/ 0 w 61"/>
                <a:gd name="T3" fmla="*/ 64 h 64"/>
                <a:gd name="T4" fmla="*/ 61 w 61"/>
                <a:gd name="T5" fmla="*/ 64 h 64"/>
                <a:gd name="T6" fmla="*/ 61 w 61"/>
                <a:gd name="T7" fmla="*/ 6 h 64"/>
                <a:gd name="T8" fmla="*/ 56 w 61"/>
                <a:gd name="T9" fmla="*/ 0 h 64"/>
                <a:gd name="T10" fmla="*/ 6 w 61"/>
                <a:gd name="T11" fmla="*/ 0 h 64"/>
                <a:gd name="T12" fmla="*/ 0 w 61"/>
                <a:gd name="T13" fmla="*/ 6 h 64"/>
              </a:gdLst>
              <a:ahLst/>
              <a:cxnLst>
                <a:cxn ang="0">
                  <a:pos x="T0" y="T1"/>
                </a:cxn>
                <a:cxn ang="0">
                  <a:pos x="T2" y="T3"/>
                </a:cxn>
                <a:cxn ang="0">
                  <a:pos x="T4" y="T5"/>
                </a:cxn>
                <a:cxn ang="0">
                  <a:pos x="T6" y="T7"/>
                </a:cxn>
                <a:cxn ang="0">
                  <a:pos x="T8" y="T9"/>
                </a:cxn>
                <a:cxn ang="0">
                  <a:pos x="T10" y="T11"/>
                </a:cxn>
                <a:cxn ang="0">
                  <a:pos x="T12" y="T13"/>
                </a:cxn>
              </a:cxnLst>
              <a:rect l="0" t="0" r="r" b="b"/>
              <a:pathLst>
                <a:path w="61" h="64">
                  <a:moveTo>
                    <a:pt x="0" y="6"/>
                  </a:moveTo>
                  <a:cubicBezTo>
                    <a:pt x="0" y="64"/>
                    <a:pt x="0" y="64"/>
                    <a:pt x="0" y="64"/>
                  </a:cubicBezTo>
                  <a:cubicBezTo>
                    <a:pt x="61" y="64"/>
                    <a:pt x="61" y="64"/>
                    <a:pt x="61" y="64"/>
                  </a:cubicBezTo>
                  <a:cubicBezTo>
                    <a:pt x="61" y="6"/>
                    <a:pt x="61" y="6"/>
                    <a:pt x="61" y="6"/>
                  </a:cubicBezTo>
                  <a:cubicBezTo>
                    <a:pt x="61" y="2"/>
                    <a:pt x="59" y="0"/>
                    <a:pt x="56" y="0"/>
                  </a:cubicBezTo>
                  <a:cubicBezTo>
                    <a:pt x="6" y="0"/>
                    <a:pt x="6" y="0"/>
                    <a:pt x="6" y="0"/>
                  </a:cubicBezTo>
                  <a:cubicBezTo>
                    <a:pt x="3" y="0"/>
                    <a:pt x="0"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1" name="Freeform 18"/>
            <p:cNvSpPr>
              <a:spLocks/>
            </p:cNvSpPr>
            <p:nvPr/>
          </p:nvSpPr>
          <p:spPr bwMode="auto">
            <a:xfrm>
              <a:off x="3019425" y="2224088"/>
              <a:ext cx="530225" cy="344487"/>
            </a:xfrm>
            <a:custGeom>
              <a:avLst/>
              <a:gdLst>
                <a:gd name="T0" fmla="*/ 60 w 180"/>
                <a:gd name="T1" fmla="*/ 77 h 117"/>
                <a:gd name="T2" fmla="*/ 68 w 180"/>
                <a:gd name="T3" fmla="*/ 80 h 117"/>
                <a:gd name="T4" fmla="*/ 77 w 180"/>
                <a:gd name="T5" fmla="*/ 77 h 117"/>
                <a:gd name="T6" fmla="*/ 101 w 180"/>
                <a:gd name="T7" fmla="*/ 53 h 117"/>
                <a:gd name="T8" fmla="*/ 145 w 180"/>
                <a:gd name="T9" fmla="*/ 97 h 117"/>
                <a:gd name="T10" fmla="*/ 125 w 180"/>
                <a:gd name="T11" fmla="*/ 97 h 117"/>
                <a:gd name="T12" fmla="*/ 115 w 180"/>
                <a:gd name="T13" fmla="*/ 107 h 117"/>
                <a:gd name="T14" fmla="*/ 125 w 180"/>
                <a:gd name="T15" fmla="*/ 117 h 117"/>
                <a:gd name="T16" fmla="*/ 170 w 180"/>
                <a:gd name="T17" fmla="*/ 117 h 117"/>
                <a:gd name="T18" fmla="*/ 178 w 180"/>
                <a:gd name="T19" fmla="*/ 114 h 117"/>
                <a:gd name="T20" fmla="*/ 180 w 180"/>
                <a:gd name="T21" fmla="*/ 107 h 117"/>
                <a:gd name="T22" fmla="*/ 180 w 180"/>
                <a:gd name="T23" fmla="*/ 61 h 117"/>
                <a:gd name="T24" fmla="*/ 170 w 180"/>
                <a:gd name="T25" fmla="*/ 51 h 117"/>
                <a:gd name="T26" fmla="*/ 160 w 180"/>
                <a:gd name="T27" fmla="*/ 61 h 117"/>
                <a:gd name="T28" fmla="*/ 160 w 180"/>
                <a:gd name="T29" fmla="*/ 79 h 117"/>
                <a:gd name="T30" fmla="*/ 109 w 180"/>
                <a:gd name="T31" fmla="*/ 28 h 117"/>
                <a:gd name="T32" fmla="*/ 101 w 180"/>
                <a:gd name="T33" fmla="*/ 24 h 117"/>
                <a:gd name="T34" fmla="*/ 92 w 180"/>
                <a:gd name="T35" fmla="*/ 28 h 117"/>
                <a:gd name="T36" fmla="*/ 68 w 180"/>
                <a:gd name="T37" fmla="*/ 51 h 117"/>
                <a:gd name="T38" fmla="*/ 22 w 180"/>
                <a:gd name="T39" fmla="*/ 5 h 117"/>
                <a:gd name="T40" fmla="*/ 5 w 180"/>
                <a:gd name="T41" fmla="*/ 5 h 117"/>
                <a:gd name="T42" fmla="*/ 5 w 180"/>
                <a:gd name="T43" fmla="*/ 22 h 117"/>
                <a:gd name="T44" fmla="*/ 60 w 180"/>
                <a:gd name="T45" fmla="*/ 7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117">
                  <a:moveTo>
                    <a:pt x="60" y="77"/>
                  </a:moveTo>
                  <a:cubicBezTo>
                    <a:pt x="62" y="79"/>
                    <a:pt x="65" y="80"/>
                    <a:pt x="68" y="80"/>
                  </a:cubicBezTo>
                  <a:cubicBezTo>
                    <a:pt x="72" y="80"/>
                    <a:pt x="75" y="79"/>
                    <a:pt x="77" y="77"/>
                  </a:cubicBezTo>
                  <a:cubicBezTo>
                    <a:pt x="101" y="53"/>
                    <a:pt x="101" y="53"/>
                    <a:pt x="101" y="53"/>
                  </a:cubicBezTo>
                  <a:cubicBezTo>
                    <a:pt x="145" y="97"/>
                    <a:pt x="145" y="97"/>
                    <a:pt x="145" y="97"/>
                  </a:cubicBezTo>
                  <a:cubicBezTo>
                    <a:pt x="125" y="97"/>
                    <a:pt x="125" y="97"/>
                    <a:pt x="125" y="97"/>
                  </a:cubicBezTo>
                  <a:cubicBezTo>
                    <a:pt x="119" y="97"/>
                    <a:pt x="115" y="102"/>
                    <a:pt x="115" y="107"/>
                  </a:cubicBezTo>
                  <a:cubicBezTo>
                    <a:pt x="115" y="113"/>
                    <a:pt x="119" y="117"/>
                    <a:pt x="125" y="117"/>
                  </a:cubicBezTo>
                  <a:cubicBezTo>
                    <a:pt x="170" y="117"/>
                    <a:pt x="170" y="117"/>
                    <a:pt x="170" y="117"/>
                  </a:cubicBezTo>
                  <a:cubicBezTo>
                    <a:pt x="173" y="117"/>
                    <a:pt x="176" y="116"/>
                    <a:pt x="178" y="114"/>
                  </a:cubicBezTo>
                  <a:cubicBezTo>
                    <a:pt x="179" y="112"/>
                    <a:pt x="180" y="110"/>
                    <a:pt x="180" y="107"/>
                  </a:cubicBezTo>
                  <a:cubicBezTo>
                    <a:pt x="180" y="61"/>
                    <a:pt x="180" y="61"/>
                    <a:pt x="180" y="61"/>
                  </a:cubicBezTo>
                  <a:cubicBezTo>
                    <a:pt x="180" y="56"/>
                    <a:pt x="176" y="51"/>
                    <a:pt x="170" y="51"/>
                  </a:cubicBezTo>
                  <a:cubicBezTo>
                    <a:pt x="165" y="51"/>
                    <a:pt x="160" y="56"/>
                    <a:pt x="160" y="61"/>
                  </a:cubicBezTo>
                  <a:cubicBezTo>
                    <a:pt x="160" y="79"/>
                    <a:pt x="160" y="79"/>
                    <a:pt x="160" y="79"/>
                  </a:cubicBezTo>
                  <a:cubicBezTo>
                    <a:pt x="109" y="28"/>
                    <a:pt x="109" y="28"/>
                    <a:pt x="109" y="28"/>
                  </a:cubicBezTo>
                  <a:cubicBezTo>
                    <a:pt x="107" y="25"/>
                    <a:pt x="104" y="24"/>
                    <a:pt x="101" y="24"/>
                  </a:cubicBezTo>
                  <a:cubicBezTo>
                    <a:pt x="98" y="24"/>
                    <a:pt x="95" y="25"/>
                    <a:pt x="92" y="28"/>
                  </a:cubicBezTo>
                  <a:cubicBezTo>
                    <a:pt x="68" y="51"/>
                    <a:pt x="68" y="51"/>
                    <a:pt x="68" y="51"/>
                  </a:cubicBezTo>
                  <a:cubicBezTo>
                    <a:pt x="22" y="5"/>
                    <a:pt x="22" y="5"/>
                    <a:pt x="22" y="5"/>
                  </a:cubicBezTo>
                  <a:cubicBezTo>
                    <a:pt x="17" y="0"/>
                    <a:pt x="10" y="0"/>
                    <a:pt x="5" y="5"/>
                  </a:cubicBezTo>
                  <a:cubicBezTo>
                    <a:pt x="0" y="9"/>
                    <a:pt x="0" y="17"/>
                    <a:pt x="5" y="22"/>
                  </a:cubicBezTo>
                  <a:lnTo>
                    <a:pt x="6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90" name="Szövegdoboz 26"/>
          <p:cNvSpPr txBox="1"/>
          <p:nvPr/>
        </p:nvSpPr>
        <p:spPr>
          <a:xfrm>
            <a:off x="290711" y="4083918"/>
            <a:ext cx="8488942" cy="484748"/>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The </a:t>
            </a:r>
            <a:r>
              <a:rPr kumimoji="0" lang="hu-HU" sz="1050" b="0" i="0" u="none" strike="noStrike" kern="0" cap="none" spc="0" normalizeH="0" baseline="0" noProof="0" dirty="0" err="1">
                <a:ln>
                  <a:noFill/>
                </a:ln>
                <a:solidFill>
                  <a:srgbClr val="58595B"/>
                </a:solidFill>
                <a:effectLst/>
                <a:uLnTx/>
                <a:uFillTx/>
                <a:latin typeface="Calibri"/>
                <a:ea typeface="+mn-ea"/>
                <a:cs typeface="+mn-cs"/>
              </a:rPr>
              <a:t>majority</a:t>
            </a:r>
            <a:r>
              <a:rPr kumimoji="0" lang="hu-HU" sz="1050" b="0" i="0" u="none" strike="noStrike" kern="0" cap="none" spc="0" normalizeH="0" baseline="0" noProof="0" dirty="0">
                <a:ln>
                  <a:noFill/>
                </a:ln>
                <a:solidFill>
                  <a:srgbClr val="58595B"/>
                </a:solidFill>
                <a:effectLst/>
                <a:uLnTx/>
                <a:uFillTx/>
                <a:latin typeface="Calibri"/>
                <a:ea typeface="+mn-ea"/>
                <a:cs typeface="+mn-cs"/>
              </a:rPr>
              <a:t> of </a:t>
            </a:r>
            <a:r>
              <a:rPr kumimoji="0" lang="hu-HU" sz="1050" b="0" i="0" u="none" strike="noStrike" kern="0" cap="none" spc="0" normalizeH="0" baseline="0" noProof="0" dirty="0" err="1">
                <a:ln>
                  <a:noFill/>
                </a:ln>
                <a:solidFill>
                  <a:srgbClr val="58595B"/>
                </a:solidFill>
                <a:effectLst/>
                <a:uLnTx/>
                <a:uFillTx/>
                <a:latin typeface="Calibri"/>
                <a:ea typeface="+mn-ea"/>
                <a:cs typeface="+mn-cs"/>
              </a:rPr>
              <a:t>the</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target</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audience</a:t>
            </a:r>
            <a:r>
              <a:rPr kumimoji="0" lang="hu-HU" sz="1050" b="0" i="0" u="none" strike="noStrike" kern="0" cap="none" spc="0" normalizeH="0" baseline="0" noProof="0" dirty="0">
                <a:ln>
                  <a:noFill/>
                </a:ln>
                <a:solidFill>
                  <a:srgbClr val="58595B"/>
                </a:solidFill>
                <a:effectLst/>
                <a:uLnTx/>
                <a:uFillTx/>
                <a:latin typeface="Calibri"/>
                <a:ea typeface="+mn-ea"/>
                <a:cs typeface="+mn-cs"/>
              </a:rPr>
              <a:t> (81%) </a:t>
            </a:r>
            <a:r>
              <a:rPr kumimoji="0" lang="hu-HU" sz="1050" b="0" i="0" u="none" strike="noStrike" kern="0" cap="none" spc="0" normalizeH="0" baseline="0" noProof="0" dirty="0" err="1">
                <a:ln>
                  <a:noFill/>
                </a:ln>
                <a:solidFill>
                  <a:srgbClr val="58595B"/>
                </a:solidFill>
                <a:effectLst/>
                <a:uLnTx/>
                <a:uFillTx/>
                <a:latin typeface="Calibri"/>
                <a:ea typeface="+mn-ea"/>
                <a:cs typeface="+mn-cs"/>
              </a:rPr>
              <a:t>says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that</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they</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have</a:t>
            </a:r>
            <a:r>
              <a:rPr kumimoji="0" lang="hu-HU" sz="1050" b="0" i="0" u="none" strike="noStrike" kern="0" cap="none" spc="0" normalizeH="0" baseline="0" noProof="0" dirty="0">
                <a:ln>
                  <a:noFill/>
                </a:ln>
                <a:solidFill>
                  <a:srgbClr val="58595B"/>
                </a:solidFill>
                <a:effectLst/>
                <a:uLnTx/>
                <a:uFillTx/>
                <a:latin typeface="Calibri"/>
                <a:ea typeface="+mn-ea"/>
                <a:cs typeface="+mn-cs"/>
              </a:rPr>
              <a:t> internet </a:t>
            </a:r>
            <a:r>
              <a:rPr kumimoji="0" lang="hu-HU" sz="1050" b="0" i="0" u="none" strike="noStrike" kern="0" cap="none" spc="0" normalizeH="0" baseline="0" noProof="0" dirty="0" err="1">
                <a:ln>
                  <a:noFill/>
                </a:ln>
                <a:solidFill>
                  <a:srgbClr val="58595B"/>
                </a:solidFill>
                <a:effectLst/>
                <a:uLnTx/>
                <a:uFillTx/>
                <a:latin typeface="Calibri"/>
                <a:ea typeface="+mn-ea"/>
                <a:cs typeface="+mn-cs"/>
              </a:rPr>
              <a:t>connection</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that</a:t>
            </a:r>
            <a:r>
              <a:rPr kumimoji="0" lang="hu-HU" sz="1050" b="0" i="0" u="none" strike="noStrike" kern="0" cap="none" spc="0" normalizeH="0" baseline="0" noProof="0" dirty="0">
                <a:ln>
                  <a:noFill/>
                </a:ln>
                <a:solidFill>
                  <a:srgbClr val="58595B"/>
                </a:solidFill>
                <a:effectLst/>
                <a:uLnTx/>
                <a:uFillTx/>
                <a:latin typeface="Calibri"/>
                <a:ea typeface="+mn-ea"/>
                <a:cs typeface="+mn-cs"/>
              </a:rPr>
              <a:t> is </a:t>
            </a:r>
            <a:r>
              <a:rPr kumimoji="0" lang="hu-HU" sz="1050" b="0" i="0" u="none" strike="noStrike" kern="0" cap="none" spc="0" normalizeH="0" baseline="0" noProof="0" dirty="0" err="1">
                <a:ln>
                  <a:noFill/>
                </a:ln>
                <a:solidFill>
                  <a:srgbClr val="58595B"/>
                </a:solidFill>
                <a:effectLst/>
                <a:uLnTx/>
                <a:uFillTx/>
                <a:latin typeface="Calibri"/>
                <a:ea typeface="+mn-ea"/>
                <a:cs typeface="+mn-cs"/>
              </a:rPr>
              <a:t>perfectly</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capable</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to</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stream</a:t>
            </a:r>
            <a:r>
              <a:rPr kumimoji="0" lang="hu-HU" sz="1050" b="0" i="0" u="none" strike="noStrike" kern="0" cap="none" spc="0" normalizeH="0" baseline="0" noProof="0" dirty="0">
                <a:ln>
                  <a:noFill/>
                </a:ln>
                <a:solidFill>
                  <a:srgbClr val="58595B"/>
                </a:solidFill>
                <a:effectLst/>
                <a:uLnTx/>
                <a:uFillTx/>
                <a:latin typeface="Calibri"/>
                <a:ea typeface="+mn-ea"/>
                <a:cs typeface="+mn-cs"/>
              </a:rPr>
              <a:t>. The ones with university or college degree and intellectual employees choose the good quality internet connection more often (88% and 86%) compared to the average</a:t>
            </a:r>
            <a:r>
              <a:rPr lang="hu-HU" sz="1050" kern="0" dirty="0">
                <a:solidFill>
                  <a:srgbClr val="58595B"/>
                </a:solidFill>
                <a:latin typeface="Calibri"/>
              </a:rPr>
              <a:t>. Primary school graduates are less aware of what internet connection they have. </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p>
        </p:txBody>
      </p:sp>
      <p:pic>
        <p:nvPicPr>
          <p:cNvPr id="91" name="Picture 90">
            <a:extLst>
              <a:ext uri="{FF2B5EF4-FFF2-40B4-BE49-F238E27FC236}">
                <a16:creationId xmlns:a16="http://schemas.microsoft.com/office/drawing/2014/main" xmlns="" id="{069E9CFD-0F9D-4BFC-81D4-FC81092C4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2" name="Picture 91">
            <a:extLst>
              <a:ext uri="{FF2B5EF4-FFF2-40B4-BE49-F238E27FC236}">
                <a16:creationId xmlns:a16="http://schemas.microsoft.com/office/drawing/2014/main" xmlns="" id="{583AC837-1563-4FD0-A033-DDA284665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81704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31"/>
          <p:cNvSpPr>
            <a:spLocks noChangeArrowheads="1"/>
          </p:cNvSpPr>
          <p:nvPr/>
        </p:nvSpPr>
        <p:spPr bwMode="auto">
          <a:xfrm rot="1934075" flipV="1">
            <a:off x="1775267" y="2428404"/>
            <a:ext cx="2494706"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4" name="Rectangle 31"/>
          <p:cNvSpPr>
            <a:spLocks noChangeArrowheads="1"/>
          </p:cNvSpPr>
          <p:nvPr/>
        </p:nvSpPr>
        <p:spPr bwMode="auto">
          <a:xfrm rot="4489045">
            <a:off x="1140682" y="312232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3" name="Rectangle 31"/>
          <p:cNvSpPr>
            <a:spLocks noChangeArrowheads="1"/>
          </p:cNvSpPr>
          <p:nvPr/>
        </p:nvSpPr>
        <p:spPr bwMode="auto">
          <a:xfrm rot="8158270">
            <a:off x="234692" y="2546448"/>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2" name="Rectangle 31"/>
          <p:cNvSpPr>
            <a:spLocks noChangeArrowheads="1"/>
          </p:cNvSpPr>
          <p:nvPr/>
        </p:nvSpPr>
        <p:spPr bwMode="auto">
          <a:xfrm rot="9106278">
            <a:off x="2402359" y="371031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1" name="Rectangle 31"/>
          <p:cNvSpPr>
            <a:spLocks noChangeArrowheads="1"/>
          </p:cNvSpPr>
          <p:nvPr/>
        </p:nvSpPr>
        <p:spPr bwMode="auto">
          <a:xfrm rot="7399856">
            <a:off x="3692235" y="2352753"/>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0" name="Rectangle 31"/>
          <p:cNvSpPr>
            <a:spLocks noChangeArrowheads="1"/>
          </p:cNvSpPr>
          <p:nvPr/>
        </p:nvSpPr>
        <p:spPr bwMode="auto">
          <a:xfrm rot="21339559" flipV="1">
            <a:off x="2240348" y="1536221"/>
            <a:ext cx="2619684"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 name="Szövegdoboz 6"/>
          <p:cNvSpPr txBox="1"/>
          <p:nvPr/>
        </p:nvSpPr>
        <p:spPr>
          <a:xfrm rot="18789778">
            <a:off x="7517640" y="551676"/>
            <a:ext cx="281377"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338" name="Title 3"/>
          <p:cNvSpPr>
            <a:spLocks noGrp="1"/>
          </p:cNvSpPr>
          <p:nvPr>
            <p:ph type="title"/>
          </p:nvPr>
        </p:nvSpPr>
        <p:spPr>
          <a:xfrm>
            <a:off x="179984" y="-19088"/>
            <a:ext cx="8680422" cy="469722"/>
          </a:xfrm>
        </p:spPr>
        <p:txBody>
          <a:bodyPr>
            <a:noAutofit/>
          </a:bodyPr>
          <a:lstStyle/>
          <a:p>
            <a:r>
              <a:rPr lang="hu-HU" sz="2900" dirty="0" err="1"/>
              <a:t>Usage</a:t>
            </a:r>
            <a:r>
              <a:rPr lang="hu-HU" sz="2900" dirty="0"/>
              <a:t> of internet</a:t>
            </a:r>
          </a:p>
        </p:txBody>
      </p:sp>
      <p:sp>
        <p:nvSpPr>
          <p:cNvPr id="339"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On which of these devices do you use internet in everyday life?</a:t>
            </a:r>
          </a:p>
        </p:txBody>
      </p:sp>
      <p:sp>
        <p:nvSpPr>
          <p:cNvPr id="195"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grpSp>
        <p:nvGrpSpPr>
          <p:cNvPr id="49" name="Group 48"/>
          <p:cNvGrpSpPr/>
          <p:nvPr/>
        </p:nvGrpSpPr>
        <p:grpSpPr>
          <a:xfrm>
            <a:off x="111219" y="782003"/>
            <a:ext cx="6216288" cy="3773104"/>
            <a:chOff x="5966" y="-3"/>
            <a:chExt cx="9985686" cy="6220669"/>
          </a:xfrm>
        </p:grpSpPr>
        <p:grpSp>
          <p:nvGrpSpPr>
            <p:cNvPr id="50" name="Group 12"/>
            <p:cNvGrpSpPr/>
            <p:nvPr/>
          </p:nvGrpSpPr>
          <p:grpSpPr>
            <a:xfrm>
              <a:off x="6824638" y="-3"/>
              <a:ext cx="3167014" cy="2670426"/>
              <a:chOff x="-203596" y="-2"/>
              <a:chExt cx="3167013" cy="2670425"/>
            </a:xfrm>
          </p:grpSpPr>
          <p:sp>
            <p:nvSpPr>
              <p:cNvPr id="91" name="Shape 6"/>
              <p:cNvSpPr/>
              <p:nvPr/>
            </p:nvSpPr>
            <p:spPr>
              <a:xfrm>
                <a:off x="-203596" y="-2"/>
                <a:ext cx="1934045" cy="1929528"/>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28E6A"/>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89" name="Shape 9"/>
              <p:cNvSpPr/>
              <p:nvPr/>
            </p:nvSpPr>
            <p:spPr>
              <a:xfrm>
                <a:off x="991596" y="1846381"/>
                <a:ext cx="1971821" cy="8240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Laptop/ notebook</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grpSp>
        <p:grpSp>
          <p:nvGrpSpPr>
            <p:cNvPr id="51" name="Group 19"/>
            <p:cNvGrpSpPr/>
            <p:nvPr/>
          </p:nvGrpSpPr>
          <p:grpSpPr>
            <a:xfrm>
              <a:off x="1377949" y="319121"/>
              <a:ext cx="3569316" cy="3245771"/>
              <a:chOff x="-1" y="-1"/>
              <a:chExt cx="3569315" cy="3245770"/>
            </a:xfrm>
          </p:grpSpPr>
          <p:sp>
            <p:nvSpPr>
              <p:cNvPr id="85" name="Shape 13"/>
              <p:cNvSpPr/>
              <p:nvPr/>
            </p:nvSpPr>
            <p:spPr>
              <a:xfrm>
                <a:off x="1677683" y="2393291"/>
                <a:ext cx="1891631" cy="8524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Mobile </a:t>
                </a:r>
                <a:r>
                  <a:rPr kumimoji="0" lang="hu-HU" sz="1400" b="0" i="0" u="none" strike="noStrike" kern="1200" cap="none" spc="0" normalizeH="0" baseline="0" noProof="0" dirty="0" err="1">
                    <a:ln>
                      <a:noFill/>
                    </a:ln>
                    <a:solidFill>
                      <a:srgbClr val="BABABA">
                        <a:lumMod val="50000"/>
                      </a:srgbClr>
                    </a:solidFill>
                    <a:effectLst/>
                    <a:uLnTx/>
                    <a:uFillTx/>
                    <a:latin typeface="Calibri"/>
                    <a:sym typeface="Helvetica Neue Light"/>
                  </a:rPr>
                  <a:t>phone</a:t>
                </a: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 / </a:t>
                </a:r>
                <a:r>
                  <a:rPr kumimoji="0" lang="hu-HU" sz="1400" b="0" i="0" u="none" strike="noStrike" kern="1200" cap="none" spc="0" normalizeH="0" baseline="0" noProof="0" dirty="0" err="1">
                    <a:ln>
                      <a:noFill/>
                    </a:ln>
                    <a:solidFill>
                      <a:srgbClr val="BABABA">
                        <a:lumMod val="50000"/>
                      </a:srgbClr>
                    </a:solidFill>
                    <a:effectLst/>
                    <a:uLnTx/>
                    <a:uFillTx/>
                    <a:latin typeface="Calibri"/>
                    <a:sym typeface="Helvetica Neue Light"/>
                  </a:rPr>
                  <a:t>smart</a:t>
                </a: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 </a:t>
                </a:r>
                <a:r>
                  <a:rPr kumimoji="0" lang="hu-HU" sz="1400" b="0" i="0" u="none" strike="noStrike" kern="1200" cap="none" spc="0" normalizeH="0" baseline="0" noProof="0" dirty="0" err="1">
                    <a:ln>
                      <a:noFill/>
                    </a:ln>
                    <a:solidFill>
                      <a:srgbClr val="BABABA">
                        <a:lumMod val="50000"/>
                      </a:srgbClr>
                    </a:solidFill>
                    <a:effectLst/>
                    <a:uLnTx/>
                    <a:uFillTx/>
                    <a:latin typeface="Calibri"/>
                    <a:sym typeface="Helvetica Neue Light"/>
                  </a:rPr>
                  <a:t>phone</a:t>
                </a:r>
                <a:endPar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endParaRPr>
              </a:p>
            </p:txBody>
          </p:sp>
          <p:grpSp>
            <p:nvGrpSpPr>
              <p:cNvPr id="81" name="Group 18"/>
              <p:cNvGrpSpPr/>
              <p:nvPr/>
            </p:nvGrpSpPr>
            <p:grpSpPr>
              <a:xfrm>
                <a:off x="-1" y="-1"/>
                <a:ext cx="2540002" cy="2540002"/>
                <a:chOff x="-1" y="-1"/>
                <a:chExt cx="2540001" cy="2540001"/>
              </a:xfrm>
            </p:grpSpPr>
            <p:sp>
              <p:nvSpPr>
                <p:cNvPr id="82" name="Shape 16"/>
                <p:cNvSpPr/>
                <p:nvPr/>
              </p:nvSpPr>
              <p:spPr>
                <a:xfrm>
                  <a:off x="-1" y="-1"/>
                  <a:ext cx="2540001" cy="254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90000"/>
                    </a:lnSpc>
                    <a:spcBef>
                      <a:spcPts val="0"/>
                    </a:spcBef>
                    <a:spcAft>
                      <a:spcPts val="0"/>
                    </a:spcAft>
                    <a:buClrTx/>
                    <a:buSzTx/>
                    <a:buFontTx/>
                    <a:buNone/>
                    <a:tabLst/>
                    <a:defRPr sz="4000">
                      <a:solidFill>
                        <a:srgbClr val="FFFFFF"/>
                      </a:solidFill>
                    </a:defRPr>
                  </a:pPr>
                  <a:endParaRPr kumimoji="0" sz="4000" b="0" i="0" u="none" strike="noStrike" kern="1200" cap="none" spc="0" normalizeH="0" baseline="0" noProof="0">
                    <a:ln>
                      <a:noFill/>
                    </a:ln>
                    <a:solidFill>
                      <a:srgbClr val="FFFFFF"/>
                    </a:solidFill>
                    <a:effectLst/>
                    <a:uLnTx/>
                    <a:uFillTx/>
                    <a:latin typeface="Calibri"/>
                    <a:ea typeface="+mn-ea"/>
                    <a:cs typeface="+mn-cs"/>
                  </a:endParaRPr>
                </a:p>
              </p:txBody>
            </p:sp>
            <p:sp>
              <p:nvSpPr>
                <p:cNvPr id="83" name="Shape 17"/>
                <p:cNvSpPr/>
                <p:nvPr/>
              </p:nvSpPr>
              <p:spPr>
                <a:xfrm>
                  <a:off x="810583" y="348564"/>
                  <a:ext cx="908048" cy="16199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78" name="Shape 20"/>
            <p:cNvSpPr/>
            <p:nvPr/>
          </p:nvSpPr>
          <p:spPr>
            <a:xfrm>
              <a:off x="5899262" y="2961277"/>
              <a:ext cx="1473670" cy="1547011"/>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5A487"/>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73" name="Shape 28"/>
            <p:cNvSpPr/>
            <p:nvPr/>
          </p:nvSpPr>
          <p:spPr>
            <a:xfrm>
              <a:off x="8959848" y="5230064"/>
              <a:ext cx="355602" cy="711203"/>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Shape 37"/>
            <p:cNvSpPr/>
            <p:nvPr/>
          </p:nvSpPr>
          <p:spPr>
            <a:xfrm>
              <a:off x="5966" y="3305238"/>
              <a:ext cx="1270001" cy="1270004"/>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B9B9B9"/>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58" name="Shape 44"/>
            <p:cNvSpPr/>
            <p:nvPr/>
          </p:nvSpPr>
          <p:spPr>
            <a:xfrm>
              <a:off x="3096584" y="5147418"/>
              <a:ext cx="1075370" cy="1073248"/>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CFCFCF"/>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a:ln>
                  <a:noFill/>
                </a:ln>
                <a:solidFill>
                  <a:srgbClr val="FFFFFF"/>
                </a:solidFill>
                <a:effectLst/>
                <a:uLnTx/>
                <a:uFillTx/>
                <a:latin typeface="Helvetica Neue"/>
                <a:sym typeface="Helvetica Neue"/>
              </a:endParaRPr>
            </a:p>
          </p:txBody>
        </p:sp>
      </p:grpSp>
      <p:sp>
        <p:nvSpPr>
          <p:cNvPr id="94" name="Freeform 16"/>
          <p:cNvSpPr>
            <a:spLocks noEditPoints="1"/>
          </p:cNvSpPr>
          <p:nvPr/>
        </p:nvSpPr>
        <p:spPr bwMode="auto">
          <a:xfrm>
            <a:off x="4512995" y="1043036"/>
            <a:ext cx="850571" cy="600549"/>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11"/>
          <p:cNvSpPr>
            <a:spLocks noChangeAspect="1" noEditPoints="1"/>
          </p:cNvSpPr>
          <p:nvPr/>
        </p:nvSpPr>
        <p:spPr bwMode="auto">
          <a:xfrm>
            <a:off x="3882207" y="2786774"/>
            <a:ext cx="712800" cy="509461"/>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257"/>
          <p:cNvSpPr>
            <a:spLocks noChangeAspect="1" noEditPoints="1"/>
          </p:cNvSpPr>
          <p:nvPr/>
        </p:nvSpPr>
        <p:spPr bwMode="auto">
          <a:xfrm>
            <a:off x="268413" y="3017648"/>
            <a:ext cx="483386" cy="301848"/>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97" name="Group 360"/>
          <p:cNvGrpSpPr>
            <a:grpSpLocks noChangeAspect="1"/>
          </p:cNvGrpSpPr>
          <p:nvPr/>
        </p:nvGrpSpPr>
        <p:grpSpPr>
          <a:xfrm>
            <a:off x="2145618" y="4060669"/>
            <a:ext cx="448579" cy="352521"/>
            <a:chOff x="7969250" y="2316163"/>
            <a:chExt cx="763588" cy="600075"/>
          </a:xfrm>
          <a:solidFill>
            <a:schemeClr val="bg1"/>
          </a:solidFill>
        </p:grpSpPr>
        <p:sp>
          <p:nvSpPr>
            <p:cNvPr id="98"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0"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2" name="Rectangle 57"/>
            <p:cNvSpPr>
              <a:spLocks noChangeArrowheads="1"/>
            </p:cNvSpPr>
            <p:nvPr/>
          </p:nvSpPr>
          <p:spPr bwMode="auto">
            <a:xfrm>
              <a:off x="8004175" y="2355850"/>
              <a:ext cx="693738" cy="371475"/>
            </a:xfrm>
            <a:prstGeom prst="rect">
              <a:avLst/>
            </a:prstGeom>
            <a:solidFill>
              <a:srgbClr val="CFCFC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3"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7" name="Shape 9"/>
          <p:cNvSpPr/>
          <p:nvPr/>
        </p:nvSpPr>
        <p:spPr>
          <a:xfrm>
            <a:off x="4807568" y="3114214"/>
            <a:ext cx="122749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err="1">
                <a:ln>
                  <a:noFill/>
                </a:ln>
                <a:solidFill>
                  <a:srgbClr val="4D4D4D"/>
                </a:solidFill>
                <a:effectLst/>
                <a:uLnTx/>
                <a:uFillTx/>
                <a:latin typeface="Calibri"/>
                <a:sym typeface="Helvetica Neue Light"/>
              </a:rPr>
              <a:t>Desktop</a:t>
            </a:r>
            <a:r>
              <a:rPr kumimoji="0" lang="hu-HU" sz="1400" b="0" i="0" u="none" strike="noStrike" kern="1200" cap="none" spc="0" normalizeH="0" baseline="0" noProof="0" dirty="0">
                <a:ln>
                  <a:noFill/>
                </a:ln>
                <a:solidFill>
                  <a:srgbClr val="4D4D4D"/>
                </a:solidFill>
                <a:effectLst/>
                <a:uLnTx/>
                <a:uFillTx/>
                <a:latin typeface="Calibri"/>
                <a:sym typeface="Helvetica Neue Light"/>
              </a:rPr>
              <a:t> PC</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sp>
        <p:nvSpPr>
          <p:cNvPr id="108" name="Shape 13"/>
          <p:cNvSpPr/>
          <p:nvPr/>
        </p:nvSpPr>
        <p:spPr>
          <a:xfrm>
            <a:off x="932122" y="3380650"/>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Tablet</a:t>
            </a:r>
          </a:p>
        </p:txBody>
      </p:sp>
      <p:sp>
        <p:nvSpPr>
          <p:cNvPr id="109" name="Shape 13"/>
          <p:cNvSpPr/>
          <p:nvPr/>
        </p:nvSpPr>
        <p:spPr>
          <a:xfrm>
            <a:off x="2751739" y="4292547"/>
            <a:ext cx="1177578" cy="2585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TV/</a:t>
            </a:r>
            <a:r>
              <a:rPr kumimoji="0" lang="hu-HU" sz="1400" b="0" i="0" u="none" strike="noStrike" kern="1200" cap="none" spc="0" normalizeH="0" baseline="0" noProof="0" dirty="0" err="1">
                <a:ln>
                  <a:noFill/>
                </a:ln>
                <a:solidFill>
                  <a:srgbClr val="4D4D4D"/>
                </a:solidFill>
                <a:effectLst/>
                <a:uLnTx/>
                <a:uFillTx/>
                <a:latin typeface="Calibri"/>
                <a:sym typeface="Helvetica Neue Light"/>
              </a:rPr>
              <a:t>Smart</a:t>
            </a:r>
            <a:r>
              <a:rPr kumimoji="0" lang="hu-HU" sz="1400" b="0" i="0" u="none" strike="noStrike" kern="1200" cap="none" spc="0" normalizeH="0" baseline="0" noProof="0" dirty="0">
                <a:ln>
                  <a:noFill/>
                </a:ln>
                <a:solidFill>
                  <a:srgbClr val="4D4D4D"/>
                </a:solidFill>
                <a:effectLst/>
                <a:uLnTx/>
                <a:uFillTx/>
                <a:latin typeface="Calibri"/>
                <a:sym typeface="Helvetica Neue Light"/>
              </a:rPr>
              <a:t> TV</a:t>
            </a:r>
          </a:p>
        </p:txBody>
      </p:sp>
      <p:sp>
        <p:nvSpPr>
          <p:cNvPr id="2" name="Szövegdoboz 1"/>
          <p:cNvSpPr txBox="1"/>
          <p:nvPr/>
        </p:nvSpPr>
        <p:spPr>
          <a:xfrm>
            <a:off x="5376494" y="1551461"/>
            <a:ext cx="1466476"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64%</a:t>
            </a:r>
          </a:p>
        </p:txBody>
      </p:sp>
      <p:sp>
        <p:nvSpPr>
          <p:cNvPr id="117" name="Szövegdoboz 116"/>
          <p:cNvSpPr txBox="1"/>
          <p:nvPr/>
        </p:nvSpPr>
        <p:spPr>
          <a:xfrm>
            <a:off x="4742643" y="2722244"/>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38%</a:t>
            </a:r>
          </a:p>
        </p:txBody>
      </p:sp>
      <p:sp>
        <p:nvSpPr>
          <p:cNvPr id="118" name="Szövegdoboz 117"/>
          <p:cNvSpPr txBox="1"/>
          <p:nvPr/>
        </p:nvSpPr>
        <p:spPr>
          <a:xfrm>
            <a:off x="2484151" y="1758726"/>
            <a:ext cx="1466476"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86%</a:t>
            </a:r>
          </a:p>
        </p:txBody>
      </p:sp>
      <p:sp>
        <p:nvSpPr>
          <p:cNvPr id="119" name="Szövegdoboz 118"/>
          <p:cNvSpPr txBox="1"/>
          <p:nvPr/>
        </p:nvSpPr>
        <p:spPr>
          <a:xfrm>
            <a:off x="2677068" y="4007130"/>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13%</a:t>
            </a:r>
          </a:p>
        </p:txBody>
      </p:sp>
      <p:sp>
        <p:nvSpPr>
          <p:cNvPr id="120" name="Szövegdoboz 119"/>
          <p:cNvSpPr txBox="1"/>
          <p:nvPr/>
        </p:nvSpPr>
        <p:spPr>
          <a:xfrm>
            <a:off x="885553" y="3097221"/>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20%</a:t>
            </a:r>
          </a:p>
        </p:txBody>
      </p:sp>
      <p:sp>
        <p:nvSpPr>
          <p:cNvPr id="46" name="Szövegdoboz 26"/>
          <p:cNvSpPr txBox="1"/>
          <p:nvPr/>
        </p:nvSpPr>
        <p:spPr>
          <a:xfrm>
            <a:off x="6222047" y="1131590"/>
            <a:ext cx="2647944" cy="2923877"/>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err="1">
                <a:solidFill>
                  <a:srgbClr val="58595B"/>
                </a:solidFill>
                <a:latin typeface="Calibri"/>
              </a:rPr>
              <a:t>For</a:t>
            </a:r>
            <a:r>
              <a:rPr lang="hu-HU" sz="1000" kern="0" dirty="0">
                <a:solidFill>
                  <a:srgbClr val="58595B"/>
                </a:solidFill>
                <a:latin typeface="Calibri"/>
              </a:rPr>
              <a:t>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age</a:t>
            </a:r>
            <a:r>
              <a:rPr lang="hu-HU" sz="1000" kern="0" dirty="0">
                <a:solidFill>
                  <a:srgbClr val="58595B"/>
                </a:solidFill>
                <a:latin typeface="Calibri"/>
              </a:rPr>
              <a:t> </a:t>
            </a:r>
            <a:r>
              <a:rPr lang="hu-HU" sz="1000" kern="0" dirty="0" err="1">
                <a:solidFill>
                  <a:srgbClr val="58595B"/>
                </a:solidFill>
                <a:latin typeface="Calibri"/>
              </a:rPr>
              <a:t>group</a:t>
            </a:r>
            <a:r>
              <a:rPr lang="hu-HU" sz="1000" kern="0" dirty="0">
                <a:solidFill>
                  <a:srgbClr val="58595B"/>
                </a:solidFill>
                <a:latin typeface="Calibri"/>
              </a:rPr>
              <a:t> 15-29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primary</a:t>
            </a:r>
            <a:r>
              <a:rPr lang="hu-HU" sz="1000" kern="0" dirty="0">
                <a:solidFill>
                  <a:srgbClr val="58595B"/>
                </a:solidFill>
                <a:latin typeface="Calibri"/>
              </a:rPr>
              <a:t> </a:t>
            </a:r>
            <a:r>
              <a:rPr lang="hu-HU" sz="1000" kern="0" dirty="0" err="1">
                <a:solidFill>
                  <a:srgbClr val="58595B"/>
                </a:solidFill>
                <a:latin typeface="Calibri"/>
              </a:rPr>
              <a:t>device</a:t>
            </a:r>
            <a:r>
              <a:rPr lang="hu-HU" sz="1000" kern="0" dirty="0">
                <a:solidFill>
                  <a:srgbClr val="58595B"/>
                </a:solidFill>
                <a:latin typeface="Calibri"/>
              </a:rPr>
              <a:t> </a:t>
            </a:r>
            <a:r>
              <a:rPr lang="hu-HU" sz="1000" kern="0" dirty="0" err="1">
                <a:solidFill>
                  <a:srgbClr val="58595B"/>
                </a:solidFill>
                <a:latin typeface="Calibri"/>
              </a:rPr>
              <a:t>to</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internet is </a:t>
            </a:r>
            <a:r>
              <a:rPr lang="hu-HU" sz="1000" kern="0" dirty="0" err="1">
                <a:solidFill>
                  <a:srgbClr val="58595B"/>
                </a:solidFill>
                <a:latin typeface="Calibri"/>
              </a:rPr>
              <a:t>their</a:t>
            </a:r>
            <a:r>
              <a:rPr lang="hu-HU" sz="1000" kern="0" dirty="0">
                <a:solidFill>
                  <a:srgbClr val="58595B"/>
                </a:solidFill>
                <a:latin typeface="Calibri"/>
              </a:rPr>
              <a:t> </a:t>
            </a:r>
            <a:r>
              <a:rPr lang="hu-HU" sz="1000" kern="0" dirty="0" err="1">
                <a:solidFill>
                  <a:srgbClr val="58595B"/>
                </a:solidFill>
                <a:latin typeface="Calibri"/>
              </a:rPr>
              <a:t>smartpone</a:t>
            </a:r>
            <a:r>
              <a:rPr lang="hu-HU" sz="1000" kern="0" dirty="0">
                <a:solidFill>
                  <a:srgbClr val="58595B"/>
                </a:solidFill>
                <a:latin typeface="Calibri"/>
              </a:rPr>
              <a:t>. </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err="1">
                <a:solidFill>
                  <a:srgbClr val="58595B"/>
                </a:solidFill>
                <a:latin typeface="Calibri"/>
              </a:rPr>
              <a:t>Men</a:t>
            </a:r>
            <a:r>
              <a:rPr lang="hu-HU" sz="1000" kern="0" dirty="0">
                <a:solidFill>
                  <a:srgbClr val="58595B"/>
                </a:solidFill>
                <a:latin typeface="Calibri"/>
              </a:rPr>
              <a:t>/boys </a:t>
            </a:r>
            <a:r>
              <a:rPr lang="hu-HU" sz="1000" kern="0" dirty="0" err="1">
                <a:solidFill>
                  <a:srgbClr val="58595B"/>
                </a:solidFill>
                <a:latin typeface="Calibri"/>
              </a:rPr>
              <a:t>use</a:t>
            </a:r>
            <a:r>
              <a:rPr lang="hu-HU" sz="1000" kern="0" dirty="0">
                <a:solidFill>
                  <a:srgbClr val="58595B"/>
                </a:solidFill>
                <a:latin typeface="Calibri"/>
              </a:rPr>
              <a:t> </a:t>
            </a:r>
            <a:r>
              <a:rPr lang="hu-HU" sz="1000" kern="0" dirty="0" err="1">
                <a:solidFill>
                  <a:srgbClr val="58595B"/>
                </a:solidFill>
                <a:latin typeface="Calibri"/>
              </a:rPr>
              <a:t>desktop</a:t>
            </a:r>
            <a:r>
              <a:rPr lang="hu-HU" sz="1000" kern="0" dirty="0">
                <a:solidFill>
                  <a:srgbClr val="58595B"/>
                </a:solidFill>
                <a:latin typeface="Calibri"/>
              </a:rPr>
              <a:t> </a:t>
            </a:r>
            <a:r>
              <a:rPr lang="hu-HU" sz="1000" kern="0" dirty="0" err="1">
                <a:solidFill>
                  <a:srgbClr val="58595B"/>
                </a:solidFill>
                <a:latin typeface="Calibri"/>
              </a:rPr>
              <a:t>computers</a:t>
            </a:r>
            <a:r>
              <a:rPr lang="hu-HU" sz="1000" kern="0" dirty="0">
                <a:solidFill>
                  <a:srgbClr val="58595B"/>
                </a:solidFill>
                <a:latin typeface="Calibri"/>
              </a:rPr>
              <a:t> (49%), </a:t>
            </a:r>
            <a:r>
              <a:rPr lang="hu-HU" sz="1000" kern="0" dirty="0" err="1">
                <a:solidFill>
                  <a:srgbClr val="58595B"/>
                </a:solidFill>
                <a:latin typeface="Calibri"/>
              </a:rPr>
              <a:t>while</a:t>
            </a:r>
            <a:r>
              <a:rPr lang="hu-HU" sz="1000" kern="0" dirty="0">
                <a:solidFill>
                  <a:srgbClr val="58595B"/>
                </a:solidFill>
                <a:latin typeface="Calibri"/>
              </a:rPr>
              <a:t> </a:t>
            </a:r>
            <a:r>
              <a:rPr lang="hu-HU" sz="1000" kern="0" dirty="0" err="1">
                <a:solidFill>
                  <a:srgbClr val="58595B"/>
                </a:solidFill>
                <a:latin typeface="Calibri"/>
              </a:rPr>
              <a:t>women</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a:t>
            </a:r>
            <a:r>
              <a:rPr lang="hu-HU" sz="1000" kern="0" dirty="0" err="1">
                <a:solidFill>
                  <a:srgbClr val="58595B"/>
                </a:solidFill>
                <a:latin typeface="Calibri"/>
              </a:rPr>
              <a:t>their</a:t>
            </a:r>
            <a:r>
              <a:rPr lang="hu-HU" sz="1000" kern="0" dirty="0">
                <a:solidFill>
                  <a:srgbClr val="58595B"/>
                </a:solidFill>
                <a:latin typeface="Calibri"/>
              </a:rPr>
              <a:t> </a:t>
            </a:r>
            <a:r>
              <a:rPr lang="hu-HU" sz="1000" kern="0" dirty="0" err="1">
                <a:solidFill>
                  <a:srgbClr val="58595B"/>
                </a:solidFill>
                <a:latin typeface="Calibri"/>
              </a:rPr>
              <a:t>smart</a:t>
            </a:r>
            <a:r>
              <a:rPr lang="hu-HU" sz="1000" kern="0" dirty="0">
                <a:solidFill>
                  <a:srgbClr val="58595B"/>
                </a:solidFill>
                <a:latin typeface="Calibri"/>
              </a:rPr>
              <a:t> </a:t>
            </a:r>
            <a:r>
              <a:rPr lang="hu-HU" sz="1000" kern="0" dirty="0" err="1">
                <a:solidFill>
                  <a:srgbClr val="58595B"/>
                </a:solidFill>
                <a:latin typeface="Calibri"/>
              </a:rPr>
              <a:t>phone</a:t>
            </a:r>
            <a:r>
              <a:rPr lang="hu-HU" sz="1000" kern="0" dirty="0">
                <a:solidFill>
                  <a:srgbClr val="58595B"/>
                </a:solidFill>
                <a:latin typeface="Calibri"/>
              </a:rPr>
              <a:t> (90%) </a:t>
            </a:r>
            <a:r>
              <a:rPr lang="hu-HU" sz="1000" kern="0" dirty="0" err="1">
                <a:solidFill>
                  <a:srgbClr val="58595B"/>
                </a:solidFill>
                <a:latin typeface="Calibri"/>
              </a:rPr>
              <a:t>significantly</a:t>
            </a:r>
            <a:r>
              <a:rPr lang="hu-HU" sz="1000" kern="0" dirty="0">
                <a:solidFill>
                  <a:srgbClr val="58595B"/>
                </a:solidFill>
                <a:latin typeface="Calibri"/>
              </a:rPr>
              <a:t> more. In Budapest (80%) and county seats (76%), </a:t>
            </a:r>
            <a:r>
              <a:rPr lang="hu-HU" sz="1000" dirty="0">
                <a:solidFill>
                  <a:schemeClr val="tx2">
                    <a:lumMod val="65000"/>
                    <a:lumOff val="35000"/>
                  </a:schemeClr>
                </a:solidFill>
              </a:rPr>
              <a:t>high school </a:t>
            </a:r>
            <a:r>
              <a:rPr lang="hu-HU" sz="1000" kern="0" dirty="0">
                <a:solidFill>
                  <a:srgbClr val="58595B"/>
                </a:solidFill>
                <a:latin typeface="Calibri"/>
              </a:rPr>
              <a:t>graduates (70%) and university or college graduates (75%) and the ones with an intellectual job (74%) are more likely to use laptops/notebooks.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58595B"/>
                </a:solidFill>
                <a:effectLst/>
                <a:uLnTx/>
                <a:uFillTx/>
                <a:latin typeface="Calibri"/>
                <a:ea typeface="+mn-ea"/>
                <a:cs typeface="+mn-cs"/>
              </a:rPr>
              <a:t>Looking</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at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the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composition</a:t>
            </a:r>
            <a:r>
              <a:rPr kumimoji="0" lang="hu-HU" sz="1000" b="0" i="0" u="none" strike="noStrike" kern="0" cap="none" spc="0" normalizeH="0" baseline="0" noProof="0" dirty="0">
                <a:ln>
                  <a:noFill/>
                </a:ln>
                <a:solidFill>
                  <a:srgbClr val="58595B"/>
                </a:solidFill>
                <a:effectLst/>
                <a:uLnTx/>
                <a:uFillTx/>
                <a:latin typeface="Calibri"/>
                <a:ea typeface="+mn-ea"/>
                <a:cs typeface="+mn-cs"/>
              </a:rPr>
              <a:t> of </a:t>
            </a:r>
            <a:r>
              <a:rPr kumimoji="0" lang="hu-HU" sz="1000" b="0" i="0" u="none" strike="noStrike" kern="0" cap="none" spc="0" normalizeH="0" baseline="0" noProof="0" dirty="0" err="1">
                <a:ln>
                  <a:noFill/>
                </a:ln>
                <a:solidFill>
                  <a:srgbClr val="58595B"/>
                </a:solidFill>
                <a:effectLst/>
                <a:uLnTx/>
                <a:uFillTx/>
                <a:latin typeface="Calibri"/>
                <a:ea typeface="+mn-ea"/>
                <a:cs typeface="+mn-cs"/>
              </a:rPr>
              <a:t>households</a:t>
            </a:r>
            <a:r>
              <a:rPr lang="hu-HU" sz="1000" kern="0" dirty="0">
                <a:solidFill>
                  <a:srgbClr val="58595B"/>
                </a:solidFill>
                <a:latin typeface="Calibri"/>
              </a:rPr>
              <a:t>, there are more significant differences: respondents, who live with their parents (45%) rather use internet on desktop computers, the ones who live in rented flats and college dorms rather use a notebook or a laptop (88%) and their smart phone (93%) while amongst parents using internet on a smart TV (22%) is outstandingly common.</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pic>
        <p:nvPicPr>
          <p:cNvPr id="47" name="Picture 46">
            <a:extLst>
              <a:ext uri="{FF2B5EF4-FFF2-40B4-BE49-F238E27FC236}">
                <a16:creationId xmlns:a16="http://schemas.microsoft.com/office/drawing/2014/main" xmlns="" id="{766CBA60-57A7-4BED-88A7-A3591783F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8" name="Picture 47">
            <a:extLst>
              <a:ext uri="{FF2B5EF4-FFF2-40B4-BE49-F238E27FC236}">
                <a16:creationId xmlns:a16="http://schemas.microsoft.com/office/drawing/2014/main" xmlns="" id="{24B3F623-0449-4201-89E6-B95CBDF56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0736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179984" y="-19088"/>
            <a:ext cx="8680422" cy="469722"/>
          </a:xfrm>
        </p:spPr>
        <p:txBody>
          <a:bodyPr>
            <a:noAutofit/>
          </a:bodyPr>
          <a:lstStyle/>
          <a:p>
            <a:r>
              <a:rPr lang="hu-HU" sz="2900" dirty="0"/>
              <a:t>Internet </a:t>
            </a:r>
            <a:r>
              <a:rPr lang="hu-HU" sz="2900" dirty="0" err="1"/>
              <a:t>on</a:t>
            </a:r>
            <a:r>
              <a:rPr lang="hu-HU" sz="2900" dirty="0"/>
              <a:t> mobile </a:t>
            </a:r>
            <a:r>
              <a:rPr lang="hu-HU" sz="2900" dirty="0" err="1"/>
              <a:t>phone</a:t>
            </a:r>
            <a:r>
              <a:rPr lang="hu-HU" sz="2900" dirty="0"/>
              <a:t> / </a:t>
            </a:r>
            <a:r>
              <a:rPr lang="hu-HU" sz="2900" dirty="0" err="1"/>
              <a:t>smart</a:t>
            </a:r>
            <a:r>
              <a:rPr lang="hu-HU" sz="2900" dirty="0"/>
              <a:t> </a:t>
            </a:r>
            <a:r>
              <a:rPr lang="hu-HU" sz="2900" dirty="0" err="1"/>
              <a:t>phone</a:t>
            </a:r>
            <a:r>
              <a:rPr lang="hu-HU" sz="2900" dirty="0"/>
              <a:t/>
            </a:r>
            <a:br>
              <a:rPr lang="hu-HU" sz="2900" dirty="0"/>
            </a:br>
            <a:endParaRPr lang="hu-HU" sz="2900" dirty="0"/>
          </a:p>
        </p:txBody>
      </p:sp>
      <p:sp>
        <p:nvSpPr>
          <p:cNvPr id="82"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Percentages</a:t>
            </a:r>
            <a:r>
              <a:rPr lang="hu-HU" sz="1000" i="1" dirty="0">
                <a:solidFill>
                  <a:schemeClr val="bg1">
                    <a:lumMod val="50000"/>
                  </a:schemeClr>
                </a:solidFill>
              </a:rPr>
              <a:t> of </a:t>
            </a:r>
            <a:r>
              <a:rPr lang="hu-HU" sz="1000" i="1" dirty="0" err="1">
                <a:solidFill>
                  <a:schemeClr val="bg1">
                    <a:lumMod val="50000"/>
                  </a:schemeClr>
                </a:solidFill>
              </a:rPr>
              <a:t>daily</a:t>
            </a:r>
            <a:r>
              <a:rPr lang="hu-HU" sz="1000" i="1" dirty="0">
                <a:solidFill>
                  <a:schemeClr val="bg1">
                    <a:lumMod val="50000"/>
                  </a:schemeClr>
                </a:solidFill>
              </a:rPr>
              <a:t> </a:t>
            </a:r>
            <a:r>
              <a:rPr lang="hu-HU" sz="1000" i="1" dirty="0" err="1">
                <a:solidFill>
                  <a:schemeClr val="bg1">
                    <a:lumMod val="50000"/>
                  </a:schemeClr>
                </a:solidFill>
              </a:rPr>
              <a:t>usage</a:t>
            </a:r>
            <a:endParaRPr lang="hu-HU" sz="1000" i="1" dirty="0">
              <a:solidFill>
                <a:schemeClr val="bg1">
                  <a:lumMod val="50000"/>
                </a:schemeClr>
              </a:solidFill>
            </a:endParaRPr>
          </a:p>
        </p:txBody>
      </p:sp>
      <p:graphicFrame>
        <p:nvGraphicFramePr>
          <p:cNvPr id="106" name="Chart 5"/>
          <p:cNvGraphicFramePr>
            <a:graphicFrameLocks noChangeAspect="1"/>
          </p:cNvGraphicFramePr>
          <p:nvPr>
            <p:extLst>
              <p:ext uri="{D42A27DB-BD31-4B8C-83A1-F6EECF244321}">
                <p14:modId xmlns:p14="http://schemas.microsoft.com/office/powerpoint/2010/main" val="2755419542"/>
              </p:ext>
            </p:extLst>
          </p:nvPr>
        </p:nvGraphicFramePr>
        <p:xfrm>
          <a:off x="398944" y="3098727"/>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7" name="Chart 5"/>
          <p:cNvGraphicFramePr>
            <a:graphicFrameLocks noChangeAspect="1"/>
          </p:cNvGraphicFramePr>
          <p:nvPr>
            <p:extLst>
              <p:ext uri="{D42A27DB-BD31-4B8C-83A1-F6EECF244321}">
                <p14:modId xmlns:p14="http://schemas.microsoft.com/office/powerpoint/2010/main" val="4217637726"/>
              </p:ext>
            </p:extLst>
          </p:nvPr>
        </p:nvGraphicFramePr>
        <p:xfrm>
          <a:off x="395536" y="153511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9" name="Rectangle 11"/>
          <p:cNvSpPr/>
          <p:nvPr/>
        </p:nvSpPr>
        <p:spPr>
          <a:xfrm>
            <a:off x="697580" y="1814137"/>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u="sng" kern="0" dirty="0">
                <a:solidFill>
                  <a:srgbClr val="A1C46B"/>
                </a:solidFill>
                <a:latin typeface="Calibri"/>
              </a:rPr>
              <a:t>90</a:t>
            </a:r>
            <a:r>
              <a:rPr kumimoji="0" lang="en-ZA" sz="2250" b="1" i="0" u="sng" strike="noStrike" kern="0" cap="none" spc="0" normalizeH="0" baseline="0" noProof="0" dirty="0">
                <a:ln>
                  <a:noFill/>
                </a:ln>
                <a:solidFill>
                  <a:srgbClr val="A1C46B"/>
                </a:solidFill>
                <a:effectLst/>
                <a:uLnTx/>
                <a:uFillTx/>
                <a:latin typeface="Calibri"/>
              </a:rPr>
              <a:t>%</a:t>
            </a:r>
            <a:endParaRPr kumimoji="0" lang="en-ZA" sz="2250" b="0" i="0" u="sng" strike="noStrike" kern="0" cap="none" spc="0" normalizeH="0" baseline="0" noProof="0" dirty="0">
              <a:ln>
                <a:noFill/>
              </a:ln>
              <a:solidFill>
                <a:srgbClr val="A1C46B"/>
              </a:solidFill>
              <a:effectLst/>
              <a:uLnTx/>
              <a:uFillTx/>
              <a:latin typeface="Calibri"/>
            </a:endParaRPr>
          </a:p>
        </p:txBody>
      </p:sp>
      <p:graphicFrame>
        <p:nvGraphicFramePr>
          <p:cNvPr id="110" name="Chart 109"/>
          <p:cNvGraphicFramePr>
            <a:graphicFrameLocks noChangeAspect="1"/>
          </p:cNvGraphicFramePr>
          <p:nvPr>
            <p:extLst>
              <p:ext uri="{D42A27DB-BD31-4B8C-83A1-F6EECF244321}">
                <p14:modId xmlns:p14="http://schemas.microsoft.com/office/powerpoint/2010/main" val="3504193007"/>
              </p:ext>
            </p:extLst>
          </p:nvPr>
        </p:nvGraphicFramePr>
        <p:xfrm>
          <a:off x="1698526" y="15287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11" name="Rectangle 110"/>
          <p:cNvSpPr/>
          <p:nvPr/>
        </p:nvSpPr>
        <p:spPr>
          <a:xfrm>
            <a:off x="2010839" y="1805084"/>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88</a:t>
            </a:r>
            <a:r>
              <a:rPr kumimoji="0" lang="hu-HU"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2" name="Chart 16"/>
          <p:cNvGraphicFramePr>
            <a:graphicFrameLocks noChangeAspect="1"/>
          </p:cNvGraphicFramePr>
          <p:nvPr>
            <p:extLst>
              <p:ext uri="{D42A27DB-BD31-4B8C-83A1-F6EECF244321}">
                <p14:modId xmlns:p14="http://schemas.microsoft.com/office/powerpoint/2010/main" val="219082407"/>
              </p:ext>
            </p:extLst>
          </p:nvPr>
        </p:nvGraphicFramePr>
        <p:xfrm>
          <a:off x="3076716" y="152508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13" name="Rectangle 26"/>
          <p:cNvSpPr/>
          <p:nvPr/>
        </p:nvSpPr>
        <p:spPr>
          <a:xfrm>
            <a:off x="3386968" y="1786092"/>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89</a:t>
            </a:r>
            <a:r>
              <a:rPr kumimoji="0" lang="hu-HU"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115" name="Rectangle 11"/>
          <p:cNvSpPr/>
          <p:nvPr/>
        </p:nvSpPr>
        <p:spPr>
          <a:xfrm>
            <a:off x="718344" y="3379075"/>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82</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6" name="Chart 13"/>
          <p:cNvGraphicFramePr>
            <a:graphicFrameLocks noChangeAspect="1"/>
          </p:cNvGraphicFramePr>
          <p:nvPr>
            <p:extLst>
              <p:ext uri="{D42A27DB-BD31-4B8C-83A1-F6EECF244321}">
                <p14:modId xmlns:p14="http://schemas.microsoft.com/office/powerpoint/2010/main" val="3531191264"/>
              </p:ext>
            </p:extLst>
          </p:nvPr>
        </p:nvGraphicFramePr>
        <p:xfrm>
          <a:off x="1698526" y="3073823"/>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117" name="Rectangle 14"/>
          <p:cNvSpPr/>
          <p:nvPr/>
        </p:nvSpPr>
        <p:spPr>
          <a:xfrm>
            <a:off x="2039963" y="3349258"/>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84</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8" name="Chart 16"/>
          <p:cNvGraphicFramePr>
            <a:graphicFrameLocks noChangeAspect="1"/>
          </p:cNvGraphicFramePr>
          <p:nvPr>
            <p:extLst>
              <p:ext uri="{D42A27DB-BD31-4B8C-83A1-F6EECF244321}">
                <p14:modId xmlns:p14="http://schemas.microsoft.com/office/powerpoint/2010/main" val="31000115"/>
              </p:ext>
            </p:extLst>
          </p:nvPr>
        </p:nvGraphicFramePr>
        <p:xfrm>
          <a:off x="3076716" y="3070147"/>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119" name="Rectangle 20"/>
          <p:cNvSpPr/>
          <p:nvPr/>
        </p:nvSpPr>
        <p:spPr>
          <a:xfrm>
            <a:off x="3387854" y="3360969"/>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85</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29" name="Táblázat 1"/>
          <p:cNvGraphicFramePr>
            <a:graphicFrameLocks noGrp="1"/>
          </p:cNvGraphicFramePr>
          <p:nvPr>
            <p:extLst>
              <p:ext uri="{D42A27DB-BD31-4B8C-83A1-F6EECF244321}">
                <p14:modId xmlns:p14="http://schemas.microsoft.com/office/powerpoint/2010/main" val="892837802"/>
              </p:ext>
            </p:extLst>
          </p:nvPr>
        </p:nvGraphicFramePr>
        <p:xfrm>
          <a:off x="395536" y="977233"/>
          <a:ext cx="6624735" cy="37084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xmlns="" val="3116193364"/>
                    </a:ext>
                  </a:extLst>
                </a:gridCol>
                <a:gridCol w="1324947">
                  <a:extLst>
                    <a:ext uri="{9D8B030D-6E8A-4147-A177-3AD203B41FA5}">
                      <a16:colId xmlns:a16="http://schemas.microsoft.com/office/drawing/2014/main" xmlns="" val="700727625"/>
                    </a:ext>
                  </a:extLst>
                </a:gridCol>
                <a:gridCol w="1324947">
                  <a:extLst>
                    <a:ext uri="{9D8B030D-6E8A-4147-A177-3AD203B41FA5}">
                      <a16:colId xmlns:a16="http://schemas.microsoft.com/office/drawing/2014/main" xmlns="" val="3029072898"/>
                    </a:ext>
                  </a:extLst>
                </a:gridCol>
                <a:gridCol w="1324947">
                  <a:extLst>
                    <a:ext uri="{9D8B030D-6E8A-4147-A177-3AD203B41FA5}">
                      <a16:colId xmlns:a16="http://schemas.microsoft.com/office/drawing/2014/main" xmlns="" val="4252152383"/>
                    </a:ext>
                  </a:extLst>
                </a:gridCol>
                <a:gridCol w="1324947">
                  <a:extLst>
                    <a:ext uri="{9D8B030D-6E8A-4147-A177-3AD203B41FA5}">
                      <a16:colId xmlns:a16="http://schemas.microsoft.com/office/drawing/2014/main" xmlns="" val="3964899271"/>
                    </a:ext>
                  </a:extLst>
                </a:gridCol>
              </a:tblGrid>
              <a:tr h="370840">
                <a:tc>
                  <a:txBody>
                    <a:bodyPr/>
                    <a:lstStyle/>
                    <a:p>
                      <a:pPr algn="ctr"/>
                      <a:r>
                        <a:rPr lang="hu-HU" sz="1200" b="0" dirty="0" err="1">
                          <a:solidFill>
                            <a:schemeClr val="tx2">
                              <a:lumMod val="85000"/>
                              <a:lumOff val="15000"/>
                            </a:schemeClr>
                          </a:solidFill>
                          <a:latin typeface="+mj-lt"/>
                        </a:rPr>
                        <a:t>Gender</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Age</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kern="1200" dirty="0" err="1">
                          <a:solidFill>
                            <a:schemeClr val="tx2">
                              <a:lumMod val="85000"/>
                              <a:lumOff val="15000"/>
                            </a:schemeClr>
                          </a:solidFill>
                          <a:latin typeface="+mn-lt"/>
                          <a:ea typeface="+mn-ea"/>
                          <a:cs typeface="+mn-cs"/>
                        </a:rPr>
                        <a:t>Own</a:t>
                      </a:r>
                      <a:r>
                        <a:rPr lang="hu-HU" sz="1200" b="0" kern="1200" dirty="0">
                          <a:solidFill>
                            <a:schemeClr val="tx2">
                              <a:lumMod val="85000"/>
                              <a:lumOff val="15000"/>
                            </a:schemeClr>
                          </a:solidFill>
                          <a:latin typeface="+mn-lt"/>
                          <a:ea typeface="+mn-ea"/>
                          <a:cs typeface="+mn-cs"/>
                        </a:rPr>
                        <a:t> </a:t>
                      </a:r>
                      <a:r>
                        <a:rPr lang="hu-HU" sz="1200" b="0" kern="1200" dirty="0" err="1">
                          <a:solidFill>
                            <a:schemeClr val="tx2">
                              <a:lumMod val="85000"/>
                              <a:lumOff val="15000"/>
                            </a:schemeClr>
                          </a:solidFill>
                          <a:latin typeface="+mn-lt"/>
                          <a:ea typeface="+mn-ea"/>
                          <a:cs typeface="+mn-cs"/>
                        </a:rPr>
                        <a:t>child</a:t>
                      </a:r>
                      <a:endParaRPr lang="hu-HU" sz="1200" b="0" kern="1200" dirty="0">
                        <a:solidFill>
                          <a:schemeClr val="tx2">
                            <a:lumMod val="85000"/>
                            <a:lumOff val="15000"/>
                          </a:schemeClr>
                        </a:solidFill>
                        <a:latin typeface="+mn-lt"/>
                        <a:ea typeface="+mn-ea"/>
                        <a:cs typeface="+mn-cs"/>
                      </a:endParaRP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Standard of life</a:t>
                      </a:r>
                    </a:p>
                  </a:txBody>
                  <a:tcPr anchor="ctr">
                    <a:solidFill>
                      <a:schemeClr val="accent1">
                        <a:alpha val="0"/>
                      </a:schemeClr>
                    </a:solidFill>
                  </a:tcPr>
                </a:tc>
                <a:tc>
                  <a:txBody>
                    <a:bodyPr/>
                    <a:lstStyle/>
                    <a:p>
                      <a:pPr algn="ct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xmlns="" val="2103678376"/>
                  </a:ext>
                </a:extLst>
              </a:tr>
            </a:tbl>
          </a:graphicData>
        </a:graphic>
      </p:graphicFrame>
      <p:sp>
        <p:nvSpPr>
          <p:cNvPr id="132" name="TextBox 10"/>
          <p:cNvSpPr txBox="1"/>
          <p:nvPr/>
        </p:nvSpPr>
        <p:spPr>
          <a:xfrm>
            <a:off x="535415" y="2572568"/>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rPr>
              <a:t>Women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8" name="TextBox 10"/>
          <p:cNvSpPr txBox="1"/>
          <p:nvPr/>
        </p:nvSpPr>
        <p:spPr>
          <a:xfrm>
            <a:off x="533901" y="4146071"/>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Men</a:t>
            </a:r>
            <a:r>
              <a:rPr lang="hu-HU" sz="950" b="0" kern="0" dirty="0">
                <a:solidFill>
                  <a:srgbClr val="222223">
                    <a:lumMod val="75000"/>
                    <a:lumOff val="25000"/>
                  </a:srgbClr>
                </a:solidFill>
              </a:rPr>
              <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9" name="TextBox 10"/>
          <p:cNvSpPr txBox="1"/>
          <p:nvPr/>
        </p:nvSpPr>
        <p:spPr>
          <a:xfrm>
            <a:off x="1831600" y="2568309"/>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15-21</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0" name="TextBox 10"/>
          <p:cNvSpPr txBox="1"/>
          <p:nvPr/>
        </p:nvSpPr>
        <p:spPr>
          <a:xfrm>
            <a:off x="1830086" y="414181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22-29</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1" name="TextBox 10"/>
          <p:cNvSpPr txBox="1"/>
          <p:nvPr/>
        </p:nvSpPr>
        <p:spPr>
          <a:xfrm>
            <a:off x="3201526" y="256987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Parent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3" name="TextBox 10"/>
          <p:cNvSpPr txBox="1"/>
          <p:nvPr/>
        </p:nvSpPr>
        <p:spPr>
          <a:xfrm>
            <a:off x="3200012" y="4143375"/>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Not</a:t>
            </a:r>
            <a:r>
              <a:rPr lang="hu-HU" sz="950" b="0" kern="0" dirty="0">
                <a:solidFill>
                  <a:srgbClr val="222223">
                    <a:lumMod val="75000"/>
                    <a:lumOff val="25000"/>
                  </a:srgbClr>
                </a:solidFill>
              </a:rPr>
              <a:t> a </a:t>
            </a:r>
            <a:r>
              <a:rPr lang="hu-HU" sz="950" b="0" kern="0" dirty="0" err="1">
                <a:solidFill>
                  <a:srgbClr val="222223">
                    <a:lumMod val="75000"/>
                    <a:lumOff val="25000"/>
                  </a:srgbClr>
                </a:solidFill>
              </a:rPr>
              <a:t>parent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64" name="Chart 16"/>
          <p:cNvGraphicFramePr>
            <a:graphicFrameLocks noChangeAspect="1"/>
          </p:cNvGraphicFramePr>
          <p:nvPr>
            <p:extLst>
              <p:ext uri="{D42A27DB-BD31-4B8C-83A1-F6EECF244321}">
                <p14:modId xmlns:p14="http://schemas.microsoft.com/office/powerpoint/2010/main" val="286130288"/>
              </p:ext>
            </p:extLst>
          </p:nvPr>
        </p:nvGraphicFramePr>
        <p:xfrm>
          <a:off x="4451592" y="1538079"/>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165" name="Rectangle 26"/>
          <p:cNvSpPr/>
          <p:nvPr/>
        </p:nvSpPr>
        <p:spPr>
          <a:xfrm>
            <a:off x="4761844" y="1799084"/>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89</a:t>
            </a:r>
            <a:r>
              <a:rPr kumimoji="0" lang="hu-HU"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6" name="Chart 16"/>
          <p:cNvGraphicFramePr>
            <a:graphicFrameLocks noChangeAspect="1"/>
          </p:cNvGraphicFramePr>
          <p:nvPr>
            <p:extLst>
              <p:ext uri="{D42A27DB-BD31-4B8C-83A1-F6EECF244321}">
                <p14:modId xmlns:p14="http://schemas.microsoft.com/office/powerpoint/2010/main" val="2772372109"/>
              </p:ext>
            </p:extLst>
          </p:nvPr>
        </p:nvGraphicFramePr>
        <p:xfrm>
          <a:off x="4451592" y="3083139"/>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167" name="Rectangle 20"/>
          <p:cNvSpPr/>
          <p:nvPr/>
        </p:nvSpPr>
        <p:spPr>
          <a:xfrm>
            <a:off x="4762730" y="337396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83</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168" name="TextBox 10"/>
          <p:cNvSpPr txBox="1"/>
          <p:nvPr/>
        </p:nvSpPr>
        <p:spPr>
          <a:xfrm>
            <a:off x="4576402" y="2582864"/>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noProof="0" dirty="0">
                <a:solidFill>
                  <a:srgbClr val="222223">
                    <a:lumMod val="75000"/>
                    <a:lumOff val="25000"/>
                  </a:srgbClr>
                </a:solidFill>
              </a:rPr>
              <a:t>Good standard of life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9" name="TextBox 10"/>
          <p:cNvSpPr txBox="1"/>
          <p:nvPr/>
        </p:nvSpPr>
        <p:spPr>
          <a:xfrm>
            <a:off x="4574888" y="4156367"/>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rPr>
              <a:t>Indigent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cxnSp>
        <p:nvCxnSpPr>
          <p:cNvPr id="32" name="Straight Connector 46"/>
          <p:cNvCxnSpPr/>
          <p:nvPr/>
        </p:nvCxnSpPr>
        <p:spPr>
          <a:xfrm>
            <a:off x="179984" y="2946288"/>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Szövegdoboz 26"/>
          <p:cNvSpPr txBox="1"/>
          <p:nvPr/>
        </p:nvSpPr>
        <p:spPr>
          <a:xfrm>
            <a:off x="6204122" y="2645499"/>
            <a:ext cx="2616350" cy="484748"/>
          </a:xfrm>
          <a:prstGeom prst="rect">
            <a:avLst/>
          </a:prstGeom>
          <a:solidFill>
            <a:schemeClr val="bg1"/>
          </a:solidFill>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Women are more bonded with their smart phones than men. No significant differences can be noted in the other comparisons.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xmlns="" id="{A8DD5356-08AD-4A7E-B97B-9ED67BC39E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5" name="Picture 34">
            <a:extLst>
              <a:ext uri="{FF2B5EF4-FFF2-40B4-BE49-F238E27FC236}">
                <a16:creationId xmlns:a16="http://schemas.microsoft.com/office/drawing/2014/main" xmlns="" id="{77780568-4955-4463-9571-C07A002935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39287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Usage</a:t>
            </a:r>
            <a:r>
              <a:rPr lang="hu-HU" sz="2900" dirty="0"/>
              <a:t> of internet</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Where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following</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p>
        </p:txBody>
      </p:sp>
      <p:sp>
        <p:nvSpPr>
          <p:cNvPr id="40" name="Freeform 11"/>
          <p:cNvSpPr>
            <a:spLocks noChangeAspect="1" noEditPoints="1"/>
          </p:cNvSpPr>
          <p:nvPr/>
        </p:nvSpPr>
        <p:spPr bwMode="auto">
          <a:xfrm>
            <a:off x="4103638" y="665601"/>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aphicFrame>
        <p:nvGraphicFramePr>
          <p:cNvPr id="3" name="Táblázat 2"/>
          <p:cNvGraphicFramePr>
            <a:graphicFrameLocks noGrp="1"/>
          </p:cNvGraphicFramePr>
          <p:nvPr>
            <p:extLst>
              <p:ext uri="{D42A27DB-BD31-4B8C-83A1-F6EECF244321}">
                <p14:modId xmlns:p14="http://schemas.microsoft.com/office/powerpoint/2010/main" val="847938512"/>
              </p:ext>
            </p:extLst>
          </p:nvPr>
        </p:nvGraphicFramePr>
        <p:xfrm>
          <a:off x="301814" y="1294693"/>
          <a:ext cx="8302636" cy="2716029"/>
        </p:xfrm>
        <a:graphic>
          <a:graphicData uri="http://schemas.openxmlformats.org/drawingml/2006/table">
            <a:tbl>
              <a:tblPr>
                <a:tableStyleId>{5C22544A-7EE6-4342-B048-85BDC9FD1C3A}</a:tableStyleId>
              </a:tblPr>
              <a:tblGrid>
                <a:gridCol w="2371856">
                  <a:extLst>
                    <a:ext uri="{9D8B030D-6E8A-4147-A177-3AD203B41FA5}">
                      <a16:colId xmlns:a16="http://schemas.microsoft.com/office/drawing/2014/main" xmlns="" val="4016328448"/>
                    </a:ext>
                  </a:extLst>
                </a:gridCol>
                <a:gridCol w="1186156">
                  <a:extLst>
                    <a:ext uri="{9D8B030D-6E8A-4147-A177-3AD203B41FA5}">
                      <a16:colId xmlns:a16="http://schemas.microsoft.com/office/drawing/2014/main" xmlns="" val="4103955229"/>
                    </a:ext>
                  </a:extLst>
                </a:gridCol>
                <a:gridCol w="1186156">
                  <a:extLst>
                    <a:ext uri="{9D8B030D-6E8A-4147-A177-3AD203B41FA5}">
                      <a16:colId xmlns:a16="http://schemas.microsoft.com/office/drawing/2014/main" xmlns="" val="1533525611"/>
                    </a:ext>
                  </a:extLst>
                </a:gridCol>
                <a:gridCol w="1186156">
                  <a:extLst>
                    <a:ext uri="{9D8B030D-6E8A-4147-A177-3AD203B41FA5}">
                      <a16:colId xmlns:a16="http://schemas.microsoft.com/office/drawing/2014/main" xmlns="" val="732016901"/>
                    </a:ext>
                  </a:extLst>
                </a:gridCol>
                <a:gridCol w="1186156">
                  <a:extLst>
                    <a:ext uri="{9D8B030D-6E8A-4147-A177-3AD203B41FA5}">
                      <a16:colId xmlns:a16="http://schemas.microsoft.com/office/drawing/2014/main" xmlns="" val="1932137645"/>
                    </a:ext>
                  </a:extLst>
                </a:gridCol>
                <a:gridCol w="1186156">
                  <a:extLst>
                    <a:ext uri="{9D8B030D-6E8A-4147-A177-3AD203B41FA5}">
                      <a16:colId xmlns:a16="http://schemas.microsoft.com/office/drawing/2014/main" xmlns="" val="1944435981"/>
                    </a:ext>
                  </a:extLst>
                </a:gridCol>
              </a:tblGrid>
              <a:tr h="301781">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home</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95%</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91%</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95%</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91%</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91%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578895058"/>
                  </a:ext>
                </a:extLst>
              </a:tr>
              <a:tr h="301781">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work</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8%</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29%</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27%</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18%</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51%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803848731"/>
                  </a:ext>
                </a:extLst>
              </a:tr>
              <a:tr h="301781">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school</a:t>
                      </a:r>
                      <a:r>
                        <a:rPr lang="hu-HU" sz="1100" dirty="0">
                          <a:solidFill>
                            <a:srgbClr val="404040"/>
                          </a:solidFill>
                        </a:rPr>
                        <a:t>/college/</a:t>
                      </a:r>
                      <a:r>
                        <a:rPr lang="hu-HU" sz="1100" dirty="0" err="1">
                          <a:solidFill>
                            <a:srgbClr val="404040"/>
                          </a:solidFill>
                        </a:rPr>
                        <a:t>university</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4%</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20%</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28%</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19%</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43%</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296875488"/>
                  </a:ext>
                </a:extLst>
              </a:tr>
              <a:tr h="301781">
                <a:tc>
                  <a:txBody>
                    <a:bodyPr/>
                    <a:lstStyle/>
                    <a:p>
                      <a:pPr algn="l"/>
                      <a:r>
                        <a:rPr lang="hu-HU" sz="1100" dirty="0">
                          <a:solidFill>
                            <a:srgbClr val="404040"/>
                          </a:solidFill>
                        </a:rPr>
                        <a:t>With friends or family</a:t>
                      </a: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4%</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8%</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9%</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14%</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35%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053588636"/>
                  </a:ext>
                </a:extLst>
              </a:tr>
              <a:tr h="301781">
                <a:tc>
                  <a:txBody>
                    <a:bodyPr/>
                    <a:lstStyle/>
                    <a:p>
                      <a:pPr algn="l"/>
                      <a:r>
                        <a:rPr lang="hu-HU" sz="1100" kern="1200" dirty="0">
                          <a:solidFill>
                            <a:srgbClr val="404040"/>
                          </a:solidFill>
                          <a:latin typeface="+mn-lt"/>
                          <a:ea typeface="+mn-ea"/>
                          <a:cs typeface="+mn-cs"/>
                        </a:rPr>
                        <a:t>Traveling/Public transport</a:t>
                      </a: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16%</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20%</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66%</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2071229363"/>
                  </a:ext>
                </a:extLst>
              </a:tr>
              <a:tr h="301781">
                <a:tc>
                  <a:txBody>
                    <a:bodyPr/>
                    <a:lstStyle/>
                    <a:p>
                      <a:pPr algn="l"/>
                      <a:r>
                        <a:rPr lang="hu-HU" sz="1100" dirty="0">
                          <a:solidFill>
                            <a:srgbClr val="404040"/>
                          </a:solidFill>
                        </a:rPr>
                        <a:t>In a shopping </a:t>
                      </a:r>
                      <a:r>
                        <a:rPr lang="hu-HU" sz="1100" dirty="0" err="1">
                          <a:solidFill>
                            <a:srgbClr val="404040"/>
                          </a:solidFill>
                        </a:rPr>
                        <a:t>mall</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6%</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10%</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45%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696109512"/>
                  </a:ext>
                </a:extLst>
              </a:tr>
              <a:tr h="301781">
                <a:tc>
                  <a:txBody>
                    <a:bodyPr/>
                    <a:lstStyle/>
                    <a:p>
                      <a:pPr algn="l"/>
                      <a:r>
                        <a:rPr lang="hu-HU" sz="1100" dirty="0">
                          <a:solidFill>
                            <a:srgbClr val="404040"/>
                          </a:solidFill>
                        </a:rPr>
                        <a:t>In </a:t>
                      </a:r>
                      <a:r>
                        <a:rPr lang="hu-HU" sz="1100" dirty="0" err="1">
                          <a:solidFill>
                            <a:srgbClr val="404040"/>
                          </a:solidFill>
                        </a:rPr>
                        <a:t>restaurants</a:t>
                      </a:r>
                      <a:r>
                        <a:rPr lang="hu-HU" sz="1100" dirty="0">
                          <a:solidFill>
                            <a:srgbClr val="404040"/>
                          </a:solidFill>
                        </a:rPr>
                        <a:t> </a:t>
                      </a:r>
                      <a:r>
                        <a:rPr lang="hu-HU" sz="1100" dirty="0" err="1">
                          <a:solidFill>
                            <a:srgbClr val="404040"/>
                          </a:solidFill>
                        </a:rPr>
                        <a:t>or</a:t>
                      </a:r>
                      <a:r>
                        <a:rPr lang="hu-HU" sz="1100" dirty="0">
                          <a:solidFill>
                            <a:srgbClr val="404040"/>
                          </a:solidFill>
                        </a:rPr>
                        <a:t> </a:t>
                      </a:r>
                      <a:r>
                        <a:rPr lang="hu-HU" sz="1100" dirty="0" err="1">
                          <a:solidFill>
                            <a:srgbClr val="404040"/>
                          </a:solidFill>
                        </a:rPr>
                        <a:t>coffehouses</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8%</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10%</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35%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313202279"/>
                  </a:ext>
                </a:extLst>
              </a:tr>
              <a:tr h="301781">
                <a:tc>
                  <a:txBody>
                    <a:bodyPr/>
                    <a:lstStyle/>
                    <a:p>
                      <a:pPr algn="l"/>
                      <a:r>
                        <a:rPr lang="hu-HU" sz="1100" dirty="0">
                          <a:solidFill>
                            <a:srgbClr val="404040"/>
                          </a:solidFill>
                        </a:rPr>
                        <a:t>In </a:t>
                      </a:r>
                      <a:r>
                        <a:rPr lang="hu-HU" sz="1100" dirty="0" err="1">
                          <a:solidFill>
                            <a:srgbClr val="404040"/>
                          </a:solidFill>
                        </a:rPr>
                        <a:t>public</a:t>
                      </a:r>
                      <a:r>
                        <a:rPr lang="hu-HU" sz="1100" dirty="0">
                          <a:solidFill>
                            <a:srgbClr val="404040"/>
                          </a:solidFill>
                        </a:rPr>
                        <a:t> </a:t>
                      </a:r>
                      <a:r>
                        <a:rPr lang="hu-HU" sz="1100" dirty="0" err="1">
                          <a:solidFill>
                            <a:srgbClr val="404040"/>
                          </a:solidFill>
                        </a:rPr>
                        <a:t>areas</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6%</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a:solidFill>
                            <a:srgbClr val="404040"/>
                          </a:solidFill>
                          <a:effectLst/>
                          <a:latin typeface="+mn-lt"/>
                        </a:rPr>
                        <a:t>9%</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51%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676320991"/>
                  </a:ext>
                </a:extLst>
              </a:tr>
              <a:tr h="301781">
                <a:tc>
                  <a:txBody>
                    <a:bodyPr/>
                    <a:lstStyle/>
                    <a:p>
                      <a:pPr algn="l"/>
                      <a:r>
                        <a:rPr lang="hu-HU" sz="1100" dirty="0" err="1">
                          <a:solidFill>
                            <a:srgbClr val="404040"/>
                          </a:solidFill>
                        </a:rPr>
                        <a:t>On</a:t>
                      </a:r>
                      <a:r>
                        <a:rPr lang="hu-HU" sz="1100" dirty="0">
                          <a:solidFill>
                            <a:srgbClr val="404040"/>
                          </a:solidFill>
                        </a:rPr>
                        <a:t> </a:t>
                      </a:r>
                      <a:r>
                        <a:rPr lang="hu-HU" sz="1100" dirty="0" err="1">
                          <a:solidFill>
                            <a:srgbClr val="404040"/>
                          </a:solidFill>
                        </a:rPr>
                        <a:t>events</a:t>
                      </a:r>
                      <a:endParaRPr lang="hu-HU" sz="1100" dirty="0">
                        <a:solidFill>
                          <a:srgbClr val="404040"/>
                        </a:solidFill>
                      </a:endParaRPr>
                    </a:p>
                  </a:txBody>
                  <a:tcPr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3%</a:t>
                      </a:r>
                    </a:p>
                  </a:txBody>
                  <a:tcPr marL="9525" marR="9525" marT="9525" marB="0" anchor="ctr">
                    <a:solidFill>
                      <a:schemeClr val="bg2">
                        <a:lumMod val="20000"/>
                        <a:lumOff val="80000"/>
                        <a:alpha val="37000"/>
                      </a:schemeClr>
                    </a:solidFill>
                  </a:tcPr>
                </a:tc>
                <a:tc>
                  <a:txBody>
                    <a:bodyPr/>
                    <a:lstStyle/>
                    <a:p>
                      <a:pPr algn="ctr" rtl="0" fontAlgn="ctr"/>
                      <a:r>
                        <a:rPr lang="hu-HU" sz="1200" b="0" i="0" u="none" strike="noStrike" dirty="0">
                          <a:solidFill>
                            <a:srgbClr val="404040"/>
                          </a:solidFill>
                          <a:effectLst/>
                          <a:latin typeface="+mn-lt"/>
                        </a:rPr>
                        <a:t>5%</a:t>
                      </a:r>
                    </a:p>
                  </a:txBody>
                  <a:tcPr marL="9525" marR="9525" marT="9525" marB="0" anchor="ctr">
                    <a:solidFill>
                      <a:schemeClr val="bg2">
                        <a:lumMod val="20000"/>
                        <a:lumOff val="80000"/>
                        <a:alpha val="37000"/>
                      </a:schemeClr>
                    </a:solidFill>
                  </a:tcPr>
                </a:tc>
                <a:tc>
                  <a:txBody>
                    <a:bodyPr/>
                    <a:lstStyle/>
                    <a:p>
                      <a:pPr algn="ctr" rtl="0" fontAlgn="ctr"/>
                      <a:r>
                        <a:rPr lang="hu-HU" sz="1200" b="0" i="0" u="sng" strike="noStrike" dirty="0">
                          <a:solidFill>
                            <a:srgbClr val="404040"/>
                          </a:solidFill>
                          <a:effectLst/>
                          <a:latin typeface="+mn-lt"/>
                        </a:rPr>
                        <a:t>26%</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1802356854"/>
                  </a:ext>
                </a:extLst>
              </a:tr>
            </a:tbl>
          </a:graphicData>
        </a:graphic>
      </p:graphicFrame>
      <p:grpSp>
        <p:nvGrpSpPr>
          <p:cNvPr id="44" name="Group 360"/>
          <p:cNvGrpSpPr>
            <a:grpSpLocks noChangeAspect="1"/>
          </p:cNvGrpSpPr>
          <p:nvPr/>
        </p:nvGrpSpPr>
        <p:grpSpPr>
          <a:xfrm>
            <a:off x="2955641" y="731907"/>
            <a:ext cx="595826" cy="468237"/>
            <a:chOff x="7969250" y="2316163"/>
            <a:chExt cx="763588" cy="600075"/>
          </a:xfrm>
          <a:solidFill>
            <a:schemeClr val="bg1">
              <a:lumMod val="50000"/>
            </a:schemeClr>
          </a:solidFill>
        </p:grpSpPr>
        <p:sp>
          <p:nvSpPr>
            <p:cNvPr id="4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58" name="Freeform 16"/>
          <p:cNvSpPr>
            <a:spLocks noEditPoints="1"/>
          </p:cNvSpPr>
          <p:nvPr/>
        </p:nvSpPr>
        <p:spPr bwMode="auto">
          <a:xfrm>
            <a:off x="5300238" y="772454"/>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257"/>
          <p:cNvSpPr>
            <a:spLocks noChangeAspect="1" noEditPoints="1"/>
          </p:cNvSpPr>
          <p:nvPr/>
        </p:nvSpPr>
        <p:spPr bwMode="auto">
          <a:xfrm>
            <a:off x="6534070" y="820661"/>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11"/>
          <p:cNvSpPr>
            <a:spLocks noChangeAspect="1" noEditPoints="1"/>
          </p:cNvSpPr>
          <p:nvPr/>
        </p:nvSpPr>
        <p:spPr bwMode="auto">
          <a:xfrm>
            <a:off x="7887292" y="761395"/>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Szövegdoboz 26"/>
          <p:cNvSpPr txBox="1"/>
          <p:nvPr/>
        </p:nvSpPr>
        <p:spPr>
          <a:xfrm>
            <a:off x="301814" y="4328210"/>
            <a:ext cx="7726570" cy="323165"/>
          </a:xfrm>
          <a:prstGeom prst="rect">
            <a:avLst/>
          </a:prstGeom>
        </p:spPr>
        <p:txBody>
          <a:bodyPr vert="horz" wrap="square" lIns="0" tIns="0" rIns="0" bIns="0" rtlCol="0">
            <a:spAutoFit/>
          </a:bodyPr>
          <a:lstStyle/>
          <a:p>
            <a:pPr marL="4763" lvl="0" algn="just" defTabSz="914400">
              <a:defRPr/>
            </a:pPr>
            <a:r>
              <a:rPr lang="hu-HU" sz="1050" kern="0" dirty="0" err="1">
                <a:solidFill>
                  <a:srgbClr val="58595B"/>
                </a:solidFill>
                <a:latin typeface="Calibri"/>
              </a:rPr>
              <a:t>Except</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a:t>
            </a:r>
            <a:r>
              <a:rPr lang="hu-HU" sz="1050" kern="0" dirty="0" err="1">
                <a:solidFill>
                  <a:srgbClr val="58595B"/>
                </a:solidFill>
                <a:latin typeface="Calibri"/>
              </a:rPr>
              <a:t>using</a:t>
            </a:r>
            <a:r>
              <a:rPr lang="hu-HU" sz="1050" kern="0" dirty="0">
                <a:solidFill>
                  <a:srgbClr val="58595B"/>
                </a:solidFill>
                <a:latin typeface="Calibri"/>
              </a:rPr>
              <a:t> internet </a:t>
            </a:r>
            <a:r>
              <a:rPr lang="hu-HU" sz="1050" kern="0" dirty="0" err="1">
                <a:solidFill>
                  <a:srgbClr val="58595B"/>
                </a:solidFill>
                <a:latin typeface="Calibri"/>
              </a:rPr>
              <a:t>at</a:t>
            </a:r>
            <a:r>
              <a:rPr lang="hu-HU" sz="1050" kern="0" dirty="0">
                <a:solidFill>
                  <a:srgbClr val="58595B"/>
                </a:solidFill>
                <a:latin typeface="Calibri"/>
              </a:rPr>
              <a:t> </a:t>
            </a:r>
            <a:r>
              <a:rPr lang="hu-HU" sz="1050" kern="0" dirty="0" err="1">
                <a:solidFill>
                  <a:srgbClr val="58595B"/>
                </a:solidFill>
                <a:latin typeface="Calibri"/>
              </a:rPr>
              <a:t>home</a:t>
            </a:r>
            <a:r>
              <a:rPr lang="hu-HU" sz="1050" kern="0" dirty="0">
                <a:solidFill>
                  <a:srgbClr val="58595B"/>
                </a:solidFill>
                <a:latin typeface="Calibri"/>
              </a:rPr>
              <a:t> (</a:t>
            </a:r>
            <a:r>
              <a:rPr lang="hu-HU" sz="1050" kern="0" dirty="0" err="1">
                <a:solidFill>
                  <a:srgbClr val="58595B"/>
                </a:solidFill>
                <a:latin typeface="Calibri"/>
              </a:rPr>
              <a:t>where</a:t>
            </a:r>
            <a:r>
              <a:rPr lang="hu-HU" sz="1050" kern="0" dirty="0">
                <a:solidFill>
                  <a:srgbClr val="58595B"/>
                </a:solidFill>
                <a:latin typeface="Calibri"/>
              </a:rPr>
              <a:t> </a:t>
            </a:r>
            <a:r>
              <a:rPr lang="hu-HU" sz="1050" kern="0" dirty="0" err="1">
                <a:solidFill>
                  <a:srgbClr val="58595B"/>
                </a:solidFill>
                <a:latin typeface="Calibri"/>
              </a:rPr>
              <a:t>laptops</a:t>
            </a:r>
            <a:r>
              <a:rPr lang="hu-HU" sz="1050" kern="0" dirty="0">
                <a:solidFill>
                  <a:srgbClr val="58595B"/>
                </a:solidFill>
                <a:latin typeface="Calibri"/>
              </a:rPr>
              <a:t>/</a:t>
            </a:r>
            <a:r>
              <a:rPr lang="hu-HU" sz="1050" kern="0" dirty="0" err="1">
                <a:solidFill>
                  <a:srgbClr val="58595B"/>
                </a:solidFill>
                <a:latin typeface="Calibri"/>
              </a:rPr>
              <a:t>notebooks</a:t>
            </a:r>
            <a:r>
              <a:rPr lang="hu-HU" sz="1050" kern="0" dirty="0">
                <a:solidFill>
                  <a:srgbClr val="58595B"/>
                </a:solidFill>
                <a:latin typeface="Calibri"/>
              </a:rPr>
              <a:t> and </a:t>
            </a:r>
            <a:r>
              <a:rPr lang="hu-HU" sz="1050" kern="0" dirty="0" err="1">
                <a:solidFill>
                  <a:srgbClr val="58595B"/>
                </a:solidFill>
                <a:latin typeface="Calibri"/>
              </a:rPr>
              <a:t>desktop</a:t>
            </a:r>
            <a:r>
              <a:rPr lang="hu-HU" sz="1050" kern="0" dirty="0">
                <a:solidFill>
                  <a:srgbClr val="58595B"/>
                </a:solidFill>
                <a:latin typeface="Calibri"/>
              </a:rPr>
              <a:t> </a:t>
            </a:r>
            <a:r>
              <a:rPr lang="hu-HU" sz="1050" kern="0" dirty="0" err="1">
                <a:solidFill>
                  <a:srgbClr val="58595B"/>
                </a:solidFill>
                <a:latin typeface="Calibri"/>
              </a:rPr>
              <a:t>PCs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dominant</a:t>
            </a:r>
            <a:r>
              <a:rPr lang="hu-HU" sz="1050" kern="0" dirty="0">
                <a:solidFill>
                  <a:srgbClr val="58595B"/>
                </a:solidFill>
                <a:latin typeface="Calibri"/>
              </a:rPr>
              <a:t>) in </a:t>
            </a:r>
            <a:r>
              <a:rPr lang="hu-HU" sz="1050" kern="0" dirty="0" err="1">
                <a:solidFill>
                  <a:srgbClr val="58595B"/>
                </a:solidFill>
                <a:latin typeface="Calibri"/>
              </a:rPr>
              <a:t>all</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other</a:t>
            </a:r>
            <a:r>
              <a:rPr lang="hu-HU" sz="1050" kern="0" dirty="0">
                <a:solidFill>
                  <a:srgbClr val="58595B"/>
                </a:solidFill>
                <a:latin typeface="Calibri"/>
              </a:rPr>
              <a:t> </a:t>
            </a:r>
            <a:r>
              <a:rPr lang="hu-HU" sz="1050" kern="0" dirty="0" err="1">
                <a:solidFill>
                  <a:srgbClr val="58595B"/>
                </a:solidFill>
                <a:latin typeface="Calibri"/>
              </a:rPr>
              <a:t>situations</a:t>
            </a:r>
            <a:r>
              <a:rPr lang="hu-HU" sz="1050" kern="0" dirty="0">
                <a:solidFill>
                  <a:srgbClr val="58595B"/>
                </a:solidFill>
                <a:latin typeface="Calibri"/>
              </a:rPr>
              <a:t> –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at</a:t>
            </a:r>
            <a:r>
              <a:rPr lang="hu-HU" sz="1050" kern="0" dirty="0">
                <a:solidFill>
                  <a:srgbClr val="58595B"/>
                </a:solidFill>
                <a:latin typeface="Calibri"/>
              </a:rPr>
              <a:t> </a:t>
            </a:r>
            <a:r>
              <a:rPr lang="hu-HU" sz="1050" kern="0" dirty="0" err="1">
                <a:solidFill>
                  <a:srgbClr val="58595B"/>
                </a:solidFill>
                <a:latin typeface="Calibri"/>
              </a:rPr>
              <a:t>work</a:t>
            </a:r>
            <a:r>
              <a:rPr lang="hu-HU" sz="1050" kern="0" dirty="0">
                <a:solidFill>
                  <a:srgbClr val="58595B"/>
                </a:solidFill>
                <a:latin typeface="Calibri"/>
              </a:rPr>
              <a:t> – </a:t>
            </a:r>
            <a:r>
              <a:rPr lang="hu-HU" sz="1050" kern="0" dirty="0" err="1">
                <a:solidFill>
                  <a:srgbClr val="58595B"/>
                </a:solidFill>
                <a:latin typeface="Calibri"/>
              </a:rPr>
              <a:t>smart</a:t>
            </a:r>
            <a:r>
              <a:rPr lang="hu-HU" sz="1050" kern="0" dirty="0">
                <a:solidFill>
                  <a:srgbClr val="58595B"/>
                </a:solidFill>
                <a:latin typeface="Calibri"/>
              </a:rPr>
              <a:t> </a:t>
            </a:r>
            <a:r>
              <a:rPr lang="hu-HU" sz="1050" kern="0" dirty="0" err="1">
                <a:solidFill>
                  <a:srgbClr val="58595B"/>
                </a:solidFill>
                <a:latin typeface="Calibri"/>
              </a:rPr>
              <a:t>phones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most </a:t>
            </a:r>
            <a:r>
              <a:rPr lang="hu-HU" sz="1050" kern="0" dirty="0" err="1">
                <a:solidFill>
                  <a:srgbClr val="58595B"/>
                </a:solidFill>
                <a:latin typeface="Calibri"/>
              </a:rPr>
              <a:t>common</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p>
        </p:txBody>
      </p:sp>
      <p:pic>
        <p:nvPicPr>
          <p:cNvPr id="21" name="Picture 20">
            <a:extLst>
              <a:ext uri="{FF2B5EF4-FFF2-40B4-BE49-F238E27FC236}">
                <a16:creationId xmlns:a16="http://schemas.microsoft.com/office/drawing/2014/main" xmlns="" id="{EA24577D-EE73-4D57-8898-1464EBA56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2" name="Picture 21">
            <a:extLst>
              <a:ext uri="{FF2B5EF4-FFF2-40B4-BE49-F238E27FC236}">
                <a16:creationId xmlns:a16="http://schemas.microsoft.com/office/drawing/2014/main" xmlns="" id="{84CC01A8-23C2-44A3-B897-168974652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99173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Use</a:t>
            </a:r>
            <a:r>
              <a:rPr lang="hu-HU" sz="2900" dirty="0"/>
              <a:t> of Internet</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What do you use internet for on these devices: </a:t>
            </a:r>
          </a:p>
        </p:txBody>
      </p:sp>
      <p:graphicFrame>
        <p:nvGraphicFramePr>
          <p:cNvPr id="3" name="Táblázat 2"/>
          <p:cNvGraphicFramePr>
            <a:graphicFrameLocks noGrp="1"/>
          </p:cNvGraphicFramePr>
          <p:nvPr>
            <p:extLst>
              <p:ext uri="{D42A27DB-BD31-4B8C-83A1-F6EECF244321}">
                <p14:modId xmlns:p14="http://schemas.microsoft.com/office/powerpoint/2010/main" val="4153081203"/>
              </p:ext>
            </p:extLst>
          </p:nvPr>
        </p:nvGraphicFramePr>
        <p:xfrm>
          <a:off x="301813" y="1294693"/>
          <a:ext cx="8496947" cy="2343690"/>
        </p:xfrm>
        <a:graphic>
          <a:graphicData uri="http://schemas.openxmlformats.org/drawingml/2006/table">
            <a:tbl>
              <a:tblPr>
                <a:tableStyleId>{5C22544A-7EE6-4342-B048-85BDC9FD1C3A}</a:tableStyleId>
              </a:tblPr>
              <a:tblGrid>
                <a:gridCol w="2427367">
                  <a:extLst>
                    <a:ext uri="{9D8B030D-6E8A-4147-A177-3AD203B41FA5}">
                      <a16:colId xmlns:a16="http://schemas.microsoft.com/office/drawing/2014/main" xmlns="" val="4016328448"/>
                    </a:ext>
                  </a:extLst>
                </a:gridCol>
                <a:gridCol w="1213916">
                  <a:extLst>
                    <a:ext uri="{9D8B030D-6E8A-4147-A177-3AD203B41FA5}">
                      <a16:colId xmlns:a16="http://schemas.microsoft.com/office/drawing/2014/main" xmlns="" val="4103955229"/>
                    </a:ext>
                  </a:extLst>
                </a:gridCol>
                <a:gridCol w="1213916">
                  <a:extLst>
                    <a:ext uri="{9D8B030D-6E8A-4147-A177-3AD203B41FA5}">
                      <a16:colId xmlns:a16="http://schemas.microsoft.com/office/drawing/2014/main" xmlns="" val="1533525611"/>
                    </a:ext>
                  </a:extLst>
                </a:gridCol>
                <a:gridCol w="1213916">
                  <a:extLst>
                    <a:ext uri="{9D8B030D-6E8A-4147-A177-3AD203B41FA5}">
                      <a16:colId xmlns:a16="http://schemas.microsoft.com/office/drawing/2014/main" xmlns="" val="732016901"/>
                    </a:ext>
                  </a:extLst>
                </a:gridCol>
                <a:gridCol w="1213916">
                  <a:extLst>
                    <a:ext uri="{9D8B030D-6E8A-4147-A177-3AD203B41FA5}">
                      <a16:colId xmlns:a16="http://schemas.microsoft.com/office/drawing/2014/main" xmlns="" val="1932137645"/>
                    </a:ext>
                  </a:extLst>
                </a:gridCol>
                <a:gridCol w="1213916">
                  <a:extLst>
                    <a:ext uri="{9D8B030D-6E8A-4147-A177-3AD203B41FA5}">
                      <a16:colId xmlns:a16="http://schemas.microsoft.com/office/drawing/2014/main" xmlns="" val="1944435981"/>
                    </a:ext>
                  </a:extLst>
                </a:gridCol>
              </a:tblGrid>
              <a:tr h="164566">
                <a:tc>
                  <a:txBody>
                    <a:bodyPr/>
                    <a:lstStyle/>
                    <a:p>
                      <a:pPr algn="l"/>
                      <a:r>
                        <a:rPr lang="hu-HU" sz="1100" dirty="0" err="1">
                          <a:solidFill>
                            <a:srgbClr val="404040"/>
                          </a:solidFill>
                        </a:rPr>
                        <a:t>Browsing</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93%</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95%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88%</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578895058"/>
                  </a:ext>
                </a:extLst>
              </a:tr>
              <a:tr h="164566">
                <a:tc>
                  <a:txBody>
                    <a:bodyPr/>
                    <a:lstStyle/>
                    <a:p>
                      <a:pPr algn="l"/>
                      <a:r>
                        <a:rPr lang="hu-HU" sz="1100" dirty="0" err="1">
                          <a:solidFill>
                            <a:srgbClr val="404040"/>
                          </a:solidFill>
                        </a:rPr>
                        <a:t>Sending</a:t>
                      </a:r>
                      <a:r>
                        <a:rPr lang="hu-HU" sz="1100" dirty="0">
                          <a:solidFill>
                            <a:srgbClr val="404040"/>
                          </a:solidFill>
                        </a:rPr>
                        <a:t> e-</a:t>
                      </a:r>
                      <a:r>
                        <a:rPr lang="hu-HU" sz="1100" dirty="0" err="1">
                          <a:solidFill>
                            <a:srgbClr val="404040"/>
                          </a:solidFill>
                        </a:rPr>
                        <a:t>mails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75%</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84%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71%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803848731"/>
                  </a:ext>
                </a:extLst>
              </a:tr>
              <a:tr h="230951">
                <a:tc>
                  <a:txBody>
                    <a:bodyPr/>
                    <a:lstStyle/>
                    <a:p>
                      <a:pPr algn="l"/>
                      <a:r>
                        <a:rPr lang="hu-HU" sz="1100" dirty="0" err="1">
                          <a:solidFill>
                            <a:srgbClr val="404040"/>
                          </a:solidFill>
                        </a:rPr>
                        <a:t>Social</a:t>
                      </a:r>
                      <a:r>
                        <a:rPr lang="hu-HU" sz="1100" dirty="0">
                          <a:solidFill>
                            <a:srgbClr val="404040"/>
                          </a:solidFill>
                        </a:rPr>
                        <a:t> </a:t>
                      </a:r>
                      <a:r>
                        <a:rPr lang="hu-HU" sz="1100" dirty="0" err="1">
                          <a:solidFill>
                            <a:srgbClr val="404040"/>
                          </a:solidFill>
                        </a:rPr>
                        <a:t>media</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18%</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80%</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62%</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88%</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296875488"/>
                  </a:ext>
                </a:extLst>
              </a:tr>
              <a:tr h="164566">
                <a:tc>
                  <a:txBody>
                    <a:bodyPr/>
                    <a:lstStyle/>
                    <a:p>
                      <a:pPr algn="l"/>
                      <a:r>
                        <a:rPr lang="hu-HU" sz="1100" dirty="0" err="1">
                          <a:solidFill>
                            <a:srgbClr val="404040"/>
                          </a:solidFill>
                        </a:rPr>
                        <a:t>Message</a:t>
                      </a:r>
                      <a:r>
                        <a:rPr lang="hu-HU" sz="1100" dirty="0">
                          <a:solidFill>
                            <a:srgbClr val="404040"/>
                          </a:solidFill>
                        </a:rPr>
                        <a:t> </a:t>
                      </a:r>
                      <a:r>
                        <a:rPr lang="hu-HU" sz="1100" dirty="0" err="1">
                          <a:solidFill>
                            <a:srgbClr val="404040"/>
                          </a:solidFill>
                        </a:rPr>
                        <a:t>applications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46%</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75%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2071229363"/>
                  </a:ext>
                </a:extLst>
              </a:tr>
              <a:tr h="230951">
                <a:tc>
                  <a:txBody>
                    <a:bodyPr/>
                    <a:lstStyle/>
                    <a:p>
                      <a:pPr algn="l"/>
                      <a:r>
                        <a:rPr lang="hu-HU" sz="1100" dirty="0" err="1">
                          <a:solidFill>
                            <a:srgbClr val="404040"/>
                          </a:solidFill>
                        </a:rPr>
                        <a:t>Listening</a:t>
                      </a:r>
                      <a:r>
                        <a:rPr lang="hu-HU" sz="1100" dirty="0">
                          <a:solidFill>
                            <a:srgbClr val="404040"/>
                          </a:solidFill>
                        </a:rPr>
                        <a:t> </a:t>
                      </a:r>
                      <a:r>
                        <a:rPr lang="hu-HU" sz="1100" dirty="0" err="1">
                          <a:solidFill>
                            <a:srgbClr val="404040"/>
                          </a:solidFill>
                        </a:rPr>
                        <a:t>to</a:t>
                      </a:r>
                      <a:r>
                        <a:rPr lang="hu-HU" sz="1100" dirty="0">
                          <a:solidFill>
                            <a:srgbClr val="404040"/>
                          </a:solidFill>
                        </a:rPr>
                        <a:t> </a:t>
                      </a:r>
                      <a:r>
                        <a:rPr lang="hu-HU" sz="1100" dirty="0" err="1">
                          <a:solidFill>
                            <a:srgbClr val="404040"/>
                          </a:solidFill>
                        </a:rPr>
                        <a:t>music</a:t>
                      </a:r>
                      <a:r>
                        <a:rPr lang="hu-HU" sz="1100" dirty="0">
                          <a:solidFill>
                            <a:srgbClr val="404040"/>
                          </a:solidFill>
                        </a:rPr>
                        <a:t> (streaming)</a:t>
                      </a: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61%</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60%</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38%</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44%</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696109512"/>
                  </a:ext>
                </a:extLst>
              </a:tr>
              <a:tr h="230951">
                <a:tc>
                  <a:txBody>
                    <a:bodyPr/>
                    <a:lstStyle/>
                    <a:p>
                      <a:pPr algn="l"/>
                      <a:r>
                        <a:rPr lang="hu-HU" sz="1100" dirty="0">
                          <a:solidFill>
                            <a:srgbClr val="404040"/>
                          </a:solidFill>
                        </a:rPr>
                        <a:t>Downloading content (Torrent)</a:t>
                      </a: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20%</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53%</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60%</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19%</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313202279"/>
                  </a:ext>
                </a:extLst>
              </a:tr>
              <a:tr h="271050">
                <a:tc>
                  <a:txBody>
                    <a:bodyPr/>
                    <a:lstStyle/>
                    <a:p>
                      <a:pPr algn="l"/>
                      <a:r>
                        <a:rPr lang="hu-HU" sz="1100" dirty="0" err="1">
                          <a:solidFill>
                            <a:srgbClr val="404040"/>
                          </a:solidFill>
                        </a:rPr>
                        <a:t>Watching</a:t>
                      </a:r>
                      <a:r>
                        <a:rPr lang="hu-HU" sz="1100" dirty="0">
                          <a:solidFill>
                            <a:srgbClr val="404040"/>
                          </a:solidFill>
                        </a:rPr>
                        <a:t> </a:t>
                      </a:r>
                      <a:r>
                        <a:rPr lang="hu-HU" sz="1100" dirty="0" err="1">
                          <a:solidFill>
                            <a:srgbClr val="404040"/>
                          </a:solidFill>
                        </a:rPr>
                        <a:t>films</a:t>
                      </a:r>
                      <a:r>
                        <a:rPr lang="hu-HU" sz="1100" dirty="0">
                          <a:solidFill>
                            <a:srgbClr val="404040"/>
                          </a:solidFill>
                        </a:rPr>
                        <a:t> and videos (streaming)</a:t>
                      </a:r>
                    </a:p>
                  </a:txBody>
                  <a:tcPr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77%</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59%</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65%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47%</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676320991"/>
                  </a:ext>
                </a:extLst>
              </a:tr>
              <a:tr h="230951">
                <a:tc>
                  <a:txBody>
                    <a:bodyPr/>
                    <a:lstStyle/>
                    <a:p>
                      <a:pPr algn="l"/>
                      <a:r>
                        <a:rPr lang="hu-HU" sz="1100" dirty="0">
                          <a:solidFill>
                            <a:srgbClr val="404040"/>
                          </a:solidFill>
                        </a:rPr>
                        <a:t>Online TV</a:t>
                      </a:r>
                    </a:p>
                  </a:txBody>
                  <a:tcPr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44%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28%</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18%</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11%</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2551481821"/>
                  </a:ext>
                </a:extLst>
              </a:tr>
              <a:tr h="164566">
                <a:tc>
                  <a:txBody>
                    <a:bodyPr/>
                    <a:lstStyle/>
                    <a:p>
                      <a:pPr algn="l"/>
                      <a:r>
                        <a:rPr lang="hu-HU" sz="1100" dirty="0">
                          <a:solidFill>
                            <a:srgbClr val="404040"/>
                          </a:solidFill>
                        </a:rPr>
                        <a:t>Online</a:t>
                      </a:r>
                      <a:r>
                        <a:rPr lang="hu-HU" sz="1100" baseline="0" dirty="0">
                          <a:solidFill>
                            <a:srgbClr val="404040"/>
                          </a:solidFill>
                        </a:rPr>
                        <a:t> </a:t>
                      </a:r>
                      <a:r>
                        <a:rPr lang="hu-HU" sz="1100" baseline="0" dirty="0" err="1">
                          <a:solidFill>
                            <a:srgbClr val="404040"/>
                          </a:solidFill>
                        </a:rPr>
                        <a:t>games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45%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26%</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1802356854"/>
                  </a:ext>
                </a:extLst>
              </a:tr>
            </a:tbl>
          </a:graphicData>
        </a:graphic>
      </p:graphicFrame>
      <p:grpSp>
        <p:nvGrpSpPr>
          <p:cNvPr id="44" name="Group 360"/>
          <p:cNvGrpSpPr>
            <a:grpSpLocks noChangeAspect="1"/>
          </p:cNvGrpSpPr>
          <p:nvPr/>
        </p:nvGrpSpPr>
        <p:grpSpPr>
          <a:xfrm>
            <a:off x="3061963" y="731907"/>
            <a:ext cx="595826" cy="468237"/>
            <a:chOff x="7969250" y="2316163"/>
            <a:chExt cx="763588" cy="600075"/>
          </a:xfrm>
          <a:solidFill>
            <a:schemeClr val="bg1">
              <a:lumMod val="50000"/>
            </a:schemeClr>
          </a:solidFill>
        </p:grpSpPr>
        <p:sp>
          <p:nvSpPr>
            <p:cNvPr id="4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0" name="Freeform 257"/>
          <p:cNvSpPr>
            <a:spLocks noChangeAspect="1" noEditPoints="1"/>
          </p:cNvSpPr>
          <p:nvPr/>
        </p:nvSpPr>
        <p:spPr bwMode="auto">
          <a:xfrm>
            <a:off x="6704190" y="820661"/>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11"/>
          <p:cNvSpPr>
            <a:spLocks noChangeAspect="1" noEditPoints="1"/>
          </p:cNvSpPr>
          <p:nvPr/>
        </p:nvSpPr>
        <p:spPr bwMode="auto">
          <a:xfrm>
            <a:off x="8057412" y="761395"/>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Freeform 11"/>
          <p:cNvSpPr>
            <a:spLocks noChangeAspect="1" noEditPoints="1"/>
          </p:cNvSpPr>
          <p:nvPr/>
        </p:nvSpPr>
        <p:spPr bwMode="auto">
          <a:xfrm>
            <a:off x="4209960" y="665601"/>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 name="Freeform 16"/>
          <p:cNvSpPr>
            <a:spLocks noEditPoints="1"/>
          </p:cNvSpPr>
          <p:nvPr/>
        </p:nvSpPr>
        <p:spPr bwMode="auto">
          <a:xfrm>
            <a:off x="5417193" y="772454"/>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2" name="Szövegdoboz 26"/>
          <p:cNvSpPr txBox="1"/>
          <p:nvPr/>
        </p:nvSpPr>
        <p:spPr>
          <a:xfrm>
            <a:off x="275724" y="3868562"/>
            <a:ext cx="8488942" cy="769441"/>
          </a:xfrm>
          <a:prstGeom prst="rect">
            <a:avLst/>
          </a:prstGeom>
        </p:spPr>
        <p:txBody>
          <a:bodyPr vert="horz" wrap="square" lIns="0" tIns="0" rIns="0" bIns="0" rtlCol="0">
            <a:spAutoFit/>
          </a:bodyPr>
          <a:lstStyle/>
          <a:p>
            <a:pPr marL="4763" lvl="0" algn="just" defTabSz="914400">
              <a:defRPr/>
            </a:pPr>
            <a:r>
              <a:rPr kumimoji="0" lang="hu-HU" sz="1000" b="0" i="0" u="none" strike="noStrike" kern="0" cap="none" spc="0" normalizeH="0" baseline="0" noProof="0" dirty="0">
                <a:ln>
                  <a:noFill/>
                </a:ln>
                <a:solidFill>
                  <a:srgbClr val="58595B"/>
                </a:solidFill>
                <a:effectLst/>
                <a:uLnTx/>
                <a:uFillTx/>
                <a:latin typeface="Calibri"/>
                <a:ea typeface="+mn-ea"/>
                <a:cs typeface="+mn-cs"/>
              </a:rPr>
              <a:t>While smart phones are typically used for communicating through social </a:t>
            </a:r>
            <a:r>
              <a:rPr lang="hu-HU" sz="1000" kern="0" dirty="0" err="1">
                <a:solidFill>
                  <a:srgbClr val="58595B"/>
                </a:solidFill>
                <a:latin typeface="Calibri"/>
              </a:rPr>
              <a:t>media</a:t>
            </a:r>
            <a:r>
              <a:rPr lang="hu-HU" sz="1000" kern="0" dirty="0">
                <a:solidFill>
                  <a:srgbClr val="58595B"/>
                </a:solidFill>
                <a:latin typeface="Calibri"/>
              </a:rPr>
              <a:t> </a:t>
            </a:r>
            <a:r>
              <a:rPr lang="hu-HU" sz="1000" kern="0" dirty="0" err="1">
                <a:solidFill>
                  <a:srgbClr val="58595B"/>
                </a:solidFill>
                <a:latin typeface="Calibri"/>
              </a:rPr>
              <a:t>or</a:t>
            </a:r>
            <a:r>
              <a:rPr lang="hu-HU" sz="1000" kern="0" dirty="0">
                <a:solidFill>
                  <a:srgbClr val="58595B"/>
                </a:solidFill>
                <a:latin typeface="Calibri"/>
              </a:rPr>
              <a:t> </a:t>
            </a:r>
            <a:r>
              <a:rPr lang="hu-HU" sz="1000" kern="0" dirty="0" err="1">
                <a:solidFill>
                  <a:srgbClr val="58595B"/>
                </a:solidFill>
                <a:latin typeface="Calibri"/>
              </a:rPr>
              <a:t>messaging</a:t>
            </a:r>
            <a:r>
              <a:rPr lang="hu-HU" sz="1000" kern="0" dirty="0">
                <a:solidFill>
                  <a:srgbClr val="58595B"/>
                </a:solidFill>
                <a:latin typeface="Calibri"/>
              </a:rPr>
              <a:t> </a:t>
            </a:r>
            <a:r>
              <a:rPr lang="hu-HU" sz="1000" kern="0" dirty="0" err="1">
                <a:solidFill>
                  <a:srgbClr val="58595B"/>
                </a:solidFill>
                <a:latin typeface="Calibri"/>
              </a:rPr>
              <a:t>applications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for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sending</a:t>
            </a:r>
            <a:r>
              <a:rPr kumimoji="0" lang="hu-HU" sz="1000" b="0" i="0" u="none" strike="noStrike" kern="0" cap="none" spc="0" normalizeH="0" baseline="0" noProof="0" dirty="0">
                <a:ln>
                  <a:noFill/>
                </a:ln>
                <a:solidFill>
                  <a:srgbClr val="58595B"/>
                </a:solidFill>
                <a:effectLst/>
                <a:uLnTx/>
                <a:uFillTx/>
                <a:latin typeface="Calibri"/>
                <a:ea typeface="+mn-ea"/>
                <a:cs typeface="+mn-cs"/>
              </a:rPr>
              <a:t> e-</a:t>
            </a:r>
            <a:r>
              <a:rPr kumimoji="0" lang="hu-HU" sz="1000" b="0" i="0" u="none" strike="noStrike" kern="0" cap="none" spc="0" normalizeH="0" baseline="0" noProof="0" dirty="0" err="1">
                <a:ln>
                  <a:noFill/>
                </a:ln>
                <a:solidFill>
                  <a:srgbClr val="58595B"/>
                </a:solidFill>
                <a:effectLst/>
                <a:uLnTx/>
                <a:uFillTx/>
                <a:latin typeface="Calibri"/>
                <a:ea typeface="+mn-ea"/>
                <a:cs typeface="+mn-cs"/>
              </a:rPr>
              <a:t>mails</a:t>
            </a:r>
            <a:r>
              <a:rPr lang="hu-HU" sz="1000" kern="0" dirty="0">
                <a:solidFill>
                  <a:srgbClr val="58595B"/>
                </a:solidFill>
                <a:latin typeface="Calibri"/>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listening</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to</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music</a:t>
            </a:r>
            <a:r>
              <a:rPr lang="hu-HU" sz="1000" kern="0" dirty="0">
                <a:solidFill>
                  <a:srgbClr val="58595B"/>
                </a:solidFill>
                <a:latin typeface="Calibri"/>
              </a:rPr>
              <a:t> </a:t>
            </a:r>
            <a:r>
              <a:rPr lang="hu-HU" sz="1000" kern="0" dirty="0" err="1">
                <a:solidFill>
                  <a:srgbClr val="58595B"/>
                </a:solidFill>
                <a:latin typeface="Calibri"/>
              </a:rPr>
              <a:t>or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downloading</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films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or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series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lang="hu-HU" sz="1000" kern="0" dirty="0" err="1">
                <a:solidFill>
                  <a:srgbClr val="58595B"/>
                </a:solidFill>
                <a:latin typeface="Calibri"/>
              </a:rPr>
              <a:t>they</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a:t>
            </a:r>
            <a:r>
              <a:rPr lang="hu-HU" sz="1000" kern="0" dirty="0" err="1">
                <a:solidFill>
                  <a:srgbClr val="58595B"/>
                </a:solidFill>
                <a:latin typeface="Calibri"/>
              </a:rPr>
              <a:t>their</a:t>
            </a:r>
            <a:r>
              <a:rPr lang="hu-HU" sz="1000" kern="0" dirty="0">
                <a:solidFill>
                  <a:srgbClr val="58595B"/>
                </a:solidFill>
                <a:latin typeface="Calibri"/>
              </a:rPr>
              <a:t> laptop </a:t>
            </a:r>
            <a:r>
              <a:rPr lang="hu-HU" sz="1000" kern="0" dirty="0" err="1">
                <a:solidFill>
                  <a:srgbClr val="58595B"/>
                </a:solidFill>
                <a:latin typeface="Calibri"/>
              </a:rPr>
              <a:t>or</a:t>
            </a:r>
            <a:r>
              <a:rPr lang="hu-HU" sz="1000" kern="0" dirty="0">
                <a:solidFill>
                  <a:srgbClr val="58595B"/>
                </a:solidFill>
                <a:latin typeface="Calibri"/>
              </a:rPr>
              <a:t> </a:t>
            </a:r>
            <a:r>
              <a:rPr lang="hu-HU" sz="1000" kern="0" dirty="0" err="1">
                <a:solidFill>
                  <a:srgbClr val="58595B"/>
                </a:solidFill>
                <a:latin typeface="Calibri"/>
              </a:rPr>
              <a:t>desktop</a:t>
            </a:r>
            <a:r>
              <a:rPr lang="hu-HU" sz="1000" kern="0" dirty="0">
                <a:solidFill>
                  <a:srgbClr val="58595B"/>
                </a:solidFill>
                <a:latin typeface="Calibri"/>
              </a:rPr>
              <a:t> computer. Smart TVs are still the strongest in online TV and streaming films and videos. Online games are mainly played on desktop PCs, mainly by 15-21 (58%) year-old men and students (62%). </a:t>
            </a:r>
            <a:r>
              <a:rPr lang="hu-HU" sz="1000" kern="0" dirty="0" err="1">
                <a:solidFill>
                  <a:srgbClr val="58595B"/>
                </a:solidFill>
                <a:latin typeface="Calibri"/>
              </a:rPr>
              <a:t>Respondents</a:t>
            </a:r>
            <a:r>
              <a:rPr lang="hu-HU" sz="1000" kern="0" dirty="0">
                <a:solidFill>
                  <a:srgbClr val="58595B"/>
                </a:solidFill>
                <a:latin typeface="Calibri"/>
              </a:rPr>
              <a:t> </a:t>
            </a:r>
            <a:r>
              <a:rPr lang="hu-HU" sz="1000" kern="0" dirty="0" err="1">
                <a:solidFill>
                  <a:srgbClr val="58595B"/>
                </a:solidFill>
                <a:latin typeface="Calibri"/>
              </a:rPr>
              <a:t>working</a:t>
            </a:r>
            <a:r>
              <a:rPr lang="hu-HU" sz="1000" kern="0" dirty="0">
                <a:solidFill>
                  <a:srgbClr val="58595B"/>
                </a:solidFill>
                <a:latin typeface="Calibri"/>
              </a:rPr>
              <a:t> in </a:t>
            </a:r>
            <a:r>
              <a:rPr lang="hu-HU" sz="1000" kern="0" dirty="0" err="1">
                <a:solidFill>
                  <a:srgbClr val="58595B"/>
                </a:solidFill>
                <a:latin typeface="Calibri"/>
              </a:rPr>
              <a:t>intellectual</a:t>
            </a:r>
            <a:r>
              <a:rPr lang="hu-HU" sz="1000" kern="0" dirty="0">
                <a:solidFill>
                  <a:srgbClr val="58595B"/>
                </a:solidFill>
                <a:latin typeface="Calibri"/>
              </a:rPr>
              <a:t> </a:t>
            </a:r>
            <a:r>
              <a:rPr lang="hu-HU" sz="1000" kern="0" dirty="0" err="1">
                <a:solidFill>
                  <a:srgbClr val="58595B"/>
                </a:solidFill>
                <a:latin typeface="Calibri"/>
              </a:rPr>
              <a:t>jobs</a:t>
            </a:r>
            <a:r>
              <a:rPr lang="hu-HU" sz="1000" kern="0" dirty="0">
                <a:solidFill>
                  <a:srgbClr val="58595B"/>
                </a:solidFill>
                <a:latin typeface="Calibri"/>
              </a:rPr>
              <a:t> </a:t>
            </a:r>
            <a:r>
              <a:rPr lang="hu-HU" sz="1000" kern="0" dirty="0" err="1">
                <a:solidFill>
                  <a:srgbClr val="58595B"/>
                </a:solidFill>
                <a:latin typeface="Calibri"/>
              </a:rPr>
              <a:t>marked</a:t>
            </a:r>
            <a:r>
              <a:rPr lang="hu-HU" sz="1000" kern="0" dirty="0">
                <a:solidFill>
                  <a:srgbClr val="58595B"/>
                </a:solidFill>
                <a:latin typeface="Calibri"/>
              </a:rPr>
              <a:t> ’</a:t>
            </a:r>
            <a:r>
              <a:rPr lang="hu-HU" sz="1000" kern="0" dirty="0" err="1">
                <a:solidFill>
                  <a:srgbClr val="58595B"/>
                </a:solidFill>
                <a:latin typeface="Calibri"/>
              </a:rPr>
              <a:t>sending</a:t>
            </a:r>
            <a:r>
              <a:rPr lang="hu-HU" sz="1000" kern="0" dirty="0">
                <a:solidFill>
                  <a:srgbClr val="58595B"/>
                </a:solidFill>
                <a:latin typeface="Calibri"/>
              </a:rPr>
              <a:t> e-</a:t>
            </a:r>
            <a:r>
              <a:rPr lang="hu-HU" sz="1000" kern="0" dirty="0" err="1">
                <a:solidFill>
                  <a:srgbClr val="58595B"/>
                </a:solidFill>
                <a:latin typeface="Calibri"/>
              </a:rPr>
              <a:t>mails</a:t>
            </a:r>
            <a:r>
              <a:rPr lang="hu-HU" sz="1000" kern="0" dirty="0">
                <a:solidFill>
                  <a:srgbClr val="58595B"/>
                </a:solidFill>
                <a:latin typeface="Calibri"/>
              </a:rPr>
              <a:t> </a:t>
            </a:r>
            <a:r>
              <a:rPr lang="hu-HU" sz="1000" kern="0" dirty="0" err="1">
                <a:solidFill>
                  <a:srgbClr val="58595B"/>
                </a:solidFill>
                <a:latin typeface="Calibri"/>
              </a:rPr>
              <a:t>on</a:t>
            </a:r>
            <a:r>
              <a:rPr lang="hu-HU" sz="1000" kern="0" dirty="0">
                <a:solidFill>
                  <a:srgbClr val="58595B"/>
                </a:solidFill>
                <a:latin typeface="Calibri"/>
              </a:rPr>
              <a:t> </a:t>
            </a:r>
            <a:r>
              <a:rPr lang="hu-HU" sz="1000" kern="0" dirty="0" err="1">
                <a:solidFill>
                  <a:srgbClr val="58595B"/>
                </a:solidFill>
                <a:latin typeface="Calibri"/>
              </a:rPr>
              <a:t>desktop</a:t>
            </a:r>
            <a:r>
              <a:rPr lang="hu-HU" sz="1000" kern="0" dirty="0">
                <a:solidFill>
                  <a:srgbClr val="58595B"/>
                </a:solidFill>
                <a:latin typeface="Calibri"/>
              </a:rPr>
              <a:t> computer’ </a:t>
            </a:r>
            <a:r>
              <a:rPr lang="hu-HU" sz="1000" kern="0" dirty="0" err="1">
                <a:solidFill>
                  <a:srgbClr val="58595B"/>
                </a:solidFill>
                <a:latin typeface="Calibri"/>
              </a:rPr>
              <a:t>significantly</a:t>
            </a:r>
            <a:r>
              <a:rPr lang="hu-HU" sz="1000" kern="0" dirty="0">
                <a:solidFill>
                  <a:srgbClr val="58595B"/>
                </a:solidFill>
                <a:latin typeface="Calibri"/>
              </a:rPr>
              <a:t> more. The </a:t>
            </a:r>
            <a:r>
              <a:rPr lang="hu-HU" sz="1000" kern="0" dirty="0" err="1">
                <a:solidFill>
                  <a:srgbClr val="58595B"/>
                </a:solidFill>
                <a:latin typeface="Calibri"/>
              </a:rPr>
              <a:t>younger</a:t>
            </a:r>
            <a:r>
              <a:rPr lang="hu-HU" sz="1000" kern="0" dirty="0">
                <a:solidFill>
                  <a:srgbClr val="58595B"/>
                </a:solidFill>
                <a:latin typeface="Calibri"/>
              </a:rPr>
              <a:t> </a:t>
            </a:r>
            <a:r>
              <a:rPr lang="hu-HU" sz="1000" kern="0" dirty="0" err="1">
                <a:solidFill>
                  <a:srgbClr val="58595B"/>
                </a:solidFill>
                <a:latin typeface="Calibri"/>
              </a:rPr>
              <a:t>age</a:t>
            </a:r>
            <a:r>
              <a:rPr lang="hu-HU" sz="1000" kern="0" dirty="0">
                <a:solidFill>
                  <a:srgbClr val="58595B"/>
                </a:solidFill>
                <a:latin typeface="Calibri"/>
              </a:rPr>
              <a:t> </a:t>
            </a:r>
            <a:r>
              <a:rPr lang="hu-HU" sz="1000" kern="0" dirty="0" err="1">
                <a:solidFill>
                  <a:srgbClr val="58595B"/>
                </a:solidFill>
                <a:latin typeface="Calibri"/>
              </a:rPr>
              <a:t>group</a:t>
            </a:r>
            <a:r>
              <a:rPr lang="hu-HU" sz="1000" kern="0" dirty="0">
                <a:solidFill>
                  <a:srgbClr val="58595B"/>
                </a:solidFill>
                <a:latin typeface="Calibri"/>
              </a:rPr>
              <a:t> </a:t>
            </a:r>
            <a:r>
              <a:rPr lang="hu-HU" sz="1000" kern="0" dirty="0" err="1">
                <a:solidFill>
                  <a:srgbClr val="58595B"/>
                </a:solidFill>
                <a:latin typeface="Calibri"/>
              </a:rPr>
              <a:t>listens</a:t>
            </a:r>
            <a:r>
              <a:rPr lang="hu-HU" sz="1000" kern="0" dirty="0">
                <a:solidFill>
                  <a:srgbClr val="58595B"/>
                </a:solidFill>
                <a:latin typeface="Calibri"/>
              </a:rPr>
              <a:t> </a:t>
            </a:r>
            <a:r>
              <a:rPr lang="hu-HU" sz="1000" kern="0" dirty="0" err="1">
                <a:solidFill>
                  <a:srgbClr val="58595B"/>
                </a:solidFill>
                <a:latin typeface="Calibri"/>
              </a:rPr>
              <a:t>to</a:t>
            </a:r>
            <a:r>
              <a:rPr lang="hu-HU" sz="1000" kern="0" dirty="0">
                <a:solidFill>
                  <a:srgbClr val="58595B"/>
                </a:solidFill>
                <a:latin typeface="Calibri"/>
              </a:rPr>
              <a:t> </a:t>
            </a:r>
            <a:r>
              <a:rPr lang="hu-HU" sz="1000" kern="0" dirty="0" err="1">
                <a:solidFill>
                  <a:srgbClr val="58595B"/>
                </a:solidFill>
                <a:latin typeface="Calibri"/>
              </a:rPr>
              <a:t>music</a:t>
            </a:r>
            <a:r>
              <a:rPr lang="hu-HU" sz="1000" kern="0" dirty="0">
                <a:solidFill>
                  <a:srgbClr val="58595B"/>
                </a:solidFill>
                <a:latin typeface="Calibri"/>
              </a:rPr>
              <a:t> more </a:t>
            </a:r>
            <a:r>
              <a:rPr lang="hu-HU" sz="1000" kern="0" dirty="0" err="1">
                <a:solidFill>
                  <a:srgbClr val="58595B"/>
                </a:solidFill>
                <a:latin typeface="Calibri"/>
              </a:rPr>
              <a:t>on</a:t>
            </a:r>
            <a:r>
              <a:rPr lang="hu-HU" sz="1000" kern="0" dirty="0">
                <a:solidFill>
                  <a:srgbClr val="58595B"/>
                </a:solidFill>
                <a:latin typeface="Calibri"/>
              </a:rPr>
              <a:t> a </a:t>
            </a:r>
            <a:r>
              <a:rPr lang="hu-HU" sz="1000" kern="0" dirty="0" err="1">
                <a:solidFill>
                  <a:srgbClr val="58595B"/>
                </a:solidFill>
                <a:latin typeface="Calibri"/>
              </a:rPr>
              <a:t>smart</a:t>
            </a:r>
            <a:r>
              <a:rPr lang="hu-HU" sz="1000" kern="0" dirty="0">
                <a:solidFill>
                  <a:srgbClr val="58595B"/>
                </a:solidFill>
                <a:latin typeface="Calibri"/>
              </a:rPr>
              <a:t> </a:t>
            </a:r>
            <a:r>
              <a:rPr lang="hu-HU" sz="1000" kern="0" dirty="0" err="1">
                <a:solidFill>
                  <a:srgbClr val="58595B"/>
                </a:solidFill>
                <a:latin typeface="Calibri"/>
              </a:rPr>
              <a:t>phone</a:t>
            </a:r>
            <a:r>
              <a:rPr lang="hu-HU" sz="1000" kern="0" dirty="0">
                <a:solidFill>
                  <a:srgbClr val="58595B"/>
                </a:solidFill>
                <a:latin typeface="Calibri"/>
              </a:rPr>
              <a:t> (50%). Sending e-mails on smart phones are more spread in Budapest (82%), in county seats (79%), and amongst intellectual employees (79%).</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xmlns="" id="{05BC11B5-AAE8-4F96-9267-2465862429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4" name="Picture 23">
            <a:extLst>
              <a:ext uri="{FF2B5EF4-FFF2-40B4-BE49-F238E27FC236}">
                <a16:creationId xmlns:a16="http://schemas.microsoft.com/office/drawing/2014/main" xmlns="" id="{B6125623-712F-496B-B5D5-25672C412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38602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Consuming video </a:t>
            </a:r>
            <a:r>
              <a:rPr lang="hu-HU" sz="2900" dirty="0" err="1"/>
              <a:t>content</a:t>
            </a:r>
            <a:r>
              <a:rPr lang="hu-HU" sz="2900" dirty="0"/>
              <a:t> online</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N=775 </a:t>
            </a:r>
            <a:r>
              <a:rPr lang="hu-HU" sz="900" kern="0" dirty="0">
                <a:solidFill>
                  <a:srgbClr val="222223"/>
                </a:solidFill>
                <a:latin typeface="Calibri"/>
              </a:rPr>
              <a:t>AND</a:t>
            </a:r>
            <a:r>
              <a:rPr kumimoji="0" lang="hu-HU" sz="900" b="0" i="0" u="none" strike="noStrike" kern="0" cap="none" spc="0" normalizeH="0" baseline="0" noProof="0" dirty="0">
                <a:ln>
                  <a:noFill/>
                </a:ln>
                <a:solidFill>
                  <a:srgbClr val="222223"/>
                </a:solidFill>
                <a:effectLst/>
                <a:uLnTx/>
                <a:uFillTx/>
                <a:latin typeface="Calibri"/>
                <a:ea typeface="+mn-ea"/>
                <a:cs typeface="+mn-cs"/>
              </a:rPr>
              <a:t> 339 | Base: The ones who watch online video content AND online TV content</a:t>
            </a:r>
          </a:p>
        </p:txBody>
      </p:sp>
      <p:sp>
        <p:nvSpPr>
          <p:cNvPr id="52"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How ofter do you consume TV content (e.g.: Hungarian TV content, foreign series) online</a:t>
            </a:r>
          </a:p>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consume</a:t>
            </a:r>
            <a:r>
              <a:rPr lang="hu-HU" sz="1000" i="1" dirty="0">
                <a:solidFill>
                  <a:schemeClr val="bg1">
                    <a:lumMod val="50000"/>
                  </a:schemeClr>
                </a:solidFill>
              </a:rPr>
              <a:t> </a:t>
            </a:r>
            <a:r>
              <a:rPr lang="hu-HU" sz="1000" i="1" dirty="0" err="1">
                <a:solidFill>
                  <a:schemeClr val="bg1">
                    <a:lumMod val="50000"/>
                  </a:schemeClr>
                </a:solidFill>
              </a:rPr>
              <a:t>Hungarian</a:t>
            </a:r>
            <a:r>
              <a:rPr lang="hu-HU" sz="1000" i="1" dirty="0">
                <a:solidFill>
                  <a:schemeClr val="bg1">
                    <a:lumMod val="50000"/>
                  </a:schemeClr>
                </a:solidFill>
              </a:rPr>
              <a:t> TV </a:t>
            </a:r>
            <a:r>
              <a:rPr lang="hu-HU" sz="1000" i="1" dirty="0" err="1">
                <a:solidFill>
                  <a:schemeClr val="bg1">
                    <a:lumMod val="50000"/>
                  </a:schemeClr>
                </a:solidFill>
              </a:rPr>
              <a:t>content</a:t>
            </a:r>
            <a:r>
              <a:rPr lang="hu-HU" sz="1000" i="1" dirty="0">
                <a:solidFill>
                  <a:schemeClr val="bg1">
                    <a:lumMod val="50000"/>
                  </a:schemeClr>
                </a:solidFill>
              </a:rPr>
              <a:t> online? </a:t>
            </a:r>
          </a:p>
        </p:txBody>
      </p:sp>
      <p:graphicFrame>
        <p:nvGraphicFramePr>
          <p:cNvPr id="7" name="Chart 5"/>
          <p:cNvGraphicFramePr>
            <a:graphicFrameLocks noChangeAspect="1"/>
          </p:cNvGraphicFramePr>
          <p:nvPr>
            <p:extLst>
              <p:ext uri="{D42A27DB-BD31-4B8C-83A1-F6EECF244321}">
                <p14:modId xmlns:p14="http://schemas.microsoft.com/office/powerpoint/2010/main" val="80544966"/>
              </p:ext>
            </p:extLst>
          </p:nvPr>
        </p:nvGraphicFramePr>
        <p:xfrm>
          <a:off x="3358440" y="2540979"/>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5"/>
          <p:cNvGraphicFramePr>
            <a:graphicFrameLocks noChangeAspect="1"/>
          </p:cNvGraphicFramePr>
          <p:nvPr>
            <p:extLst>
              <p:ext uri="{D42A27DB-BD31-4B8C-83A1-F6EECF244321}">
                <p14:modId xmlns:p14="http://schemas.microsoft.com/office/powerpoint/2010/main" val="3835687764"/>
              </p:ext>
            </p:extLst>
          </p:nvPr>
        </p:nvGraphicFramePr>
        <p:xfrm>
          <a:off x="3355032" y="153511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p:nvPr/>
        </p:nvSpPr>
        <p:spPr>
          <a:xfrm>
            <a:off x="3242638" y="1463105"/>
            <a:ext cx="4536504" cy="79208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003399"/>
              </a:solidFill>
              <a:effectLst/>
              <a:uLnTx/>
              <a:uFillTx/>
              <a:latin typeface="Calibri" pitchFamily="34" charset="0"/>
              <a:ea typeface="+mn-ea"/>
              <a:cs typeface="Arial" pitchFamily="34" charset="0"/>
            </a:endParaRPr>
          </a:p>
        </p:txBody>
      </p:sp>
      <p:sp>
        <p:nvSpPr>
          <p:cNvPr id="13" name="Rectangle 11"/>
          <p:cNvSpPr/>
          <p:nvPr/>
        </p:nvSpPr>
        <p:spPr>
          <a:xfrm>
            <a:off x="3657076" y="1814137"/>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31</a:t>
            </a:r>
            <a:r>
              <a:rPr kumimoji="0" lang="en-ZA"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4" name="Chart 13"/>
          <p:cNvGraphicFramePr>
            <a:graphicFrameLocks noChangeAspect="1"/>
          </p:cNvGraphicFramePr>
          <p:nvPr>
            <p:extLst>
              <p:ext uri="{D42A27DB-BD31-4B8C-83A1-F6EECF244321}">
                <p14:modId xmlns:p14="http://schemas.microsoft.com/office/powerpoint/2010/main" val="3453583720"/>
              </p:ext>
            </p:extLst>
          </p:nvPr>
        </p:nvGraphicFramePr>
        <p:xfrm>
          <a:off x="4658022" y="15287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4970335" y="1805084"/>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42%</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 name="Chart 16"/>
          <p:cNvGraphicFramePr>
            <a:graphicFrameLocks noChangeAspect="1"/>
          </p:cNvGraphicFramePr>
          <p:nvPr>
            <p:extLst>
              <p:ext uri="{D42A27DB-BD31-4B8C-83A1-F6EECF244321}">
                <p14:modId xmlns:p14="http://schemas.microsoft.com/office/powerpoint/2010/main" val="3925318947"/>
              </p:ext>
            </p:extLst>
          </p:nvPr>
        </p:nvGraphicFramePr>
        <p:xfrm>
          <a:off x="5930986" y="152508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26"/>
          <p:cNvSpPr/>
          <p:nvPr/>
        </p:nvSpPr>
        <p:spPr>
          <a:xfrm>
            <a:off x="6241238" y="1786092"/>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27%</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19" name="TextBox 7"/>
          <p:cNvSpPr txBox="1"/>
          <p:nvPr/>
        </p:nvSpPr>
        <p:spPr>
          <a:xfrm>
            <a:off x="3242638" y="2450417"/>
            <a:ext cx="4536504" cy="792088"/>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003399"/>
              </a:solidFill>
              <a:effectLst/>
              <a:uLnTx/>
              <a:uFillTx/>
              <a:latin typeface="Calibri" pitchFamily="34" charset="0"/>
              <a:ea typeface="+mn-ea"/>
              <a:cs typeface="Arial" pitchFamily="34" charset="0"/>
            </a:endParaRPr>
          </a:p>
        </p:txBody>
      </p:sp>
      <p:sp>
        <p:nvSpPr>
          <p:cNvPr id="21" name="Rectangle 11"/>
          <p:cNvSpPr/>
          <p:nvPr/>
        </p:nvSpPr>
        <p:spPr>
          <a:xfrm>
            <a:off x="3677840" y="2821327"/>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21</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22" name="Chart 13"/>
          <p:cNvGraphicFramePr>
            <a:graphicFrameLocks noChangeAspect="1"/>
          </p:cNvGraphicFramePr>
          <p:nvPr>
            <p:extLst>
              <p:ext uri="{D42A27DB-BD31-4B8C-83A1-F6EECF244321}">
                <p14:modId xmlns:p14="http://schemas.microsoft.com/office/powerpoint/2010/main" val="884531132"/>
              </p:ext>
            </p:extLst>
          </p:nvPr>
        </p:nvGraphicFramePr>
        <p:xfrm>
          <a:off x="4658022" y="2516075"/>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23" name="Rectangle 14"/>
          <p:cNvSpPr/>
          <p:nvPr/>
        </p:nvSpPr>
        <p:spPr>
          <a:xfrm>
            <a:off x="4999459" y="2791510"/>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39</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24" name="Chart 16"/>
          <p:cNvGraphicFramePr>
            <a:graphicFrameLocks noChangeAspect="1"/>
          </p:cNvGraphicFramePr>
          <p:nvPr>
            <p:extLst>
              <p:ext uri="{D42A27DB-BD31-4B8C-83A1-F6EECF244321}">
                <p14:modId xmlns:p14="http://schemas.microsoft.com/office/powerpoint/2010/main" val="3469906114"/>
              </p:ext>
            </p:extLst>
          </p:nvPr>
        </p:nvGraphicFramePr>
        <p:xfrm>
          <a:off x="5930986" y="2512399"/>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25" name="Rectangle 20"/>
          <p:cNvSpPr/>
          <p:nvPr/>
        </p:nvSpPr>
        <p:spPr>
          <a:xfrm>
            <a:off x="6242124" y="280322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40</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26" name="Rectangle 42"/>
          <p:cNvSpPr/>
          <p:nvPr/>
        </p:nvSpPr>
        <p:spPr>
          <a:xfrm>
            <a:off x="846660" y="1709815"/>
            <a:ext cx="1348446" cy="400110"/>
          </a:xfrm>
          <a:prstGeom prst="rect">
            <a:avLst/>
          </a:prstGeom>
        </p:spPr>
        <p:txBody>
          <a:bodyPr wrap="non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a:ln>
                  <a:noFill/>
                </a:ln>
                <a:solidFill>
                  <a:srgbClr val="A1C46B"/>
                </a:solidFill>
                <a:effectLst/>
                <a:uLnTx/>
                <a:uFillTx/>
                <a:latin typeface="Calibri"/>
                <a:ea typeface="+mn-ea"/>
                <a:cs typeface="+mn-cs"/>
              </a:rPr>
              <a:t>TV </a:t>
            </a:r>
            <a:r>
              <a:rPr kumimoji="0" lang="hu-HU" sz="2000" b="1" i="0" u="none" strike="noStrike" kern="0" cap="none" spc="0" normalizeH="0" baseline="0" noProof="0" dirty="0" err="1">
                <a:ln>
                  <a:noFill/>
                </a:ln>
                <a:solidFill>
                  <a:srgbClr val="A1C46B"/>
                </a:solidFill>
                <a:effectLst/>
                <a:uLnTx/>
                <a:uFillTx/>
                <a:latin typeface="Calibri"/>
                <a:ea typeface="+mn-ea"/>
                <a:cs typeface="+mn-cs"/>
              </a:rPr>
              <a:t>content</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27" name="Rectangle 43"/>
          <p:cNvSpPr/>
          <p:nvPr/>
        </p:nvSpPr>
        <p:spPr>
          <a:xfrm>
            <a:off x="282362" y="2686737"/>
            <a:ext cx="2510624" cy="400110"/>
          </a:xfrm>
          <a:prstGeom prst="rect">
            <a:avLst/>
          </a:prstGeom>
        </p:spPr>
        <p:txBody>
          <a:bodyPr wrap="non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err="1">
                <a:ln>
                  <a:noFill/>
                </a:ln>
                <a:solidFill>
                  <a:srgbClr val="ED6737"/>
                </a:solidFill>
                <a:effectLst/>
                <a:uLnTx/>
                <a:uFillTx/>
                <a:latin typeface="Calibri"/>
                <a:ea typeface="+mn-ea"/>
                <a:cs typeface="+mn-cs"/>
              </a:rPr>
              <a:t>Hungarian</a:t>
            </a:r>
            <a:r>
              <a:rPr kumimoji="0" lang="hu-HU" sz="2000" b="1" i="0" u="none" strike="noStrike" kern="0" cap="none" spc="0" normalizeH="0" baseline="0" noProof="0" dirty="0">
                <a:ln>
                  <a:noFill/>
                </a:ln>
                <a:solidFill>
                  <a:srgbClr val="ED6737"/>
                </a:solidFill>
                <a:effectLst/>
                <a:uLnTx/>
                <a:uFillTx/>
                <a:latin typeface="Calibri"/>
                <a:ea typeface="+mn-ea"/>
                <a:cs typeface="+mn-cs"/>
              </a:rPr>
              <a:t> TV </a:t>
            </a:r>
            <a:r>
              <a:rPr kumimoji="0" lang="hu-HU" sz="2000" b="1" i="0" u="none" strike="noStrike" kern="0" cap="none" spc="0" normalizeH="0" baseline="0" noProof="0" dirty="0" err="1">
                <a:ln>
                  <a:noFill/>
                </a:ln>
                <a:solidFill>
                  <a:srgbClr val="ED6737"/>
                </a:solidFill>
                <a:effectLst/>
                <a:uLnTx/>
                <a:uFillTx/>
                <a:latin typeface="Calibri"/>
                <a:ea typeface="+mn-ea"/>
                <a:cs typeface="+mn-cs"/>
              </a:rPr>
              <a:t>content</a:t>
            </a:r>
            <a:endParaRPr kumimoji="0" lang="hu-HU" sz="2000" b="1" i="0" u="none" strike="noStrike" kern="0" cap="none" spc="0" normalizeH="0" baseline="0" noProof="0" dirty="0">
              <a:ln>
                <a:noFill/>
              </a:ln>
              <a:solidFill>
                <a:srgbClr val="ED6737"/>
              </a:solidFill>
              <a:effectLst/>
              <a:uLnTx/>
              <a:uFillTx/>
              <a:latin typeface="Calibri"/>
              <a:ea typeface="+mn-ea"/>
              <a:cs typeface="+mn-cs"/>
            </a:endParaRPr>
          </a:p>
        </p:txBody>
      </p:sp>
      <p:cxnSp>
        <p:nvCxnSpPr>
          <p:cNvPr id="28" name="Straight Connector 46"/>
          <p:cNvCxnSpPr/>
          <p:nvPr/>
        </p:nvCxnSpPr>
        <p:spPr>
          <a:xfrm>
            <a:off x="323528" y="2531016"/>
            <a:ext cx="8425328"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Táblázat 1"/>
          <p:cNvGraphicFramePr>
            <a:graphicFrameLocks noGrp="1"/>
          </p:cNvGraphicFramePr>
          <p:nvPr>
            <p:extLst>
              <p:ext uri="{D42A27DB-BD31-4B8C-83A1-F6EECF244321}">
                <p14:modId xmlns:p14="http://schemas.microsoft.com/office/powerpoint/2010/main" val="1474649040"/>
              </p:ext>
            </p:extLst>
          </p:nvPr>
        </p:nvGraphicFramePr>
        <p:xfrm>
          <a:off x="3355032" y="977233"/>
          <a:ext cx="3831990" cy="370840"/>
        </p:xfrm>
        <a:graphic>
          <a:graphicData uri="http://schemas.openxmlformats.org/drawingml/2006/table">
            <a:tbl>
              <a:tblPr firstRow="1" bandRow="1">
                <a:tableStyleId>{5C22544A-7EE6-4342-B048-85BDC9FD1C3A}</a:tableStyleId>
              </a:tblPr>
              <a:tblGrid>
                <a:gridCol w="1277330">
                  <a:extLst>
                    <a:ext uri="{9D8B030D-6E8A-4147-A177-3AD203B41FA5}">
                      <a16:colId xmlns:a16="http://schemas.microsoft.com/office/drawing/2014/main" xmlns="" val="3116193364"/>
                    </a:ext>
                  </a:extLst>
                </a:gridCol>
                <a:gridCol w="1277330">
                  <a:extLst>
                    <a:ext uri="{9D8B030D-6E8A-4147-A177-3AD203B41FA5}">
                      <a16:colId xmlns:a16="http://schemas.microsoft.com/office/drawing/2014/main" xmlns="" val="700727625"/>
                    </a:ext>
                  </a:extLst>
                </a:gridCol>
                <a:gridCol w="1277330">
                  <a:extLst>
                    <a:ext uri="{9D8B030D-6E8A-4147-A177-3AD203B41FA5}">
                      <a16:colId xmlns:a16="http://schemas.microsoft.com/office/drawing/2014/main" xmlns="" val="3029072898"/>
                    </a:ext>
                  </a:extLst>
                </a:gridCol>
              </a:tblGrid>
              <a:tr h="370840">
                <a:tc>
                  <a:txBody>
                    <a:bodyPr/>
                    <a:lstStyle/>
                    <a:p>
                      <a:pPr algn="ctr"/>
                      <a:r>
                        <a:rPr lang="hu-HU" sz="1200" b="0" dirty="0">
                          <a:solidFill>
                            <a:schemeClr val="tx2">
                              <a:lumMod val="85000"/>
                              <a:lumOff val="15000"/>
                            </a:schemeClr>
                          </a:solidFill>
                          <a:latin typeface="+mj-lt"/>
                        </a:rPr>
                        <a:t>Daily</a:t>
                      </a: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Weekly</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Less </a:t>
                      </a:r>
                      <a:r>
                        <a:rPr lang="hu-HU" sz="1200" b="0" dirty="0" err="1">
                          <a:solidFill>
                            <a:schemeClr val="tx2">
                              <a:lumMod val="85000"/>
                              <a:lumOff val="15000"/>
                            </a:schemeClr>
                          </a:solidFill>
                          <a:latin typeface="+mj-lt"/>
                        </a:rPr>
                        <a:t>than</a:t>
                      </a:r>
                      <a:r>
                        <a:rPr lang="hu-HU" sz="1200" b="0" dirty="0">
                          <a:solidFill>
                            <a:schemeClr val="tx2">
                              <a:lumMod val="85000"/>
                              <a:lumOff val="15000"/>
                            </a:schemeClr>
                          </a:solidFill>
                          <a:latin typeface="+mj-lt"/>
                        </a:rPr>
                        <a:t> </a:t>
                      </a:r>
                      <a:r>
                        <a:rPr lang="hu-HU" sz="1200" b="0" dirty="0" err="1">
                          <a:solidFill>
                            <a:schemeClr val="tx2">
                              <a:lumMod val="85000"/>
                              <a:lumOff val="15000"/>
                            </a:schemeClr>
                          </a:solidFill>
                          <a:latin typeface="+mj-lt"/>
                        </a:rPr>
                        <a:t>that</a:t>
                      </a: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xmlns="" val="2103678376"/>
                  </a:ext>
                </a:extLst>
              </a:tr>
            </a:tbl>
          </a:graphicData>
        </a:graphic>
      </p:graphicFrame>
      <p:sp>
        <p:nvSpPr>
          <p:cNvPr id="29" name="Szövegdoboz 26"/>
          <p:cNvSpPr txBox="1"/>
          <p:nvPr/>
        </p:nvSpPr>
        <p:spPr>
          <a:xfrm>
            <a:off x="290711" y="3835661"/>
            <a:ext cx="8488942" cy="807913"/>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31%  of respondents watch TV content online every day, 42% does it </a:t>
            </a:r>
            <a:r>
              <a:rPr lang="hu-HU" sz="1050" kern="0" dirty="0">
                <a:solidFill>
                  <a:srgbClr val="58595B"/>
                </a:solidFill>
                <a:latin typeface="Calibri"/>
              </a:rPr>
              <a:t>every week and 27% consumes it less than that.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appear</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value</a:t>
            </a:r>
            <a:r>
              <a:rPr lang="hu-HU" sz="1050" kern="0" dirty="0">
                <a:solidFill>
                  <a:srgbClr val="58595B"/>
                </a:solidFill>
                <a:latin typeface="Calibri"/>
              </a:rPr>
              <a:t> </a:t>
            </a:r>
            <a:r>
              <a:rPr lang="hu-HU" sz="1050" kern="0" dirty="0" err="1">
                <a:solidFill>
                  <a:srgbClr val="58595B"/>
                </a:solidFill>
                <a:latin typeface="Calibri"/>
              </a:rPr>
              <a:t>Hungarian</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less.</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Heavy-viewers’ daily  online TV content consumption (42%) and Hungarian TV content consumption (37%) is a lot more that the average. </a:t>
            </a:r>
            <a:r>
              <a:rPr lang="hu-HU" sz="1050" kern="0" dirty="0" err="1">
                <a:solidFill>
                  <a:srgbClr val="58595B"/>
                </a:solidFill>
                <a:latin typeface="Calibri"/>
              </a:rPr>
              <a:t>This</a:t>
            </a:r>
            <a:r>
              <a:rPr lang="hu-HU" sz="1050" kern="0" dirty="0">
                <a:solidFill>
                  <a:srgbClr val="58595B"/>
                </a:solidFill>
                <a:latin typeface="Calibri"/>
              </a:rPr>
              <a:t> is 62%-44% </a:t>
            </a:r>
            <a:r>
              <a:rPr lang="hu-HU" sz="1050" kern="0" dirty="0" err="1">
                <a:solidFill>
                  <a:srgbClr val="58595B"/>
                </a:solidFill>
                <a:latin typeface="Calibri"/>
              </a:rPr>
              <a:t>amongts</a:t>
            </a:r>
            <a:r>
              <a:rPr lang="hu-HU" sz="1050" kern="0" dirty="0">
                <a:solidFill>
                  <a:srgbClr val="58595B"/>
                </a:solidFill>
                <a:latin typeface="Calibri"/>
              </a:rPr>
              <a:t> </a:t>
            </a:r>
            <a:r>
              <a:rPr lang="hu-HU" sz="1050" kern="0" dirty="0" err="1">
                <a:solidFill>
                  <a:srgbClr val="58595B"/>
                </a:solidFill>
                <a:latin typeface="Calibri"/>
              </a:rPr>
              <a:t>Netflix</a:t>
            </a:r>
            <a:r>
              <a:rPr lang="hu-HU" sz="1050" kern="0" dirty="0">
                <a:solidFill>
                  <a:srgbClr val="58595B"/>
                </a:solidFill>
                <a:latin typeface="Calibri"/>
              </a:rPr>
              <a:t> </a:t>
            </a:r>
            <a:r>
              <a:rPr lang="hu-HU" sz="1050" kern="0" dirty="0" err="1">
                <a:solidFill>
                  <a:srgbClr val="58595B"/>
                </a:solidFill>
                <a:latin typeface="Calibri"/>
              </a:rPr>
              <a:t>subscribers</a:t>
            </a:r>
            <a:r>
              <a:rPr lang="hu-HU" sz="1050" kern="0" dirty="0">
                <a:solidFill>
                  <a:srgbClr val="58595B"/>
                </a:solidFill>
                <a:latin typeface="Calibri"/>
              </a:rPr>
              <a:t>.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30" name="Picture 29">
            <a:extLst>
              <a:ext uri="{FF2B5EF4-FFF2-40B4-BE49-F238E27FC236}">
                <a16:creationId xmlns:a16="http://schemas.microsoft.com/office/drawing/2014/main" xmlns="" id="{2E015ABA-EFAA-4D93-ABF6-02A81F400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1" name="Picture 30">
            <a:extLst>
              <a:ext uri="{FF2B5EF4-FFF2-40B4-BE49-F238E27FC236}">
                <a16:creationId xmlns:a16="http://schemas.microsoft.com/office/drawing/2014/main" xmlns="" id="{1A9F6047-93DC-49CD-8BBD-A132DFC254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39882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855641668"/>
              </p:ext>
            </p:extLst>
          </p:nvPr>
        </p:nvGraphicFramePr>
        <p:xfrm>
          <a:off x="96888" y="1606463"/>
          <a:ext cx="1105662" cy="2790175"/>
        </p:xfrm>
        <a:graphic>
          <a:graphicData uri="http://schemas.openxmlformats.org/drawingml/2006/table">
            <a:tbl>
              <a:tblPr firstRow="1" bandRow="1">
                <a:tableStyleId>{5C22544A-7EE6-4342-B048-85BDC9FD1C3A}</a:tableStyleId>
              </a:tblPr>
              <a:tblGrid>
                <a:gridCol w="552831">
                  <a:extLst>
                    <a:ext uri="{9D8B030D-6E8A-4147-A177-3AD203B41FA5}">
                      <a16:colId xmlns:a16="http://schemas.microsoft.com/office/drawing/2014/main" xmlns="" val="2533170863"/>
                    </a:ext>
                  </a:extLst>
                </a:gridCol>
                <a:gridCol w="552831">
                  <a:extLst>
                    <a:ext uri="{9D8B030D-6E8A-4147-A177-3AD203B41FA5}">
                      <a16:colId xmlns:a16="http://schemas.microsoft.com/office/drawing/2014/main" xmlns="" val="2929578066"/>
                    </a:ext>
                  </a:extLst>
                </a:gridCol>
              </a:tblGrid>
              <a:tr h="558035">
                <a:tc>
                  <a:txBody>
                    <a:bodyPr/>
                    <a:lstStyle/>
                    <a:p>
                      <a:pPr algn="ctr"/>
                      <a:endParaRPr lang="hu-HU" sz="1600" b="1" dirty="0">
                        <a:solidFill>
                          <a:srgbClr val="404040"/>
                        </a:solidFill>
                      </a:endParaRPr>
                    </a:p>
                  </a:txBody>
                  <a:tcPr>
                    <a:solidFill>
                      <a:schemeClr val="accent1">
                        <a:tint val="20000"/>
                        <a:alpha val="0"/>
                      </a:schemeClr>
                    </a:solidFill>
                  </a:tcPr>
                </a:tc>
                <a:tc>
                  <a:txBody>
                    <a:bodyPr/>
                    <a:lstStyle/>
                    <a:p>
                      <a:pPr algn="ctr"/>
                      <a:r>
                        <a:rPr lang="hu-HU" sz="1600" b="1" dirty="0">
                          <a:solidFill>
                            <a:srgbClr val="404040"/>
                          </a:solidFill>
                        </a:rPr>
                        <a:t>32%</a:t>
                      </a:r>
                    </a:p>
                  </a:txBody>
                  <a:tcPr>
                    <a:solidFill>
                      <a:schemeClr val="accent1">
                        <a:tint val="20000"/>
                        <a:alpha val="0"/>
                      </a:schemeClr>
                    </a:solidFill>
                  </a:tcPr>
                </a:tc>
                <a:extLst>
                  <a:ext uri="{0D108BD9-81ED-4DB2-BD59-A6C34878D82A}">
                    <a16:rowId xmlns:a16="http://schemas.microsoft.com/office/drawing/2014/main" xmlns="" val="1585698636"/>
                  </a:ext>
                </a:extLst>
              </a:tr>
              <a:tr h="558035">
                <a:tc>
                  <a:txBody>
                    <a:bodyPr/>
                    <a:lstStyle/>
                    <a:p>
                      <a:pPr algn="ctr"/>
                      <a:endParaRPr lang="hu-HU" sz="1600" b="1" dirty="0">
                        <a:solidFill>
                          <a:srgbClr val="404040"/>
                        </a:solidFill>
                      </a:endParaRPr>
                    </a:p>
                  </a:txBody>
                  <a:tcPr>
                    <a:solidFill>
                      <a:schemeClr val="accent1">
                        <a:tint val="20000"/>
                        <a:alpha val="0"/>
                      </a:schemeClr>
                    </a:solidFill>
                  </a:tcPr>
                </a:tc>
                <a:tc>
                  <a:txBody>
                    <a:bodyPr/>
                    <a:lstStyle/>
                    <a:p>
                      <a:pPr algn="ctr"/>
                      <a:r>
                        <a:rPr lang="hu-HU" sz="1600" b="1" dirty="0">
                          <a:solidFill>
                            <a:srgbClr val="404040"/>
                          </a:solidFill>
                        </a:rPr>
                        <a:t>61%</a:t>
                      </a:r>
                    </a:p>
                  </a:txBody>
                  <a:tcPr>
                    <a:solidFill>
                      <a:schemeClr val="accent1">
                        <a:tint val="20000"/>
                        <a:alpha val="0"/>
                      </a:schemeClr>
                    </a:solidFill>
                  </a:tcPr>
                </a:tc>
                <a:extLst>
                  <a:ext uri="{0D108BD9-81ED-4DB2-BD59-A6C34878D82A}">
                    <a16:rowId xmlns:a16="http://schemas.microsoft.com/office/drawing/2014/main" xmlns="" val="3773178721"/>
                  </a:ext>
                </a:extLst>
              </a:tr>
              <a:tr h="558035">
                <a:tc>
                  <a:txBody>
                    <a:bodyPr/>
                    <a:lstStyle/>
                    <a:p>
                      <a:pPr algn="ctr"/>
                      <a:endParaRPr lang="hu-HU" sz="1600" b="1" dirty="0">
                        <a:solidFill>
                          <a:srgbClr val="404040"/>
                        </a:solidFill>
                      </a:endParaRPr>
                    </a:p>
                  </a:txBody>
                  <a:tcPr>
                    <a:solidFill>
                      <a:schemeClr val="accent1">
                        <a:tint val="20000"/>
                        <a:alpha val="0"/>
                      </a:schemeClr>
                    </a:solidFill>
                  </a:tcPr>
                </a:tc>
                <a:tc>
                  <a:txBody>
                    <a:bodyPr/>
                    <a:lstStyle/>
                    <a:p>
                      <a:pPr algn="ctr"/>
                      <a:r>
                        <a:rPr lang="hu-HU" sz="1600" b="1" dirty="0">
                          <a:solidFill>
                            <a:srgbClr val="404040"/>
                          </a:solidFill>
                        </a:rPr>
                        <a:t>45%</a:t>
                      </a:r>
                    </a:p>
                  </a:txBody>
                  <a:tcPr>
                    <a:solidFill>
                      <a:schemeClr val="accent1">
                        <a:tint val="20000"/>
                        <a:alpha val="0"/>
                      </a:schemeClr>
                    </a:solidFill>
                  </a:tcPr>
                </a:tc>
                <a:extLst>
                  <a:ext uri="{0D108BD9-81ED-4DB2-BD59-A6C34878D82A}">
                    <a16:rowId xmlns:a16="http://schemas.microsoft.com/office/drawing/2014/main" xmlns="" val="4036548792"/>
                  </a:ext>
                </a:extLst>
              </a:tr>
              <a:tr h="558035">
                <a:tc>
                  <a:txBody>
                    <a:bodyPr/>
                    <a:lstStyle/>
                    <a:p>
                      <a:pPr algn="ctr"/>
                      <a:endParaRPr lang="hu-HU" sz="1600" b="1" dirty="0">
                        <a:solidFill>
                          <a:srgbClr val="404040"/>
                        </a:solidFill>
                      </a:endParaRPr>
                    </a:p>
                  </a:txBody>
                  <a:tcPr>
                    <a:solidFill>
                      <a:schemeClr val="accent1">
                        <a:tint val="20000"/>
                        <a:alpha val="0"/>
                      </a:schemeClr>
                    </a:solidFill>
                  </a:tcPr>
                </a:tc>
                <a:tc>
                  <a:txBody>
                    <a:bodyPr/>
                    <a:lstStyle/>
                    <a:p>
                      <a:pPr algn="ctr"/>
                      <a:r>
                        <a:rPr lang="hu-HU" sz="1600" b="1" dirty="0">
                          <a:solidFill>
                            <a:srgbClr val="404040"/>
                          </a:solidFill>
                        </a:rPr>
                        <a:t>29%</a:t>
                      </a:r>
                    </a:p>
                  </a:txBody>
                  <a:tcPr>
                    <a:solidFill>
                      <a:schemeClr val="accent1">
                        <a:tint val="20000"/>
                        <a:alpha val="0"/>
                      </a:schemeClr>
                    </a:solidFill>
                  </a:tcPr>
                </a:tc>
                <a:extLst>
                  <a:ext uri="{0D108BD9-81ED-4DB2-BD59-A6C34878D82A}">
                    <a16:rowId xmlns:a16="http://schemas.microsoft.com/office/drawing/2014/main" xmlns="" val="2097364724"/>
                  </a:ext>
                </a:extLst>
              </a:tr>
              <a:tr h="558035">
                <a:tc>
                  <a:txBody>
                    <a:bodyPr/>
                    <a:lstStyle/>
                    <a:p>
                      <a:pPr algn="ctr"/>
                      <a:endParaRPr lang="hu-HU" sz="1600" b="1" dirty="0">
                        <a:solidFill>
                          <a:srgbClr val="404040"/>
                        </a:solidFill>
                      </a:endParaRPr>
                    </a:p>
                  </a:txBody>
                  <a:tcPr>
                    <a:solidFill>
                      <a:schemeClr val="accent1">
                        <a:tint val="20000"/>
                        <a:alpha val="0"/>
                      </a:schemeClr>
                    </a:solidFill>
                  </a:tcPr>
                </a:tc>
                <a:tc>
                  <a:txBody>
                    <a:bodyPr/>
                    <a:lstStyle/>
                    <a:p>
                      <a:pPr algn="ctr"/>
                      <a:r>
                        <a:rPr lang="hu-HU" sz="1600" b="1" dirty="0">
                          <a:solidFill>
                            <a:srgbClr val="404040"/>
                          </a:solidFill>
                        </a:rPr>
                        <a:t>13%</a:t>
                      </a:r>
                    </a:p>
                  </a:txBody>
                  <a:tcPr>
                    <a:solidFill>
                      <a:schemeClr val="accent1">
                        <a:tint val="20000"/>
                        <a:alpha val="0"/>
                      </a:schemeClr>
                    </a:solidFill>
                  </a:tcPr>
                </a:tc>
                <a:extLst>
                  <a:ext uri="{0D108BD9-81ED-4DB2-BD59-A6C34878D82A}">
                    <a16:rowId xmlns:a16="http://schemas.microsoft.com/office/drawing/2014/main" xmlns="" val="2596018702"/>
                  </a:ext>
                </a:extLst>
              </a:tr>
            </a:tbl>
          </a:graphicData>
        </a:graphic>
      </p:graphicFrame>
      <p:sp>
        <p:nvSpPr>
          <p:cNvPr id="37" name="Title 3"/>
          <p:cNvSpPr>
            <a:spLocks noGrp="1"/>
          </p:cNvSpPr>
          <p:nvPr>
            <p:ph type="title"/>
          </p:nvPr>
        </p:nvSpPr>
        <p:spPr>
          <a:xfrm>
            <a:off x="179984" y="-19088"/>
            <a:ext cx="8680422" cy="469722"/>
          </a:xfrm>
        </p:spPr>
        <p:txBody>
          <a:bodyPr>
            <a:noAutofit/>
          </a:bodyPr>
          <a:lstStyle/>
          <a:p>
            <a:r>
              <a:rPr lang="hu-HU" sz="2900" dirty="0" err="1"/>
              <a:t>Devices</a:t>
            </a:r>
            <a:r>
              <a:rPr lang="hu-HU" sz="2900" dirty="0"/>
              <a:t> </a:t>
            </a:r>
            <a:r>
              <a:rPr lang="hu-HU" sz="2900" dirty="0" err="1"/>
              <a:t>to</a:t>
            </a:r>
            <a:r>
              <a:rPr lang="hu-HU" sz="2900" dirty="0"/>
              <a:t> </a:t>
            </a:r>
            <a:r>
              <a:rPr lang="hu-HU" sz="2900" dirty="0" err="1"/>
              <a:t>consume</a:t>
            </a:r>
            <a:r>
              <a:rPr lang="hu-HU" sz="2900" dirty="0"/>
              <a:t> video </a:t>
            </a:r>
            <a:r>
              <a:rPr lang="hu-HU" sz="2900" dirty="0" err="1"/>
              <a:t>content</a:t>
            </a:r>
            <a:endParaRPr lang="hu-HU" sz="2900" dirty="0"/>
          </a:p>
        </p:txBody>
      </p:sp>
      <p:sp>
        <p:nvSpPr>
          <p:cNvPr id="52"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these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videos?</a:t>
            </a:r>
          </a:p>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these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videos? </a:t>
            </a:r>
          </a:p>
        </p:txBody>
      </p:sp>
      <p:grpSp>
        <p:nvGrpSpPr>
          <p:cNvPr id="7" name="Group 6"/>
          <p:cNvGrpSpPr/>
          <p:nvPr/>
        </p:nvGrpSpPr>
        <p:grpSpPr>
          <a:xfrm>
            <a:off x="2999885" y="1846964"/>
            <a:ext cx="3120246" cy="2869448"/>
            <a:chOff x="2999885" y="1687392"/>
            <a:chExt cx="3120246" cy="2869448"/>
          </a:xfrm>
        </p:grpSpPr>
        <p:grpSp>
          <p:nvGrpSpPr>
            <p:cNvPr id="68" name="Group 25"/>
            <p:cNvGrpSpPr/>
            <p:nvPr/>
          </p:nvGrpSpPr>
          <p:grpSpPr>
            <a:xfrm flipH="1">
              <a:off x="5177319" y="1687392"/>
              <a:ext cx="942812" cy="2000373"/>
              <a:chOff x="0" y="0"/>
              <a:chExt cx="1141317" cy="2554062"/>
            </a:xfrm>
          </p:grpSpPr>
          <p:sp>
            <p:nvSpPr>
              <p:cNvPr id="72" name="Shape 20"/>
              <p:cNvSpPr/>
              <p:nvPr/>
            </p:nvSpPr>
            <p:spPr>
              <a:xfrm>
                <a:off x="0" y="0"/>
                <a:ext cx="1139530" cy="3226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D4D4D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1"/>
              <p:cNvSpPr/>
              <p:nvPr/>
            </p:nvSpPr>
            <p:spPr>
              <a:xfrm>
                <a:off x="571551" y="161164"/>
                <a:ext cx="569766" cy="11398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64"/>
                    </a:lnTo>
                    <a:lnTo>
                      <a:pt x="0" y="21600"/>
                    </a:lnTo>
                    <a:lnTo>
                      <a:pt x="21600" y="18543"/>
                    </a:lnTo>
                    <a:lnTo>
                      <a:pt x="216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2"/>
              <p:cNvSpPr/>
              <p:nvPr/>
            </p:nvSpPr>
            <p:spPr>
              <a:xfrm>
                <a:off x="1786" y="161164"/>
                <a:ext cx="569766" cy="1139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rgbClr val="A0A0A0"/>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5" name="Shape 23"/>
              <p:cNvSpPr/>
              <p:nvPr/>
            </p:nvSpPr>
            <p:spPr>
              <a:xfrm>
                <a:off x="569870" y="761385"/>
                <a:ext cx="569766" cy="1689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48"/>
                    </a:lnTo>
                    <a:lnTo>
                      <a:pt x="0" y="21600"/>
                    </a:lnTo>
                    <a:lnTo>
                      <a:pt x="21600" y="19657"/>
                    </a:lnTo>
                    <a:lnTo>
                      <a:pt x="216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1786" y="761385"/>
                <a:ext cx="569766" cy="1792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56"/>
                    </a:lnTo>
                    <a:lnTo>
                      <a:pt x="21600" y="21600"/>
                    </a:lnTo>
                    <a:lnTo>
                      <a:pt x="21600" y="1948"/>
                    </a:lnTo>
                    <a:lnTo>
                      <a:pt x="0" y="0"/>
                    </a:lnTo>
                    <a:close/>
                  </a:path>
                </a:pathLst>
              </a:custGeom>
              <a:solidFill>
                <a:srgbClr val="A0A0A0"/>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9" name="Group 35"/>
            <p:cNvGrpSpPr/>
            <p:nvPr/>
          </p:nvGrpSpPr>
          <p:grpSpPr>
            <a:xfrm flipH="1">
              <a:off x="4633134" y="2199398"/>
              <a:ext cx="943506" cy="1657046"/>
              <a:chOff x="0" y="0"/>
              <a:chExt cx="1142159" cy="2115704"/>
            </a:xfrm>
          </p:grpSpPr>
          <p:sp>
            <p:nvSpPr>
              <p:cNvPr id="63" name="Shape 30"/>
              <p:cNvSpPr/>
              <p:nvPr/>
            </p:nvSpPr>
            <p:spPr>
              <a:xfrm>
                <a:off x="0" y="0"/>
                <a:ext cx="1142056" cy="3233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Shape 31"/>
              <p:cNvSpPr/>
              <p:nvPr/>
            </p:nvSpPr>
            <p:spPr>
              <a:xfrm>
                <a:off x="571130" y="159045"/>
                <a:ext cx="571028" cy="114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57"/>
                    </a:lnTo>
                    <a:lnTo>
                      <a:pt x="0" y="21600"/>
                    </a:lnTo>
                    <a:lnTo>
                      <a:pt x="21600" y="18550"/>
                    </a:lnTo>
                    <a:lnTo>
                      <a:pt x="216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Shape 32"/>
              <p:cNvSpPr/>
              <p:nvPr/>
            </p:nvSpPr>
            <p:spPr>
              <a:xfrm>
                <a:off x="102" y="161521"/>
                <a:ext cx="571029" cy="1142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Shape 33"/>
              <p:cNvSpPr/>
              <p:nvPr/>
            </p:nvSpPr>
            <p:spPr>
              <a:xfrm>
                <a:off x="571132" y="806012"/>
                <a:ext cx="571027" cy="11693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643"/>
                    </a:lnTo>
                    <a:lnTo>
                      <a:pt x="0" y="21600"/>
                    </a:lnTo>
                    <a:lnTo>
                      <a:pt x="21600" y="18963"/>
                    </a:lnTo>
                    <a:lnTo>
                      <a:pt x="216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Shape 34"/>
              <p:cNvSpPr/>
              <p:nvPr/>
            </p:nvSpPr>
            <p:spPr>
              <a:xfrm>
                <a:off x="102" y="796471"/>
                <a:ext cx="571029" cy="1319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53"/>
                    </a:lnTo>
                    <a:lnTo>
                      <a:pt x="21600" y="21600"/>
                    </a:lnTo>
                    <a:lnTo>
                      <a:pt x="21600" y="2653"/>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47" name="Group 46"/>
            <p:cNvGrpSpPr/>
            <p:nvPr/>
          </p:nvGrpSpPr>
          <p:grpSpPr>
            <a:xfrm flipH="1">
              <a:off x="4088253" y="2701088"/>
              <a:ext cx="944202" cy="1454840"/>
              <a:chOff x="0" y="0"/>
              <a:chExt cx="1143002" cy="1857528"/>
            </a:xfrm>
          </p:grpSpPr>
          <p:sp>
            <p:nvSpPr>
              <p:cNvPr id="51" name="Shape 40"/>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54" name="Group 45"/>
              <p:cNvGrpSpPr/>
              <p:nvPr/>
            </p:nvGrpSpPr>
            <p:grpSpPr>
              <a:xfrm>
                <a:off x="102" y="161640"/>
                <a:ext cx="1142900" cy="1695888"/>
                <a:chOff x="0" y="0"/>
                <a:chExt cx="1142898" cy="1695886"/>
              </a:xfrm>
            </p:grpSpPr>
            <p:sp>
              <p:nvSpPr>
                <p:cNvPr id="55" name="Shape 41"/>
                <p:cNvSpPr/>
                <p:nvPr/>
              </p:nvSpPr>
              <p:spPr>
                <a:xfrm>
                  <a:off x="571448" y="0"/>
                  <a:ext cx="571450" cy="11432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64"/>
                      </a:lnTo>
                      <a:lnTo>
                        <a:pt x="0" y="21600"/>
                      </a:lnTo>
                      <a:lnTo>
                        <a:pt x="21600" y="18543"/>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Shape 42"/>
                <p:cNvSpPr/>
                <p:nvPr/>
              </p:nvSpPr>
              <p:spPr>
                <a:xfrm>
                  <a:off x="0" y="0"/>
                  <a:ext cx="571449" cy="1143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rgbClr val="7F7F7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Shape 43"/>
                <p:cNvSpPr/>
                <p:nvPr/>
              </p:nvSpPr>
              <p:spPr>
                <a:xfrm>
                  <a:off x="571448" y="163162"/>
                  <a:ext cx="571450" cy="11964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99"/>
                      </a:lnTo>
                      <a:lnTo>
                        <a:pt x="0" y="21600"/>
                      </a:lnTo>
                      <a:lnTo>
                        <a:pt x="21600" y="19505"/>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Shape 44"/>
                <p:cNvSpPr/>
                <p:nvPr/>
              </p:nvSpPr>
              <p:spPr>
                <a:xfrm>
                  <a:off x="1" y="25699"/>
                  <a:ext cx="571449" cy="1670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508"/>
                      </a:lnTo>
                      <a:lnTo>
                        <a:pt x="21600" y="21600"/>
                      </a:lnTo>
                      <a:lnTo>
                        <a:pt x="21600" y="2097"/>
                      </a:lnTo>
                      <a:lnTo>
                        <a:pt x="0" y="0"/>
                      </a:lnTo>
                      <a:close/>
                    </a:path>
                  </a:pathLst>
                </a:custGeom>
                <a:solidFill>
                  <a:srgbClr val="7F7F7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40" name="Group 54"/>
            <p:cNvGrpSpPr/>
            <p:nvPr/>
          </p:nvGrpSpPr>
          <p:grpSpPr>
            <a:xfrm flipH="1">
              <a:off x="3544071" y="3191344"/>
              <a:ext cx="944200" cy="1217693"/>
              <a:chOff x="0" y="0"/>
              <a:chExt cx="1143000" cy="1554741"/>
            </a:xfrm>
          </p:grpSpPr>
          <p:sp>
            <p:nvSpPr>
              <p:cNvPr id="44" name="Shape 51"/>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2CE8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Shape 52"/>
              <p:cNvSpPr/>
              <p:nvPr/>
            </p:nvSpPr>
            <p:spPr>
              <a:xfrm>
                <a:off x="571551" y="158465"/>
                <a:ext cx="571449" cy="923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10"/>
                    </a:lnTo>
                    <a:lnTo>
                      <a:pt x="0" y="21600"/>
                    </a:lnTo>
                    <a:lnTo>
                      <a:pt x="21600" y="19096"/>
                    </a:lnTo>
                    <a:lnTo>
                      <a:pt x="21600" y="0"/>
                    </a:lnTo>
                    <a:close/>
                  </a:path>
                </a:pathLst>
              </a:custGeom>
              <a:solidFill>
                <a:srgbClr val="B2CE8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Shape 53"/>
              <p:cNvSpPr/>
              <p:nvPr/>
            </p:nvSpPr>
            <p:spPr>
              <a:xfrm>
                <a:off x="102" y="161640"/>
                <a:ext cx="571450" cy="1393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91"/>
                    </a:lnTo>
                    <a:lnTo>
                      <a:pt x="21600" y="21600"/>
                    </a:lnTo>
                    <a:lnTo>
                      <a:pt x="21600" y="2514"/>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32" name="Group 62"/>
            <p:cNvGrpSpPr/>
            <p:nvPr/>
          </p:nvGrpSpPr>
          <p:grpSpPr>
            <a:xfrm flipH="1">
              <a:off x="2999885" y="3686005"/>
              <a:ext cx="944200" cy="870835"/>
              <a:chOff x="0" y="0"/>
              <a:chExt cx="1143000" cy="1111874"/>
            </a:xfrm>
          </p:grpSpPr>
          <p:sp>
            <p:nvSpPr>
              <p:cNvPr id="36" name="Shape 59"/>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Shape 60"/>
              <p:cNvSpPr/>
              <p:nvPr/>
            </p:nvSpPr>
            <p:spPr>
              <a:xfrm>
                <a:off x="571551" y="158465"/>
                <a:ext cx="571449" cy="953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674"/>
                    </a:lnTo>
                    <a:lnTo>
                      <a:pt x="0" y="21600"/>
                    </a:lnTo>
                    <a:lnTo>
                      <a:pt x="21600" y="17935"/>
                    </a:lnTo>
                    <a:lnTo>
                      <a:pt x="21600" y="0"/>
                    </a:lnTo>
                    <a:close/>
                  </a:path>
                </a:pathLst>
              </a:custGeom>
              <a:solidFill>
                <a:srgbClr val="7F7F7F"/>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Shape 61"/>
              <p:cNvSpPr/>
              <p:nvPr/>
            </p:nvSpPr>
            <p:spPr>
              <a:xfrm>
                <a:off x="102" y="161640"/>
                <a:ext cx="571450" cy="950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922"/>
                    </a:lnTo>
                    <a:lnTo>
                      <a:pt x="21600" y="21600"/>
                    </a:lnTo>
                    <a:lnTo>
                      <a:pt x="21600" y="3614"/>
                    </a:lnTo>
                    <a:lnTo>
                      <a:pt x="0" y="0"/>
                    </a:lnTo>
                    <a:close/>
                  </a:path>
                </a:pathLst>
              </a:custGeom>
              <a:solidFill>
                <a:srgbClr val="64646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6" name="Group 5"/>
          <p:cNvGrpSpPr/>
          <p:nvPr/>
        </p:nvGrpSpPr>
        <p:grpSpPr>
          <a:xfrm>
            <a:off x="3681283" y="3022975"/>
            <a:ext cx="595826" cy="468237"/>
            <a:chOff x="3681283" y="2863403"/>
            <a:chExt cx="595826" cy="468237"/>
          </a:xfrm>
        </p:grpSpPr>
        <p:sp>
          <p:nvSpPr>
            <p:cNvPr id="88" name="Oval 53"/>
            <p:cNvSpPr>
              <a:spLocks noChangeArrowheads="1"/>
            </p:cNvSpPr>
            <p:nvPr/>
          </p:nvSpPr>
          <p:spPr bwMode="auto">
            <a:xfrm>
              <a:off x="3795245" y="3304388"/>
              <a:ext cx="377811" cy="27252"/>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54"/>
            <p:cNvSpPr>
              <a:spLocks/>
            </p:cNvSpPr>
            <p:nvPr/>
          </p:nvSpPr>
          <p:spPr bwMode="auto">
            <a:xfrm>
              <a:off x="3681283" y="2863403"/>
              <a:ext cx="595826" cy="380287"/>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0" name="Rectangle 55"/>
            <p:cNvSpPr>
              <a:spLocks noChangeArrowheads="1"/>
            </p:cNvSpPr>
            <p:nvPr/>
          </p:nvSpPr>
          <p:spPr bwMode="auto">
            <a:xfrm>
              <a:off x="3720922" y="2894371"/>
              <a:ext cx="515309" cy="28738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56"/>
            <p:cNvSpPr>
              <a:spLocks/>
            </p:cNvSpPr>
            <p:nvPr/>
          </p:nvSpPr>
          <p:spPr bwMode="auto">
            <a:xfrm>
              <a:off x="3732071" y="2931532"/>
              <a:ext cx="460805" cy="239074"/>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Rectangle 57"/>
            <p:cNvSpPr>
              <a:spLocks noChangeArrowheads="1"/>
            </p:cNvSpPr>
            <p:nvPr/>
          </p:nvSpPr>
          <p:spPr bwMode="auto">
            <a:xfrm>
              <a:off x="3708535" y="2894371"/>
              <a:ext cx="541322" cy="28986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58"/>
            <p:cNvSpPr>
              <a:spLocks/>
            </p:cNvSpPr>
            <p:nvPr/>
          </p:nvSpPr>
          <p:spPr bwMode="auto">
            <a:xfrm>
              <a:off x="3875763" y="3258555"/>
              <a:ext cx="218015" cy="52026"/>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59"/>
            <p:cNvSpPr>
              <a:spLocks/>
            </p:cNvSpPr>
            <p:nvPr/>
          </p:nvSpPr>
          <p:spPr bwMode="auto">
            <a:xfrm>
              <a:off x="4118552" y="3207768"/>
              <a:ext cx="24774" cy="16104"/>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Rectangle 60"/>
            <p:cNvSpPr>
              <a:spLocks noChangeArrowheads="1"/>
            </p:cNvSpPr>
            <p:nvPr/>
          </p:nvSpPr>
          <p:spPr bwMode="auto">
            <a:xfrm>
              <a:off x="4151998" y="3207768"/>
              <a:ext cx="32207" cy="1610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61"/>
            <p:cNvSpPr>
              <a:spLocks/>
            </p:cNvSpPr>
            <p:nvPr/>
          </p:nvSpPr>
          <p:spPr bwMode="auto">
            <a:xfrm>
              <a:off x="4196592" y="3207768"/>
              <a:ext cx="30968" cy="16104"/>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97" name="Freeform 11"/>
          <p:cNvSpPr>
            <a:spLocks noChangeAspect="1" noEditPoints="1"/>
          </p:cNvSpPr>
          <p:nvPr/>
        </p:nvSpPr>
        <p:spPr bwMode="auto">
          <a:xfrm>
            <a:off x="5306924" y="1478334"/>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8" name="Freeform 16"/>
          <p:cNvSpPr>
            <a:spLocks noEditPoints="1"/>
          </p:cNvSpPr>
          <p:nvPr/>
        </p:nvSpPr>
        <p:spPr bwMode="auto">
          <a:xfrm>
            <a:off x="4803459" y="2099859"/>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Rectangle 57"/>
          <p:cNvSpPr>
            <a:spLocks noChangeArrowheads="1"/>
          </p:cNvSpPr>
          <p:nvPr/>
        </p:nvSpPr>
        <p:spPr bwMode="auto">
          <a:xfrm>
            <a:off x="4884186" y="2116114"/>
            <a:ext cx="470031" cy="32461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 name="Téglalap 2"/>
          <p:cNvSpPr/>
          <p:nvPr/>
        </p:nvSpPr>
        <p:spPr>
          <a:xfrm>
            <a:off x="4475486" y="2676492"/>
            <a:ext cx="184748" cy="263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0" name="Freeform 11"/>
          <p:cNvSpPr>
            <a:spLocks noChangeAspect="1" noEditPoints="1"/>
          </p:cNvSpPr>
          <p:nvPr/>
        </p:nvSpPr>
        <p:spPr bwMode="auto">
          <a:xfrm>
            <a:off x="4457437" y="2610855"/>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3" name="Rectangle 57"/>
          <p:cNvSpPr>
            <a:spLocks noChangeArrowheads="1"/>
          </p:cNvSpPr>
          <p:nvPr/>
        </p:nvSpPr>
        <p:spPr bwMode="auto">
          <a:xfrm>
            <a:off x="3268208" y="3639129"/>
            <a:ext cx="440328" cy="274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257"/>
          <p:cNvSpPr>
            <a:spLocks noChangeAspect="1" noEditPoints="1"/>
          </p:cNvSpPr>
          <p:nvPr/>
        </p:nvSpPr>
        <p:spPr bwMode="auto">
          <a:xfrm>
            <a:off x="3216476" y="3616612"/>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Shape 8"/>
          <p:cNvSpPr/>
          <p:nvPr/>
        </p:nvSpPr>
        <p:spPr>
          <a:xfrm flipV="1">
            <a:off x="1175863" y="3999337"/>
            <a:ext cx="1354745"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Shape 9"/>
          <p:cNvSpPr/>
          <p:nvPr/>
        </p:nvSpPr>
        <p:spPr>
          <a:xfrm flipV="1">
            <a:off x="1178599" y="3434964"/>
            <a:ext cx="2037877"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Shape 10"/>
          <p:cNvSpPr/>
          <p:nvPr/>
        </p:nvSpPr>
        <p:spPr>
          <a:xfrm flipV="1">
            <a:off x="1182060" y="2305415"/>
            <a:ext cx="3342643"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7" name="Shape 11"/>
          <p:cNvSpPr/>
          <p:nvPr/>
        </p:nvSpPr>
        <p:spPr>
          <a:xfrm flipV="1">
            <a:off x="1181440" y="2854807"/>
            <a:ext cx="2698495"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8" name="Shape 12"/>
          <p:cNvSpPr/>
          <p:nvPr/>
        </p:nvSpPr>
        <p:spPr>
          <a:xfrm flipV="1">
            <a:off x="1180944" y="1758232"/>
            <a:ext cx="4014136"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9" name="Szövegdoboz 108"/>
          <p:cNvSpPr txBox="1"/>
          <p:nvPr/>
        </p:nvSpPr>
        <p:spPr>
          <a:xfrm>
            <a:off x="5594742" y="2833995"/>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40%</a:t>
            </a:r>
          </a:p>
        </p:txBody>
      </p:sp>
      <p:sp>
        <p:nvSpPr>
          <p:cNvPr id="114" name="Szövegdoboz 113"/>
          <p:cNvSpPr txBox="1"/>
          <p:nvPr/>
        </p:nvSpPr>
        <p:spPr>
          <a:xfrm>
            <a:off x="5045961" y="3130064"/>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24%</a:t>
            </a:r>
          </a:p>
        </p:txBody>
      </p:sp>
      <p:sp>
        <p:nvSpPr>
          <p:cNvPr id="115" name="Szövegdoboz 114"/>
          <p:cNvSpPr txBox="1"/>
          <p:nvPr/>
        </p:nvSpPr>
        <p:spPr>
          <a:xfrm>
            <a:off x="4505047" y="3426234"/>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20%</a:t>
            </a:r>
          </a:p>
        </p:txBody>
      </p:sp>
      <p:sp>
        <p:nvSpPr>
          <p:cNvPr id="117" name="Szövegdoboz 116"/>
          <p:cNvSpPr txBox="1"/>
          <p:nvPr/>
        </p:nvSpPr>
        <p:spPr>
          <a:xfrm>
            <a:off x="3972384" y="3743313"/>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13%</a:t>
            </a:r>
          </a:p>
        </p:txBody>
      </p:sp>
      <p:sp>
        <p:nvSpPr>
          <p:cNvPr id="118" name="Szövegdoboz 117"/>
          <p:cNvSpPr txBox="1"/>
          <p:nvPr/>
        </p:nvSpPr>
        <p:spPr>
          <a:xfrm>
            <a:off x="3495460" y="3955458"/>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p>
        </p:txBody>
      </p:sp>
      <p:sp>
        <p:nvSpPr>
          <p:cNvPr id="120" name="Szövegdoboz 119"/>
          <p:cNvSpPr txBox="1"/>
          <p:nvPr/>
        </p:nvSpPr>
        <p:spPr>
          <a:xfrm>
            <a:off x="4471266" y="915566"/>
            <a:ext cx="2499677"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Main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device</a:t>
            </a: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for</a:t>
            </a: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watching</a:t>
            </a: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video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content</a:t>
            </a:r>
            <a:endParaRPr kumimoji="0" lang="hu-HU" sz="1200" b="0" i="0"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21" name="Szövegdoboz 120"/>
          <p:cNvSpPr txBox="1"/>
          <p:nvPr/>
        </p:nvSpPr>
        <p:spPr>
          <a:xfrm>
            <a:off x="179512" y="921659"/>
            <a:ext cx="1440872"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Consuming videos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on</a:t>
            </a:r>
            <a:r>
              <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2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devices</a:t>
            </a:r>
            <a:endPar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69" name="Szövegdoboz 26"/>
          <p:cNvSpPr txBox="1"/>
          <p:nvPr/>
        </p:nvSpPr>
        <p:spPr>
          <a:xfrm>
            <a:off x="6491499" y="1529953"/>
            <a:ext cx="2430690" cy="2308324"/>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a:solidFill>
                  <a:srgbClr val="58595B"/>
                </a:solidFill>
                <a:latin typeface="Calibri"/>
              </a:rPr>
              <a:t>Three out of five respondents watch shows, series and films on their laptop/notebook. However, the majority marked desktop computer as the main device</a:t>
            </a:r>
            <a:r>
              <a:rPr kumimoji="0" lang="hu-HU" sz="1000" b="0" i="0" u="none" strike="noStrike" kern="0" cap="none" spc="0" normalizeH="0" baseline="0" noProof="0" dirty="0">
                <a:ln>
                  <a:noFill/>
                </a:ln>
                <a:solidFill>
                  <a:srgbClr val="58595B"/>
                </a:solidFill>
                <a:effectLst/>
                <a:uLnTx/>
                <a:uFillTx/>
                <a:latin typeface="Calibri"/>
                <a:ea typeface="+mn-ea"/>
                <a:cs typeface="+mn-cs"/>
              </a:rPr>
              <a:t> (40%).</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58595B"/>
                </a:solidFill>
                <a:effectLst/>
                <a:uLnTx/>
                <a:uFillTx/>
                <a:latin typeface="Calibri"/>
                <a:ea typeface="+mn-ea"/>
                <a:cs typeface="+mn-cs"/>
              </a:rPr>
              <a:t>45% of </a:t>
            </a:r>
            <a:r>
              <a:rPr kumimoji="0" lang="hu-HU" sz="1000" b="0" i="0" u="none" strike="noStrike" kern="0" cap="none" spc="0" normalizeH="0" baseline="0" noProof="0" dirty="0" err="1">
                <a:ln>
                  <a:noFill/>
                </a:ln>
                <a:solidFill>
                  <a:srgbClr val="58595B"/>
                </a:solidFill>
                <a:effectLst/>
                <a:uLnTx/>
                <a:uFillTx/>
                <a:latin typeface="Calibri"/>
                <a:ea typeface="+mn-ea"/>
                <a:cs typeface="+mn-cs"/>
              </a:rPr>
              <a:t>respondents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watch</a:t>
            </a:r>
            <a:r>
              <a:rPr kumimoji="0" lang="hu-HU" sz="1000" b="0" i="0" u="none" strike="noStrike" kern="0" cap="none" spc="0" normalizeH="0" baseline="0" noProof="0" dirty="0">
                <a:ln>
                  <a:noFill/>
                </a:ln>
                <a:solidFill>
                  <a:srgbClr val="58595B"/>
                </a:solidFill>
                <a:effectLst/>
                <a:uLnTx/>
                <a:uFillTx/>
                <a:latin typeface="Calibri"/>
                <a:ea typeface="+mn-ea"/>
                <a:cs typeface="+mn-cs"/>
              </a:rPr>
              <a:t> videos </a:t>
            </a:r>
            <a:r>
              <a:rPr kumimoji="0" lang="hu-HU" sz="1000" b="0" i="0" u="none" strike="noStrike" kern="0" cap="none" spc="0" normalizeH="0" baseline="0" noProof="0" dirty="0" err="1">
                <a:ln>
                  <a:noFill/>
                </a:ln>
                <a:solidFill>
                  <a:srgbClr val="58595B"/>
                </a:solidFill>
                <a:effectLst/>
                <a:uLnTx/>
                <a:uFillTx/>
                <a:latin typeface="Calibri"/>
                <a:ea typeface="+mn-ea"/>
                <a:cs typeface="+mn-cs"/>
              </a:rPr>
              <a:t>on</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smart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phones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but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it’s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the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primary</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device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for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only</a:t>
            </a:r>
            <a:r>
              <a:rPr kumimoji="0" lang="hu-HU" sz="1000" b="0" i="0" u="none" strike="noStrike" kern="0" cap="none" spc="0" normalizeH="0" baseline="0" noProof="0" dirty="0">
                <a:ln>
                  <a:noFill/>
                </a:ln>
                <a:solidFill>
                  <a:srgbClr val="58595B"/>
                </a:solidFill>
                <a:effectLst/>
                <a:uLnTx/>
                <a:uFillTx/>
                <a:latin typeface="Calibri"/>
                <a:ea typeface="+mn-ea"/>
                <a:cs typeface="+mn-cs"/>
              </a:rPr>
              <a:t> 20%. This can be related to the size of the screens.</a:t>
            </a:r>
            <a:r>
              <a:rPr lang="hu-HU" sz="1000" kern="0" dirty="0">
                <a:solidFill>
                  <a:srgbClr val="58595B"/>
                </a:solidFill>
                <a:latin typeface="Calibri"/>
              </a:rPr>
              <a:t> </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err="1">
                <a:solidFill>
                  <a:srgbClr val="58595B"/>
                </a:solidFill>
                <a:latin typeface="Calibri"/>
              </a:rPr>
              <a:t>For</a:t>
            </a:r>
            <a:r>
              <a:rPr lang="hu-HU" sz="1000" kern="0" dirty="0">
                <a:solidFill>
                  <a:srgbClr val="58595B"/>
                </a:solidFill>
                <a:latin typeface="Calibri"/>
              </a:rPr>
              <a:t> </a:t>
            </a:r>
            <a:r>
              <a:rPr lang="hu-HU" sz="1000" kern="0" dirty="0" err="1">
                <a:solidFill>
                  <a:srgbClr val="58595B"/>
                </a:solidFill>
                <a:latin typeface="Calibri"/>
              </a:rPr>
              <a:t>watching</a:t>
            </a:r>
            <a:r>
              <a:rPr lang="hu-HU" sz="1000" kern="0" dirty="0">
                <a:solidFill>
                  <a:srgbClr val="58595B"/>
                </a:solidFill>
                <a:latin typeface="Calibri"/>
              </a:rPr>
              <a:t> video </a:t>
            </a:r>
            <a:r>
              <a:rPr lang="hu-HU" sz="1000" kern="0" dirty="0" err="1">
                <a:solidFill>
                  <a:srgbClr val="58595B"/>
                </a:solidFill>
                <a:latin typeface="Calibri"/>
              </a:rPr>
              <a:t>content</a:t>
            </a:r>
            <a:r>
              <a:rPr lang="hu-HU" sz="1000" kern="0" dirty="0">
                <a:solidFill>
                  <a:srgbClr val="58595B"/>
                </a:solidFill>
                <a:latin typeface="Calibri"/>
              </a:rPr>
              <a:t>, y</a:t>
            </a:r>
            <a:r>
              <a:rPr kumimoji="0" lang="hu-HU" sz="1000" b="0" i="0" u="none" strike="noStrike" kern="0" cap="none" spc="0" normalizeH="0" baseline="0" noProof="0" dirty="0" err="1">
                <a:ln>
                  <a:noFill/>
                </a:ln>
                <a:solidFill>
                  <a:srgbClr val="58595B"/>
                </a:solidFill>
                <a:effectLst/>
                <a:uLnTx/>
                <a:uFillTx/>
                <a:latin typeface="Calibri"/>
                <a:ea typeface="+mn-ea"/>
                <a:cs typeface="+mn-cs"/>
              </a:rPr>
              <a:t>ounger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groups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use</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their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smart</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phones</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at</a:t>
            </a:r>
            <a:r>
              <a:rPr kumimoji="0" lang="hu-HU" sz="1000" b="0" i="0" u="none" strike="noStrike" kern="0" cap="none" spc="0" normalizeH="0" baseline="0" noProof="0" dirty="0">
                <a:ln>
                  <a:noFill/>
                </a:ln>
                <a:solidFill>
                  <a:srgbClr val="58595B"/>
                </a:solidFill>
                <a:effectLst/>
                <a:uLnTx/>
                <a:uFillTx/>
                <a:latin typeface="Calibri"/>
                <a:ea typeface="+mn-ea"/>
                <a:cs typeface="+mn-cs"/>
              </a:rPr>
              <a:t> a </a:t>
            </a:r>
            <a:r>
              <a:rPr kumimoji="0" lang="hu-HU" sz="1000" b="0" i="0" u="none" strike="noStrike" kern="0" cap="none" spc="0" normalizeH="0" baseline="0" noProof="0" dirty="0" err="1">
                <a:ln>
                  <a:noFill/>
                </a:ln>
                <a:solidFill>
                  <a:srgbClr val="58595B"/>
                </a:solidFill>
                <a:effectLst/>
                <a:uLnTx/>
                <a:uFillTx/>
                <a:latin typeface="Calibri"/>
                <a:ea typeface="+mn-ea"/>
                <a:cs typeface="+mn-cs"/>
              </a:rPr>
              <a:t>significatnly</a:t>
            </a:r>
            <a:r>
              <a:rPr kumimoji="0" lang="hu-HU" sz="1000" b="0" i="0" u="none" strike="noStrike" kern="0" cap="none" spc="0" normalizeH="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higher</a:t>
            </a:r>
            <a:r>
              <a:rPr kumimoji="0" lang="hu-HU" sz="1000" b="0" i="0" u="none" strike="noStrike" kern="0" cap="none" spc="0" normalizeH="0" baseline="0" noProof="0" dirty="0">
                <a:ln>
                  <a:noFill/>
                </a:ln>
                <a:solidFill>
                  <a:srgbClr val="58595B"/>
                </a:solidFill>
                <a:effectLst/>
                <a:uLnTx/>
                <a:uFillTx/>
                <a:latin typeface="Calibri"/>
                <a:ea typeface="+mn-ea"/>
                <a:cs typeface="+mn-cs"/>
              </a:rPr>
              <a:t> </a:t>
            </a:r>
            <a:r>
              <a:rPr kumimoji="0" lang="hu-HU" sz="1000" b="0" i="0" u="none" strike="noStrike" kern="0" cap="none" spc="0" normalizeH="0" baseline="0" noProof="0" dirty="0" err="1">
                <a:ln>
                  <a:noFill/>
                </a:ln>
                <a:solidFill>
                  <a:srgbClr val="58595B"/>
                </a:solidFill>
                <a:effectLst/>
                <a:uLnTx/>
                <a:uFillTx/>
                <a:latin typeface="Calibri"/>
                <a:ea typeface="+mn-ea"/>
                <a:cs typeface="+mn-cs"/>
              </a:rPr>
              <a:t>level</a:t>
            </a:r>
            <a:r>
              <a:rPr kumimoji="0" lang="hu-HU" sz="1000" b="0" i="0" u="none" strike="noStrike" kern="0" cap="none" spc="0" normalizeH="0" baseline="0" noProof="0" dirty="0">
                <a:ln>
                  <a:noFill/>
                </a:ln>
                <a:solidFill>
                  <a:srgbClr val="58595B"/>
                </a:solidFill>
                <a:effectLst/>
                <a:uLnTx/>
                <a:uFillTx/>
                <a:latin typeface="Calibri"/>
                <a:ea typeface="+mn-ea"/>
                <a:cs typeface="+mn-cs"/>
              </a:rPr>
              <a:t> (27%). </a:t>
            </a:r>
            <a:r>
              <a:rPr lang="hu-HU" sz="1000" kern="0" dirty="0">
                <a:solidFill>
                  <a:srgbClr val="58595B"/>
                </a:solidFill>
                <a:latin typeface="Calibri"/>
              </a:rPr>
              <a:t>The ones living with their parents (48%) </a:t>
            </a:r>
            <a:r>
              <a:rPr lang="hu-HU" sz="1000" kern="0" dirty="0" err="1">
                <a:solidFill>
                  <a:srgbClr val="58595B"/>
                </a:solidFill>
                <a:latin typeface="Calibri"/>
              </a:rPr>
              <a:t>are</a:t>
            </a:r>
            <a:r>
              <a:rPr lang="hu-HU" sz="1000" kern="0" dirty="0">
                <a:solidFill>
                  <a:srgbClr val="58595B"/>
                </a:solidFill>
                <a:latin typeface="Calibri"/>
              </a:rPr>
              <a:t> most </a:t>
            </a:r>
            <a:r>
              <a:rPr lang="hu-HU" sz="1000" kern="0" dirty="0" err="1">
                <a:solidFill>
                  <a:srgbClr val="58595B"/>
                </a:solidFill>
                <a:latin typeface="Calibri"/>
              </a:rPr>
              <a:t>likely</a:t>
            </a:r>
            <a:r>
              <a:rPr lang="hu-HU" sz="1000" kern="0" dirty="0">
                <a:solidFill>
                  <a:srgbClr val="58595B"/>
                </a:solidFill>
                <a:latin typeface="Calibri"/>
              </a:rPr>
              <a:t> </a:t>
            </a:r>
            <a:r>
              <a:rPr lang="hu-HU" sz="1000" kern="0" dirty="0" err="1">
                <a:solidFill>
                  <a:srgbClr val="58595B"/>
                </a:solidFill>
                <a:latin typeface="Calibri"/>
              </a:rPr>
              <a:t>to</a:t>
            </a:r>
            <a:r>
              <a:rPr lang="hu-HU" sz="1000" kern="0" dirty="0">
                <a:solidFill>
                  <a:srgbClr val="58595B"/>
                </a:solidFill>
                <a:latin typeface="Calibri"/>
              </a:rPr>
              <a:t> </a:t>
            </a:r>
            <a:r>
              <a:rPr lang="hu-HU" sz="1000" kern="0" dirty="0" err="1">
                <a:solidFill>
                  <a:srgbClr val="58595B"/>
                </a:solidFill>
                <a:latin typeface="Calibri"/>
              </a:rPr>
              <a:t>use</a:t>
            </a:r>
            <a:r>
              <a:rPr lang="hu-HU" sz="1000" kern="0" dirty="0">
                <a:solidFill>
                  <a:srgbClr val="58595B"/>
                </a:solidFill>
                <a:latin typeface="Calibri"/>
              </a:rPr>
              <a:t> desktop PCs, the ones living in a rented flat or a student dorm  watch them on smart phones (36%) and parents (31%) use their smart TV.</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Rectangle 1"/>
          <p:cNvSpPr/>
          <p:nvPr/>
        </p:nvSpPr>
        <p:spPr>
          <a:xfrm>
            <a:off x="1175863" y="1651202"/>
            <a:ext cx="1556827"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0" name="Rectangle 69"/>
          <p:cNvSpPr/>
          <p:nvPr/>
        </p:nvSpPr>
        <p:spPr>
          <a:xfrm>
            <a:off x="1177577" y="2158736"/>
            <a:ext cx="2940975"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1" name="Rectangle 70"/>
          <p:cNvSpPr/>
          <p:nvPr/>
        </p:nvSpPr>
        <p:spPr>
          <a:xfrm>
            <a:off x="1189164" y="2727761"/>
            <a:ext cx="2192212"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7" name="Rectangle 76"/>
          <p:cNvSpPr/>
          <p:nvPr/>
        </p:nvSpPr>
        <p:spPr>
          <a:xfrm>
            <a:off x="1185552" y="3354119"/>
            <a:ext cx="1443571"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8" name="Rectangle 77"/>
          <p:cNvSpPr/>
          <p:nvPr/>
        </p:nvSpPr>
        <p:spPr>
          <a:xfrm>
            <a:off x="1185552" y="3888909"/>
            <a:ext cx="571796"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pSp>
        <p:nvGrpSpPr>
          <p:cNvPr id="8" name="Group 7"/>
          <p:cNvGrpSpPr/>
          <p:nvPr/>
        </p:nvGrpSpPr>
        <p:grpSpPr>
          <a:xfrm>
            <a:off x="2812225" y="3955458"/>
            <a:ext cx="3631983" cy="1108538"/>
            <a:chOff x="2812225" y="3795886"/>
            <a:chExt cx="3631983" cy="1108538"/>
          </a:xfrm>
        </p:grpSpPr>
        <p:sp>
          <p:nvSpPr>
            <p:cNvPr id="81" name="Rectangle 80"/>
            <p:cNvSpPr/>
            <p:nvPr/>
          </p:nvSpPr>
          <p:spPr>
            <a:xfrm rot="20695281">
              <a:off x="3503233" y="3795886"/>
              <a:ext cx="2940975" cy="77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82" name="Rectangle 81"/>
            <p:cNvSpPr/>
            <p:nvPr/>
          </p:nvSpPr>
          <p:spPr>
            <a:xfrm rot="821913">
              <a:off x="2812225" y="4129822"/>
              <a:ext cx="721684" cy="77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a:t>
            </a:r>
            <a:r>
              <a:rPr lang="hu-HU" sz="900" kern="0" dirty="0">
                <a:solidFill>
                  <a:srgbClr val="222223"/>
                </a:solidFill>
                <a:latin typeface="Calibri"/>
              </a:rPr>
              <a:t>AND</a:t>
            </a:r>
            <a:r>
              <a:rPr kumimoji="0" lang="hu-HU" sz="900" b="0" i="0" u="none" strike="noStrike" kern="0" cap="none" spc="0" normalizeH="0" baseline="0" noProof="0" dirty="0">
                <a:ln>
                  <a:noFill/>
                </a:ln>
                <a:solidFill>
                  <a:srgbClr val="222223"/>
                </a:solidFill>
                <a:effectLst/>
                <a:uLnTx/>
                <a:uFillTx/>
                <a:latin typeface="Calibri"/>
                <a:ea typeface="+mn-ea"/>
                <a:cs typeface="+mn-cs"/>
              </a:rPr>
              <a:t> 966 | Base: total sample AND video content consumers</a:t>
            </a:r>
          </a:p>
        </p:txBody>
      </p:sp>
      <p:pic>
        <p:nvPicPr>
          <p:cNvPr id="79" name="Picture 78">
            <a:extLst>
              <a:ext uri="{FF2B5EF4-FFF2-40B4-BE49-F238E27FC236}">
                <a16:creationId xmlns:a16="http://schemas.microsoft.com/office/drawing/2014/main" xmlns="" id="{3C6802AC-70C4-42A6-86A3-08217DD32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0" name="Picture 79">
            <a:extLst>
              <a:ext uri="{FF2B5EF4-FFF2-40B4-BE49-F238E27FC236}">
                <a16:creationId xmlns:a16="http://schemas.microsoft.com/office/drawing/2014/main" xmlns="" id="{7435077D-8C14-4B1C-84BE-39EE062823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7042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Situations</a:t>
            </a:r>
            <a:r>
              <a:rPr lang="hu-HU" sz="2900" dirty="0"/>
              <a:t> and </a:t>
            </a:r>
            <a:r>
              <a:rPr lang="hu-HU" sz="2900" dirty="0" err="1"/>
              <a:t>locations</a:t>
            </a:r>
            <a:r>
              <a:rPr lang="hu-HU" sz="2900" dirty="0"/>
              <a:t> </a:t>
            </a:r>
            <a:r>
              <a:rPr lang="hu-HU" sz="2900" dirty="0" err="1"/>
              <a:t>to</a:t>
            </a:r>
            <a:r>
              <a:rPr lang="hu-HU" sz="2900" dirty="0"/>
              <a:t> </a:t>
            </a:r>
            <a:r>
              <a:rPr lang="hu-HU" sz="2900" dirty="0" err="1"/>
              <a:t>consume</a:t>
            </a:r>
            <a:r>
              <a:rPr lang="hu-HU" sz="2900" dirty="0"/>
              <a:t> video </a:t>
            </a:r>
            <a:r>
              <a:rPr lang="hu-HU" sz="2900" dirty="0" err="1"/>
              <a:t>content</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N=different | Base: different for each device</a:t>
            </a:r>
          </a:p>
        </p:txBody>
      </p:sp>
      <p:sp>
        <p:nvSpPr>
          <p:cNvPr id="5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Still</a:t>
            </a:r>
            <a:r>
              <a:rPr lang="hu-HU" sz="1000" i="1" dirty="0">
                <a:solidFill>
                  <a:schemeClr val="bg1">
                    <a:lumMod val="50000"/>
                  </a:schemeClr>
                </a:solidFill>
              </a:rPr>
              <a:t> </a:t>
            </a:r>
            <a:r>
              <a:rPr lang="hu-HU" sz="1000" i="1" dirty="0" err="1">
                <a:solidFill>
                  <a:schemeClr val="bg1">
                    <a:lumMod val="50000"/>
                  </a:schemeClr>
                </a:solidFill>
              </a:rPr>
              <a:t>talking</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video </a:t>
            </a:r>
            <a:r>
              <a:rPr lang="hu-HU" sz="1000" i="1" dirty="0" err="1">
                <a:solidFill>
                  <a:schemeClr val="bg1">
                    <a:lumMod val="50000"/>
                  </a:schemeClr>
                </a:solidFill>
              </a:rPr>
              <a:t>content</a:t>
            </a:r>
            <a:r>
              <a:rPr lang="hu-HU" sz="1000" i="1" dirty="0">
                <a:solidFill>
                  <a:schemeClr val="bg1">
                    <a:lumMod val="50000"/>
                  </a:schemeClr>
                </a:solidFill>
              </a:rPr>
              <a:t>, </a:t>
            </a:r>
            <a:r>
              <a:rPr lang="hu-HU" sz="1000" i="1" dirty="0" err="1">
                <a:solidFill>
                  <a:schemeClr val="bg1">
                    <a:lumMod val="50000"/>
                  </a:schemeClr>
                </a:solidFill>
              </a:rPr>
              <a:t>where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them</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following</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a:t>
            </a:r>
          </a:p>
        </p:txBody>
      </p:sp>
      <p:grpSp>
        <p:nvGrpSpPr>
          <p:cNvPr id="44" name="Group 360"/>
          <p:cNvGrpSpPr>
            <a:grpSpLocks noChangeAspect="1"/>
          </p:cNvGrpSpPr>
          <p:nvPr/>
        </p:nvGrpSpPr>
        <p:grpSpPr>
          <a:xfrm>
            <a:off x="3061963" y="731907"/>
            <a:ext cx="595826" cy="468237"/>
            <a:chOff x="7969250" y="2316163"/>
            <a:chExt cx="763588" cy="600075"/>
          </a:xfrm>
          <a:solidFill>
            <a:schemeClr val="bg1">
              <a:lumMod val="50000"/>
            </a:schemeClr>
          </a:solidFill>
        </p:grpSpPr>
        <p:sp>
          <p:nvSpPr>
            <p:cNvPr id="4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0" name="Freeform 257"/>
          <p:cNvSpPr>
            <a:spLocks noChangeAspect="1" noEditPoints="1"/>
          </p:cNvSpPr>
          <p:nvPr/>
        </p:nvSpPr>
        <p:spPr bwMode="auto">
          <a:xfrm>
            <a:off x="6704190" y="820661"/>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11"/>
          <p:cNvSpPr>
            <a:spLocks noChangeAspect="1" noEditPoints="1"/>
          </p:cNvSpPr>
          <p:nvPr/>
        </p:nvSpPr>
        <p:spPr bwMode="auto">
          <a:xfrm>
            <a:off x="8078678" y="761395"/>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Freeform 11"/>
          <p:cNvSpPr>
            <a:spLocks noChangeAspect="1" noEditPoints="1"/>
          </p:cNvSpPr>
          <p:nvPr/>
        </p:nvSpPr>
        <p:spPr bwMode="auto">
          <a:xfrm>
            <a:off x="4209960" y="665601"/>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 name="Freeform 16"/>
          <p:cNvSpPr>
            <a:spLocks noEditPoints="1"/>
          </p:cNvSpPr>
          <p:nvPr/>
        </p:nvSpPr>
        <p:spPr bwMode="auto">
          <a:xfrm>
            <a:off x="5417193" y="772454"/>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aphicFrame>
        <p:nvGraphicFramePr>
          <p:cNvPr id="22" name="Táblázat 21"/>
          <p:cNvGraphicFramePr>
            <a:graphicFrameLocks noGrp="1"/>
          </p:cNvGraphicFramePr>
          <p:nvPr>
            <p:extLst>
              <p:ext uri="{D42A27DB-BD31-4B8C-83A1-F6EECF244321}">
                <p14:modId xmlns:p14="http://schemas.microsoft.com/office/powerpoint/2010/main" val="3458463396"/>
              </p:ext>
            </p:extLst>
          </p:nvPr>
        </p:nvGraphicFramePr>
        <p:xfrm>
          <a:off x="301813" y="1294693"/>
          <a:ext cx="8496947" cy="2331720"/>
        </p:xfrm>
        <a:graphic>
          <a:graphicData uri="http://schemas.openxmlformats.org/drawingml/2006/table">
            <a:tbl>
              <a:tblPr>
                <a:tableStyleId>{5C22544A-7EE6-4342-B048-85BDC9FD1C3A}</a:tableStyleId>
              </a:tblPr>
              <a:tblGrid>
                <a:gridCol w="2427367">
                  <a:extLst>
                    <a:ext uri="{9D8B030D-6E8A-4147-A177-3AD203B41FA5}">
                      <a16:colId xmlns:a16="http://schemas.microsoft.com/office/drawing/2014/main" xmlns="" val="4016328448"/>
                    </a:ext>
                  </a:extLst>
                </a:gridCol>
                <a:gridCol w="1213916">
                  <a:extLst>
                    <a:ext uri="{9D8B030D-6E8A-4147-A177-3AD203B41FA5}">
                      <a16:colId xmlns:a16="http://schemas.microsoft.com/office/drawing/2014/main" xmlns="" val="4103955229"/>
                    </a:ext>
                  </a:extLst>
                </a:gridCol>
                <a:gridCol w="1213916">
                  <a:extLst>
                    <a:ext uri="{9D8B030D-6E8A-4147-A177-3AD203B41FA5}">
                      <a16:colId xmlns:a16="http://schemas.microsoft.com/office/drawing/2014/main" xmlns="" val="1533525611"/>
                    </a:ext>
                  </a:extLst>
                </a:gridCol>
                <a:gridCol w="1213916">
                  <a:extLst>
                    <a:ext uri="{9D8B030D-6E8A-4147-A177-3AD203B41FA5}">
                      <a16:colId xmlns:a16="http://schemas.microsoft.com/office/drawing/2014/main" xmlns="" val="732016901"/>
                    </a:ext>
                  </a:extLst>
                </a:gridCol>
                <a:gridCol w="1213916">
                  <a:extLst>
                    <a:ext uri="{9D8B030D-6E8A-4147-A177-3AD203B41FA5}">
                      <a16:colId xmlns:a16="http://schemas.microsoft.com/office/drawing/2014/main" xmlns="" val="1932137645"/>
                    </a:ext>
                  </a:extLst>
                </a:gridCol>
                <a:gridCol w="1213916">
                  <a:extLst>
                    <a:ext uri="{9D8B030D-6E8A-4147-A177-3AD203B41FA5}">
                      <a16:colId xmlns:a16="http://schemas.microsoft.com/office/drawing/2014/main" xmlns="" val="1944435981"/>
                    </a:ext>
                  </a:extLst>
                </a:gridCol>
              </a:tblGrid>
              <a:tr h="0">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home</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98%</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97%</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93%</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578895058"/>
                  </a:ext>
                </a:extLst>
              </a:tr>
              <a:tr h="0">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work</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11%</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14%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10%</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12%</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803848731"/>
                  </a:ext>
                </a:extLst>
              </a:tr>
              <a:tr h="149818">
                <a:tc>
                  <a:txBody>
                    <a:bodyPr/>
                    <a:lstStyle/>
                    <a:p>
                      <a:pPr algn="l"/>
                      <a:r>
                        <a:rPr lang="hu-HU" sz="1100" dirty="0" err="1">
                          <a:solidFill>
                            <a:srgbClr val="404040"/>
                          </a:solidFill>
                        </a:rPr>
                        <a:t>At</a:t>
                      </a:r>
                      <a:r>
                        <a:rPr lang="hu-HU" sz="1100" dirty="0">
                          <a:solidFill>
                            <a:srgbClr val="404040"/>
                          </a:solidFill>
                        </a:rPr>
                        <a:t> </a:t>
                      </a:r>
                      <a:r>
                        <a:rPr lang="hu-HU" sz="1100" dirty="0" err="1">
                          <a:solidFill>
                            <a:srgbClr val="404040"/>
                          </a:solidFill>
                        </a:rPr>
                        <a:t>school</a:t>
                      </a:r>
                      <a:r>
                        <a:rPr lang="hu-HU" sz="1100" dirty="0">
                          <a:solidFill>
                            <a:srgbClr val="404040"/>
                          </a:solidFill>
                        </a:rPr>
                        <a:t>/college/</a:t>
                      </a:r>
                      <a:r>
                        <a:rPr lang="hu-HU" sz="1100" dirty="0" err="1">
                          <a:solidFill>
                            <a:srgbClr val="404040"/>
                          </a:solidFill>
                        </a:rPr>
                        <a:t>university</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8%</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22%</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296875488"/>
                  </a:ext>
                </a:extLst>
              </a:tr>
              <a:tr h="149818">
                <a:tc>
                  <a:txBody>
                    <a:bodyPr/>
                    <a:lstStyle/>
                    <a:p>
                      <a:pPr algn="l"/>
                      <a:r>
                        <a:rPr lang="hu-HU" sz="1100" dirty="0">
                          <a:solidFill>
                            <a:srgbClr val="404040"/>
                          </a:solidFill>
                        </a:rPr>
                        <a:t>With friends or family</a:t>
                      </a: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4%</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12%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7%</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1085129679"/>
                  </a:ext>
                </a:extLst>
              </a:tr>
              <a:tr h="0">
                <a:tc>
                  <a:txBody>
                    <a:bodyPr/>
                    <a:lstStyle/>
                    <a:p>
                      <a:pPr algn="l"/>
                      <a:r>
                        <a:rPr lang="hu-HU" sz="1100" dirty="0">
                          <a:solidFill>
                            <a:srgbClr val="404040"/>
                          </a:solidFill>
                        </a:rPr>
                        <a:t>Traveling/ public transport</a:t>
                      </a: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6%</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14%</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23%</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2071229363"/>
                  </a:ext>
                </a:extLst>
              </a:tr>
              <a:tr h="149818">
                <a:tc>
                  <a:txBody>
                    <a:bodyPr/>
                    <a:lstStyle/>
                    <a:p>
                      <a:pPr algn="l"/>
                      <a:r>
                        <a:rPr lang="hu-HU" sz="1100" dirty="0">
                          <a:solidFill>
                            <a:srgbClr val="404040"/>
                          </a:solidFill>
                        </a:rPr>
                        <a:t>In shopping </a:t>
                      </a:r>
                      <a:r>
                        <a:rPr lang="hu-HU" sz="1100" dirty="0" err="1">
                          <a:solidFill>
                            <a:srgbClr val="404040"/>
                          </a:solidFill>
                        </a:rPr>
                        <a:t>malls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14%</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5%</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696109512"/>
                  </a:ext>
                </a:extLst>
              </a:tr>
              <a:tr h="149818">
                <a:tc>
                  <a:txBody>
                    <a:bodyPr/>
                    <a:lstStyle/>
                    <a:p>
                      <a:pPr algn="l"/>
                      <a:r>
                        <a:rPr lang="hu-HU" sz="1100" dirty="0">
                          <a:solidFill>
                            <a:srgbClr val="404040"/>
                          </a:solidFill>
                        </a:rPr>
                        <a:t>In </a:t>
                      </a:r>
                      <a:r>
                        <a:rPr lang="hu-HU" sz="1100" dirty="0" err="1">
                          <a:solidFill>
                            <a:srgbClr val="404040"/>
                          </a:solidFill>
                        </a:rPr>
                        <a:t>restaurants</a:t>
                      </a:r>
                      <a:r>
                        <a:rPr lang="hu-HU" sz="1100" dirty="0">
                          <a:solidFill>
                            <a:srgbClr val="404040"/>
                          </a:solidFill>
                        </a:rPr>
                        <a:t> and </a:t>
                      </a:r>
                      <a:r>
                        <a:rPr lang="hu-HU" sz="1100" dirty="0" err="1">
                          <a:solidFill>
                            <a:srgbClr val="404040"/>
                          </a:solidFill>
                        </a:rPr>
                        <a:t>coffeehouses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4%</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3313202279"/>
                  </a:ext>
                </a:extLst>
              </a:tr>
              <a:tr h="0">
                <a:tc>
                  <a:txBody>
                    <a:bodyPr/>
                    <a:lstStyle/>
                    <a:p>
                      <a:pPr algn="l"/>
                      <a:r>
                        <a:rPr lang="hu-HU" sz="1100" dirty="0">
                          <a:solidFill>
                            <a:srgbClr val="404040"/>
                          </a:solidFill>
                        </a:rPr>
                        <a:t>In </a:t>
                      </a:r>
                      <a:r>
                        <a:rPr lang="hu-HU" sz="1100" dirty="0" err="1">
                          <a:solidFill>
                            <a:srgbClr val="404040"/>
                          </a:solidFill>
                        </a:rPr>
                        <a:t>public</a:t>
                      </a:r>
                      <a:r>
                        <a:rPr lang="hu-HU" sz="1100" dirty="0">
                          <a:solidFill>
                            <a:srgbClr val="404040"/>
                          </a:solidFill>
                        </a:rPr>
                        <a:t> </a:t>
                      </a:r>
                      <a:r>
                        <a:rPr lang="hu-HU" sz="1100" dirty="0" err="1">
                          <a:solidFill>
                            <a:srgbClr val="404040"/>
                          </a:solidFill>
                        </a:rPr>
                        <a:t>areas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3%</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9%</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676320991"/>
                  </a:ext>
                </a:extLst>
              </a:tr>
              <a:tr h="0">
                <a:tc>
                  <a:txBody>
                    <a:bodyPr/>
                    <a:lstStyle/>
                    <a:p>
                      <a:pPr algn="l"/>
                      <a:r>
                        <a:rPr lang="hu-HU" sz="1100" dirty="0" err="1">
                          <a:solidFill>
                            <a:srgbClr val="404040"/>
                          </a:solidFill>
                        </a:rPr>
                        <a:t>On</a:t>
                      </a:r>
                      <a:r>
                        <a:rPr lang="hu-HU" sz="1100" dirty="0">
                          <a:solidFill>
                            <a:srgbClr val="404040"/>
                          </a:solidFill>
                        </a:rPr>
                        <a:t> </a:t>
                      </a:r>
                      <a:r>
                        <a:rPr lang="hu-HU" sz="1100" dirty="0" err="1">
                          <a:solidFill>
                            <a:srgbClr val="404040"/>
                          </a:solidFill>
                        </a:rPr>
                        <a:t>events</a:t>
                      </a:r>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1%</a:t>
                      </a:r>
                    </a:p>
                  </a:txBody>
                  <a:tcPr marL="9525" marR="9525" marT="9525" marB="0" anchor="ctr">
                    <a:solidFill>
                      <a:schemeClr val="bg2">
                        <a:lumMod val="20000"/>
                        <a:lumOff val="80000"/>
                        <a:alpha val="37000"/>
                      </a:schemeClr>
                    </a:solidFill>
                  </a:tcPr>
                </a:tc>
                <a:tc>
                  <a:txBody>
                    <a:bodyPr/>
                    <a:lstStyle/>
                    <a:p>
                      <a:pPr algn="ctr" fontAlgn="ctr"/>
                      <a:r>
                        <a:rPr lang="hu-HU" sz="1200" b="0" i="0" u="sng" strike="noStrike" dirty="0">
                          <a:solidFill>
                            <a:srgbClr val="404040"/>
                          </a:solidFill>
                          <a:effectLst/>
                          <a:latin typeface="+mj-lt"/>
                        </a:rPr>
                        <a:t>6%</a:t>
                      </a:r>
                    </a:p>
                  </a:txBody>
                  <a:tcPr marL="9525" marR="9525" marT="9525" marB="0" anchor="ctr">
                    <a:solidFill>
                      <a:schemeClr val="bg2">
                        <a:lumMod val="20000"/>
                        <a:lumOff val="80000"/>
                        <a:alpha val="37000"/>
                      </a:schemeClr>
                    </a:solidFill>
                  </a:tcPr>
                </a:tc>
                <a:tc>
                  <a:txBody>
                    <a:bodyPr/>
                    <a:lstStyle/>
                    <a:p>
                      <a:pPr algn="ctr" fontAlgn="ctr"/>
                      <a:r>
                        <a:rPr lang="hu-HU" sz="1200" b="0" i="0" u="none" strike="noStrike" dirty="0">
                          <a:solidFill>
                            <a:srgbClr val="404040"/>
                          </a:solidFill>
                          <a:effectLst/>
                          <a:latin typeface="+mj-lt"/>
                        </a:rPr>
                        <a:t>2%</a:t>
                      </a: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xmlns="" val="1802356854"/>
                  </a:ext>
                </a:extLst>
              </a:tr>
            </a:tbl>
          </a:graphicData>
        </a:graphic>
      </p:graphicFrame>
      <p:sp>
        <p:nvSpPr>
          <p:cNvPr id="23" name="Szövegdoboz 26"/>
          <p:cNvSpPr txBox="1"/>
          <p:nvPr/>
        </p:nvSpPr>
        <p:spPr>
          <a:xfrm>
            <a:off x="301813" y="4077548"/>
            <a:ext cx="8374643" cy="307777"/>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a:solidFill>
                  <a:srgbClr val="58595B"/>
                </a:solidFill>
                <a:latin typeface="Calibri"/>
              </a:rPr>
              <a:t>The main </a:t>
            </a:r>
            <a:r>
              <a:rPr lang="hu-HU" sz="1000" kern="0" dirty="0" err="1">
                <a:solidFill>
                  <a:srgbClr val="58595B"/>
                </a:solidFill>
                <a:latin typeface="Calibri"/>
              </a:rPr>
              <a:t>location</a:t>
            </a:r>
            <a:r>
              <a:rPr lang="hu-HU" sz="1000" kern="0" dirty="0">
                <a:solidFill>
                  <a:srgbClr val="58595B"/>
                </a:solidFill>
                <a:latin typeface="Calibri"/>
              </a:rPr>
              <a:t> </a:t>
            </a:r>
            <a:r>
              <a:rPr lang="hu-HU" sz="1000" kern="0" dirty="0" err="1">
                <a:solidFill>
                  <a:srgbClr val="58595B"/>
                </a:solidFill>
                <a:latin typeface="Calibri"/>
              </a:rPr>
              <a:t>for</a:t>
            </a:r>
            <a:r>
              <a:rPr lang="hu-HU" sz="1000" kern="0" dirty="0">
                <a:solidFill>
                  <a:srgbClr val="58595B"/>
                </a:solidFill>
                <a:latin typeface="Calibri"/>
              </a:rPr>
              <a:t> </a:t>
            </a:r>
            <a:r>
              <a:rPr lang="hu-HU" sz="1000" kern="0" dirty="0" err="1">
                <a:solidFill>
                  <a:srgbClr val="58595B"/>
                </a:solidFill>
                <a:latin typeface="Calibri"/>
              </a:rPr>
              <a:t>watching</a:t>
            </a:r>
            <a:r>
              <a:rPr lang="hu-HU" sz="1000" kern="0" dirty="0">
                <a:solidFill>
                  <a:srgbClr val="58595B"/>
                </a:solidFill>
                <a:latin typeface="Calibri"/>
              </a:rPr>
              <a:t> video </a:t>
            </a:r>
            <a:r>
              <a:rPr lang="hu-HU" sz="1000" kern="0" dirty="0" err="1">
                <a:solidFill>
                  <a:srgbClr val="58595B"/>
                </a:solidFill>
                <a:latin typeface="Calibri"/>
              </a:rPr>
              <a:t>content</a:t>
            </a:r>
            <a:r>
              <a:rPr lang="hu-HU" sz="1000" kern="0" dirty="0">
                <a:solidFill>
                  <a:srgbClr val="58595B"/>
                </a:solidFill>
                <a:latin typeface="Calibri"/>
              </a:rPr>
              <a:t> is </a:t>
            </a:r>
            <a:r>
              <a:rPr lang="hu-HU" sz="1000" kern="0" dirty="0" err="1">
                <a:solidFill>
                  <a:srgbClr val="58595B"/>
                </a:solidFill>
                <a:latin typeface="Calibri"/>
              </a:rPr>
              <a:t>home</a:t>
            </a:r>
            <a:r>
              <a:rPr lang="hu-HU" sz="1000" kern="0" dirty="0">
                <a:solidFill>
                  <a:srgbClr val="58595B"/>
                </a:solidFill>
                <a:latin typeface="Calibri"/>
              </a:rPr>
              <a:t>: here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percentage</a:t>
            </a:r>
            <a:r>
              <a:rPr lang="hu-HU" sz="1000" kern="0" dirty="0">
                <a:solidFill>
                  <a:srgbClr val="58595B"/>
                </a:solidFill>
                <a:latin typeface="Calibri"/>
              </a:rPr>
              <a:t> is </a:t>
            </a:r>
            <a:r>
              <a:rPr lang="hu-HU" sz="1000" kern="0" dirty="0" err="1">
                <a:solidFill>
                  <a:srgbClr val="58595B"/>
                </a:solidFill>
                <a:latin typeface="Calibri"/>
              </a:rPr>
              <a:t>high</a:t>
            </a:r>
            <a:r>
              <a:rPr lang="hu-HU" sz="1000" kern="0" dirty="0">
                <a:solidFill>
                  <a:srgbClr val="58595B"/>
                </a:solidFill>
                <a:latin typeface="Calibri"/>
              </a:rPr>
              <a:t> </a:t>
            </a:r>
            <a:r>
              <a:rPr lang="hu-HU" sz="1000" kern="0" dirty="0" err="1">
                <a:solidFill>
                  <a:srgbClr val="58595B"/>
                </a:solidFill>
                <a:latin typeface="Calibri"/>
              </a:rPr>
              <a:t>for</a:t>
            </a:r>
            <a:r>
              <a:rPr lang="hu-HU" sz="1000" kern="0" dirty="0">
                <a:solidFill>
                  <a:srgbClr val="58595B"/>
                </a:solidFill>
                <a:latin typeface="Calibri"/>
              </a:rPr>
              <a:t> </a:t>
            </a:r>
            <a:r>
              <a:rPr lang="hu-HU" sz="1000" kern="0" dirty="0" err="1">
                <a:solidFill>
                  <a:srgbClr val="58595B"/>
                </a:solidFill>
                <a:latin typeface="Calibri"/>
              </a:rPr>
              <a:t>every</a:t>
            </a:r>
            <a:r>
              <a:rPr lang="hu-HU" sz="1000" kern="0" dirty="0">
                <a:solidFill>
                  <a:srgbClr val="58595B"/>
                </a:solidFill>
                <a:latin typeface="Calibri"/>
              </a:rPr>
              <a:t> </a:t>
            </a:r>
            <a:r>
              <a:rPr lang="hu-HU" sz="1000" kern="0" dirty="0" err="1">
                <a:solidFill>
                  <a:srgbClr val="58595B"/>
                </a:solidFill>
                <a:latin typeface="Calibri"/>
              </a:rPr>
              <a:t>device</a:t>
            </a:r>
            <a:r>
              <a:rPr lang="hu-HU" sz="1000" kern="0" dirty="0">
                <a:solidFill>
                  <a:srgbClr val="58595B"/>
                </a:solidFill>
                <a:latin typeface="Calibri"/>
              </a:rPr>
              <a:t>.  Other than that, we noted than consumption during traveling (23%) and at school/college/university (22%) as well. </a:t>
            </a:r>
          </a:p>
        </p:txBody>
      </p:sp>
      <p:pic>
        <p:nvPicPr>
          <p:cNvPr id="24" name="Picture 23">
            <a:extLst>
              <a:ext uri="{FF2B5EF4-FFF2-40B4-BE49-F238E27FC236}">
                <a16:creationId xmlns:a16="http://schemas.microsoft.com/office/drawing/2014/main" xmlns="" id="{2D0E2EE1-C5C4-4290-85C1-F4F850408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5" name="Picture 24">
            <a:extLst>
              <a:ext uri="{FF2B5EF4-FFF2-40B4-BE49-F238E27FC236}">
                <a16:creationId xmlns:a16="http://schemas.microsoft.com/office/drawing/2014/main" xmlns="" id="{F7357E11-B1F5-4492-ABF7-C4B30C6A3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8269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Attitudes</a:t>
            </a:r>
            <a:r>
              <a:rPr lang="hu-HU" sz="2900" dirty="0"/>
              <a:t> </a:t>
            </a:r>
            <a:r>
              <a:rPr lang="hu-HU" sz="2900" dirty="0" err="1"/>
              <a:t>towards</a:t>
            </a:r>
            <a:r>
              <a:rPr lang="hu-HU" sz="2900" dirty="0"/>
              <a:t> </a:t>
            </a:r>
            <a:r>
              <a:rPr lang="hu-HU" sz="2900" dirty="0" err="1"/>
              <a:t>media</a:t>
            </a:r>
            <a:r>
              <a:rPr lang="hu-HU" sz="2900" dirty="0"/>
              <a:t> </a:t>
            </a:r>
            <a:r>
              <a:rPr lang="hu-HU" sz="2900" dirty="0" err="1"/>
              <a:t>consumption</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2"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these</a:t>
            </a:r>
            <a:r>
              <a:rPr lang="hu-HU" sz="1000" i="1" dirty="0">
                <a:solidFill>
                  <a:schemeClr val="bg1">
                    <a:lumMod val="50000"/>
                  </a:schemeClr>
                </a:solidFill>
              </a:rPr>
              <a:t> </a:t>
            </a:r>
            <a:r>
              <a:rPr lang="hu-HU" sz="1000" i="1" dirty="0" err="1">
                <a:solidFill>
                  <a:schemeClr val="bg1">
                    <a:lumMod val="50000"/>
                  </a:schemeClr>
                </a:solidFill>
              </a:rPr>
              <a:t>following</a:t>
            </a:r>
            <a:r>
              <a:rPr lang="hu-HU" sz="1000" i="1" dirty="0">
                <a:solidFill>
                  <a:schemeClr val="bg1">
                    <a:lumMod val="50000"/>
                  </a:schemeClr>
                </a:solidFill>
              </a:rPr>
              <a:t> </a:t>
            </a:r>
            <a:r>
              <a:rPr lang="hu-HU" sz="1000" i="1" dirty="0" err="1">
                <a:solidFill>
                  <a:schemeClr val="bg1">
                    <a:lumMod val="50000"/>
                  </a:schemeClr>
                </a:solidFill>
              </a:rPr>
              <a:t>statements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true</a:t>
            </a:r>
            <a:r>
              <a:rPr lang="hu-HU" sz="1000" i="1" dirty="0">
                <a:solidFill>
                  <a:schemeClr val="bg1">
                    <a:lumMod val="50000"/>
                  </a:schemeClr>
                </a:solidFill>
              </a:rPr>
              <a:t>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p>
        </p:txBody>
      </p:sp>
      <p:graphicFrame>
        <p:nvGraphicFramePr>
          <p:cNvPr id="3" name="Táblázat 2"/>
          <p:cNvGraphicFramePr>
            <a:graphicFrameLocks noGrp="1"/>
          </p:cNvGraphicFramePr>
          <p:nvPr>
            <p:extLst/>
          </p:nvPr>
        </p:nvGraphicFramePr>
        <p:xfrm>
          <a:off x="8026148" y="791210"/>
          <a:ext cx="868568" cy="2651530"/>
        </p:xfrm>
        <a:graphic>
          <a:graphicData uri="http://schemas.openxmlformats.org/drawingml/2006/table">
            <a:tbl>
              <a:tblPr firstRow="1" bandRow="1">
                <a:tableStyleId>{5C22544A-7EE6-4342-B048-85BDC9FD1C3A}</a:tableStyleId>
              </a:tblPr>
              <a:tblGrid>
                <a:gridCol w="868568">
                  <a:extLst>
                    <a:ext uri="{9D8B030D-6E8A-4147-A177-3AD203B41FA5}">
                      <a16:colId xmlns:a16="http://schemas.microsoft.com/office/drawing/2014/main" xmlns="" val="1513955889"/>
                    </a:ext>
                  </a:extLst>
                </a:gridCol>
              </a:tblGrid>
              <a:tr h="378790">
                <a:tc>
                  <a:txBody>
                    <a:bodyPr/>
                    <a:lstStyle/>
                    <a:p>
                      <a:r>
                        <a:rPr lang="hu-HU" dirty="0">
                          <a:solidFill>
                            <a:srgbClr val="ED6737"/>
                          </a:solidFill>
                        </a:rPr>
                        <a:t>51%</a:t>
                      </a:r>
                    </a:p>
                  </a:txBody>
                  <a:tcPr>
                    <a:solidFill>
                      <a:schemeClr val="accent1">
                        <a:alpha val="0"/>
                      </a:schemeClr>
                    </a:solidFill>
                  </a:tcPr>
                </a:tc>
                <a:extLst>
                  <a:ext uri="{0D108BD9-81ED-4DB2-BD59-A6C34878D82A}">
                    <a16:rowId xmlns:a16="http://schemas.microsoft.com/office/drawing/2014/main" xmlns="" val="506009280"/>
                  </a:ext>
                </a:extLst>
              </a:tr>
              <a:tr h="378790">
                <a:tc>
                  <a:txBody>
                    <a:bodyPr/>
                    <a:lstStyle/>
                    <a:p>
                      <a:r>
                        <a:rPr lang="hu-HU" b="1" dirty="0">
                          <a:solidFill>
                            <a:srgbClr val="ED6737"/>
                          </a:solidFill>
                        </a:rPr>
                        <a:t>45%</a:t>
                      </a:r>
                    </a:p>
                  </a:txBody>
                  <a:tcPr>
                    <a:solidFill>
                      <a:schemeClr val="accent1">
                        <a:alpha val="0"/>
                      </a:schemeClr>
                    </a:solidFill>
                  </a:tcPr>
                </a:tc>
                <a:extLst>
                  <a:ext uri="{0D108BD9-81ED-4DB2-BD59-A6C34878D82A}">
                    <a16:rowId xmlns:a16="http://schemas.microsoft.com/office/drawing/2014/main" xmlns="" val="543521683"/>
                  </a:ext>
                </a:extLst>
              </a:tr>
              <a:tr h="378790">
                <a:tc>
                  <a:txBody>
                    <a:bodyPr/>
                    <a:lstStyle/>
                    <a:p>
                      <a:r>
                        <a:rPr lang="hu-HU" b="1" dirty="0">
                          <a:solidFill>
                            <a:srgbClr val="ED6737"/>
                          </a:solidFill>
                        </a:rPr>
                        <a:t>40%</a:t>
                      </a:r>
                    </a:p>
                  </a:txBody>
                  <a:tcPr>
                    <a:solidFill>
                      <a:schemeClr val="accent1">
                        <a:alpha val="0"/>
                      </a:schemeClr>
                    </a:solidFill>
                  </a:tcPr>
                </a:tc>
                <a:extLst>
                  <a:ext uri="{0D108BD9-81ED-4DB2-BD59-A6C34878D82A}">
                    <a16:rowId xmlns:a16="http://schemas.microsoft.com/office/drawing/2014/main" xmlns="" val="4101635269"/>
                  </a:ext>
                </a:extLst>
              </a:tr>
              <a:tr h="378790">
                <a:tc>
                  <a:txBody>
                    <a:bodyPr/>
                    <a:lstStyle/>
                    <a:p>
                      <a:r>
                        <a:rPr lang="hu-HU" b="1" dirty="0">
                          <a:solidFill>
                            <a:srgbClr val="ED6737"/>
                          </a:solidFill>
                        </a:rPr>
                        <a:t>38%</a:t>
                      </a:r>
                    </a:p>
                  </a:txBody>
                  <a:tcPr>
                    <a:solidFill>
                      <a:schemeClr val="accent1">
                        <a:alpha val="0"/>
                      </a:schemeClr>
                    </a:solidFill>
                  </a:tcPr>
                </a:tc>
                <a:extLst>
                  <a:ext uri="{0D108BD9-81ED-4DB2-BD59-A6C34878D82A}">
                    <a16:rowId xmlns:a16="http://schemas.microsoft.com/office/drawing/2014/main" xmlns="" val="3521407961"/>
                  </a:ext>
                </a:extLst>
              </a:tr>
              <a:tr h="378790">
                <a:tc>
                  <a:txBody>
                    <a:bodyPr/>
                    <a:lstStyle/>
                    <a:p>
                      <a:r>
                        <a:rPr lang="hu-HU" b="1" dirty="0">
                          <a:solidFill>
                            <a:srgbClr val="ED6737"/>
                          </a:solidFill>
                        </a:rPr>
                        <a:t>36%</a:t>
                      </a:r>
                    </a:p>
                  </a:txBody>
                  <a:tcPr>
                    <a:solidFill>
                      <a:schemeClr val="accent1">
                        <a:alpha val="0"/>
                      </a:schemeClr>
                    </a:solidFill>
                  </a:tcPr>
                </a:tc>
                <a:extLst>
                  <a:ext uri="{0D108BD9-81ED-4DB2-BD59-A6C34878D82A}">
                    <a16:rowId xmlns:a16="http://schemas.microsoft.com/office/drawing/2014/main" xmlns="" val="567553846"/>
                  </a:ext>
                </a:extLst>
              </a:tr>
              <a:tr h="378790">
                <a:tc>
                  <a:txBody>
                    <a:bodyPr/>
                    <a:lstStyle/>
                    <a:p>
                      <a:r>
                        <a:rPr lang="hu-HU" b="1" dirty="0">
                          <a:solidFill>
                            <a:srgbClr val="ED6737"/>
                          </a:solidFill>
                        </a:rPr>
                        <a:t>32%</a:t>
                      </a:r>
                    </a:p>
                  </a:txBody>
                  <a:tcPr>
                    <a:solidFill>
                      <a:schemeClr val="accent1">
                        <a:alpha val="0"/>
                      </a:schemeClr>
                    </a:solidFill>
                  </a:tcPr>
                </a:tc>
                <a:extLst>
                  <a:ext uri="{0D108BD9-81ED-4DB2-BD59-A6C34878D82A}">
                    <a16:rowId xmlns:a16="http://schemas.microsoft.com/office/drawing/2014/main" xmlns="" val="882584962"/>
                  </a:ext>
                </a:extLst>
              </a:tr>
              <a:tr h="378790">
                <a:tc>
                  <a:txBody>
                    <a:bodyPr/>
                    <a:lstStyle/>
                    <a:p>
                      <a:r>
                        <a:rPr lang="hu-HU" b="1" dirty="0">
                          <a:solidFill>
                            <a:srgbClr val="ED6737"/>
                          </a:solidFill>
                        </a:rPr>
                        <a:t>30%</a:t>
                      </a:r>
                    </a:p>
                  </a:txBody>
                  <a:tcPr>
                    <a:solidFill>
                      <a:schemeClr val="accent1">
                        <a:alpha val="0"/>
                      </a:schemeClr>
                    </a:solidFill>
                  </a:tcPr>
                </a:tc>
                <a:extLst>
                  <a:ext uri="{0D108BD9-81ED-4DB2-BD59-A6C34878D82A}">
                    <a16:rowId xmlns:a16="http://schemas.microsoft.com/office/drawing/2014/main" xmlns="" val="1563625386"/>
                  </a:ext>
                </a:extLst>
              </a:tr>
            </a:tbl>
          </a:graphicData>
        </a:graphic>
      </p:graphicFrame>
      <p:graphicFrame>
        <p:nvGraphicFramePr>
          <p:cNvPr id="4" name="Táblázat 3"/>
          <p:cNvGraphicFramePr>
            <a:graphicFrameLocks noGrp="1"/>
          </p:cNvGraphicFramePr>
          <p:nvPr>
            <p:extLst>
              <p:ext uri="{D42A27DB-BD31-4B8C-83A1-F6EECF244321}">
                <p14:modId xmlns:p14="http://schemas.microsoft.com/office/powerpoint/2010/main" val="3956841639"/>
              </p:ext>
            </p:extLst>
          </p:nvPr>
        </p:nvGraphicFramePr>
        <p:xfrm>
          <a:off x="164036" y="843561"/>
          <a:ext cx="5104110" cy="2537591"/>
        </p:xfrm>
        <a:graphic>
          <a:graphicData uri="http://schemas.openxmlformats.org/drawingml/2006/table">
            <a:tbl>
              <a:tblPr firstRow="1" bandRow="1">
                <a:tableStyleId>{5C22544A-7EE6-4342-B048-85BDC9FD1C3A}</a:tableStyleId>
              </a:tblPr>
              <a:tblGrid>
                <a:gridCol w="5104110">
                  <a:extLst>
                    <a:ext uri="{9D8B030D-6E8A-4147-A177-3AD203B41FA5}">
                      <a16:colId xmlns:a16="http://schemas.microsoft.com/office/drawing/2014/main" xmlns="" val="4127085462"/>
                    </a:ext>
                  </a:extLst>
                </a:gridCol>
              </a:tblGrid>
              <a:tr h="3625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1050" b="0" kern="1200" baseline="0" dirty="0">
                          <a:solidFill>
                            <a:srgbClr val="404040"/>
                          </a:solidFill>
                          <a:latin typeface="+mn-lt"/>
                          <a:ea typeface="+mn-ea"/>
                          <a:cs typeface="+mn-cs"/>
                        </a:rPr>
                        <a:t>My smart phone is always close to me when I am sleeping</a:t>
                      </a:r>
                    </a:p>
                  </a:txBody>
                  <a:tcPr anchor="ctr">
                    <a:solidFill>
                      <a:schemeClr val="accent1">
                        <a:alpha val="0"/>
                      </a:schemeClr>
                    </a:solidFill>
                  </a:tcPr>
                </a:tc>
                <a:extLst>
                  <a:ext uri="{0D108BD9-81ED-4DB2-BD59-A6C34878D82A}">
                    <a16:rowId xmlns:a16="http://schemas.microsoft.com/office/drawing/2014/main" xmlns="" val="4116475336"/>
                  </a:ext>
                </a:extLst>
              </a:tr>
              <a:tr h="362513">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1050" b="0" kern="1200" baseline="0" dirty="0">
                          <a:solidFill>
                            <a:srgbClr val="404040"/>
                          </a:solidFill>
                          <a:latin typeface="+mn-lt"/>
                          <a:ea typeface="+mn-ea"/>
                          <a:cs typeface="+mn-cs"/>
                        </a:rPr>
                        <a:t>I </a:t>
                      </a:r>
                      <a:r>
                        <a:rPr lang="hu-HU" sz="1050" b="0" kern="1200" baseline="0" dirty="0" err="1">
                          <a:solidFill>
                            <a:srgbClr val="404040"/>
                          </a:solidFill>
                          <a:latin typeface="+mn-lt"/>
                          <a:ea typeface="+mn-ea"/>
                          <a:cs typeface="+mn-cs"/>
                        </a:rPr>
                        <a:t>always</a:t>
                      </a:r>
                      <a:r>
                        <a:rPr lang="hu-HU" sz="1050" b="0" kern="1200" baseline="0" dirty="0">
                          <a:solidFill>
                            <a:srgbClr val="404040"/>
                          </a:solidFill>
                          <a:latin typeface="+mn-lt"/>
                          <a:ea typeface="+mn-ea"/>
                          <a:cs typeface="+mn-cs"/>
                        </a:rPr>
                        <a:t> like re-</a:t>
                      </a:r>
                      <a:r>
                        <a:rPr lang="hu-HU" sz="1050" b="0" kern="1200" baseline="0" dirty="0" err="1">
                          <a:solidFill>
                            <a:srgbClr val="404040"/>
                          </a:solidFill>
                          <a:latin typeface="+mn-lt"/>
                          <a:ea typeface="+mn-ea"/>
                          <a:cs typeface="+mn-cs"/>
                        </a:rPr>
                        <a:t>watching</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classic</a:t>
                      </a:r>
                      <a:r>
                        <a:rPr lang="hu-HU" sz="1050" b="0" kern="1200" baseline="0" dirty="0">
                          <a:solidFill>
                            <a:srgbClr val="404040"/>
                          </a:solidFill>
                          <a:latin typeface="+mn-lt"/>
                          <a:ea typeface="+mn-ea"/>
                          <a:cs typeface="+mn-cs"/>
                        </a:rPr>
                        <a:t> and </a:t>
                      </a:r>
                      <a:r>
                        <a:rPr lang="hu-HU" sz="1050" b="0" kern="1200" baseline="0" dirty="0" err="1">
                          <a:solidFill>
                            <a:srgbClr val="404040"/>
                          </a:solidFill>
                          <a:latin typeface="+mn-lt"/>
                          <a:ea typeface="+mn-ea"/>
                          <a:cs typeface="+mn-cs"/>
                        </a:rPr>
                        <a:t>well-known</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movies</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4033948105"/>
                  </a:ext>
                </a:extLst>
              </a:tr>
              <a:tr h="362513">
                <a:tc>
                  <a:txBody>
                    <a:bodyPr/>
                    <a:lstStyle/>
                    <a:p>
                      <a:r>
                        <a:rPr lang="hu-HU" sz="1050" b="0" kern="1200" baseline="0" dirty="0">
                          <a:solidFill>
                            <a:srgbClr val="404040"/>
                          </a:solidFill>
                          <a:latin typeface="+mn-lt"/>
                          <a:ea typeface="+mn-ea"/>
                          <a:cs typeface="+mn-cs"/>
                        </a:rPr>
                        <a:t>I could not exist without internet on my smart phone</a:t>
                      </a:r>
                    </a:p>
                  </a:txBody>
                  <a:tcPr anchor="ctr">
                    <a:solidFill>
                      <a:schemeClr val="accent1">
                        <a:alpha val="0"/>
                      </a:schemeClr>
                    </a:solidFill>
                  </a:tcPr>
                </a:tc>
                <a:extLst>
                  <a:ext uri="{0D108BD9-81ED-4DB2-BD59-A6C34878D82A}">
                    <a16:rowId xmlns:a16="http://schemas.microsoft.com/office/drawing/2014/main" xmlns="" val="2644259959"/>
                  </a:ext>
                </a:extLst>
              </a:tr>
              <a:tr h="362513">
                <a:tc>
                  <a:txBody>
                    <a:bodyPr/>
                    <a:lstStyle/>
                    <a:p>
                      <a:r>
                        <a:rPr lang="hu-HU" sz="1050" b="0" kern="1200" baseline="0" dirty="0">
                          <a:solidFill>
                            <a:srgbClr val="404040"/>
                          </a:solidFill>
                          <a:latin typeface="+mn-lt"/>
                          <a:ea typeface="+mn-ea"/>
                          <a:cs typeface="+mn-cs"/>
                        </a:rPr>
                        <a:t>I do not mind the screen size, I like watching videos on mobiles</a:t>
                      </a:r>
                    </a:p>
                  </a:txBody>
                  <a:tcPr anchor="ctr">
                    <a:solidFill>
                      <a:schemeClr val="accent1">
                        <a:alpha val="0"/>
                      </a:schemeClr>
                    </a:solidFill>
                  </a:tcPr>
                </a:tc>
                <a:extLst>
                  <a:ext uri="{0D108BD9-81ED-4DB2-BD59-A6C34878D82A}">
                    <a16:rowId xmlns:a16="http://schemas.microsoft.com/office/drawing/2014/main" xmlns="" val="4162379301"/>
                  </a:ext>
                </a:extLst>
              </a:tr>
              <a:tr h="362513">
                <a:tc>
                  <a:txBody>
                    <a:bodyPr/>
                    <a:lstStyle/>
                    <a:p>
                      <a:r>
                        <a:rPr lang="hu-HU" sz="1050" b="0" kern="1200" baseline="0" dirty="0" err="1">
                          <a:solidFill>
                            <a:srgbClr val="404040"/>
                          </a:solidFill>
                          <a:latin typeface="+mn-lt"/>
                          <a:ea typeface="+mn-ea"/>
                          <a:cs typeface="+mn-cs"/>
                        </a:rPr>
                        <a:t>Sometimes</a:t>
                      </a:r>
                      <a:r>
                        <a:rPr lang="hu-HU" sz="1050" b="0" kern="1200" baseline="0" dirty="0">
                          <a:solidFill>
                            <a:srgbClr val="404040"/>
                          </a:solidFill>
                          <a:latin typeface="+mn-lt"/>
                          <a:ea typeface="+mn-ea"/>
                          <a:cs typeface="+mn-cs"/>
                        </a:rPr>
                        <a:t> I </a:t>
                      </a:r>
                      <a:r>
                        <a:rPr lang="hu-HU" sz="1050" b="0" kern="1200" baseline="0" dirty="0" err="1">
                          <a:solidFill>
                            <a:srgbClr val="404040"/>
                          </a:solidFill>
                          <a:latin typeface="+mn-lt"/>
                          <a:ea typeface="+mn-ea"/>
                          <a:cs typeface="+mn-cs"/>
                        </a:rPr>
                        <a:t>watch</a:t>
                      </a:r>
                      <a:r>
                        <a:rPr lang="hu-HU" sz="1050" b="0" kern="1200" baseline="0" dirty="0">
                          <a:solidFill>
                            <a:srgbClr val="404040"/>
                          </a:solidFill>
                          <a:latin typeface="+mn-lt"/>
                          <a:ea typeface="+mn-ea"/>
                          <a:cs typeface="+mn-cs"/>
                        </a:rPr>
                        <a:t> a </a:t>
                      </a:r>
                      <a:r>
                        <a:rPr lang="hu-HU" sz="1050" b="0" kern="1200" baseline="0" dirty="0" err="1">
                          <a:solidFill>
                            <a:srgbClr val="404040"/>
                          </a:solidFill>
                          <a:latin typeface="+mn-lt"/>
                          <a:ea typeface="+mn-ea"/>
                          <a:cs typeface="+mn-cs"/>
                        </a:rPr>
                        <a:t>whole</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season</a:t>
                      </a:r>
                      <a:r>
                        <a:rPr lang="hu-HU" sz="1050" b="0" kern="1200" baseline="0" dirty="0">
                          <a:solidFill>
                            <a:srgbClr val="404040"/>
                          </a:solidFill>
                          <a:latin typeface="+mn-lt"/>
                          <a:ea typeface="+mn-ea"/>
                          <a:cs typeface="+mn-cs"/>
                        </a:rPr>
                        <a:t> of a </a:t>
                      </a:r>
                      <a:r>
                        <a:rPr lang="hu-HU" sz="1050" b="0" kern="1200" baseline="0" dirty="0" err="1">
                          <a:solidFill>
                            <a:srgbClr val="404040"/>
                          </a:solidFill>
                          <a:latin typeface="+mn-lt"/>
                          <a:ea typeface="+mn-ea"/>
                          <a:cs typeface="+mn-cs"/>
                        </a:rPr>
                        <a:t>series</a:t>
                      </a:r>
                      <a:r>
                        <a:rPr lang="hu-HU" sz="1050" b="0" kern="1200" baseline="0" dirty="0">
                          <a:solidFill>
                            <a:srgbClr val="404040"/>
                          </a:solidFill>
                          <a:latin typeface="+mn-lt"/>
                          <a:ea typeface="+mn-ea"/>
                          <a:cs typeface="+mn-cs"/>
                        </a:rPr>
                        <a:t> in a </a:t>
                      </a:r>
                      <a:r>
                        <a:rPr lang="hu-HU" sz="1050" b="0" kern="1200" baseline="0" dirty="0" err="1">
                          <a:solidFill>
                            <a:srgbClr val="404040"/>
                          </a:solidFill>
                          <a:latin typeface="+mn-lt"/>
                          <a:ea typeface="+mn-ea"/>
                          <a:cs typeface="+mn-cs"/>
                        </a:rPr>
                        <a:t>day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or</a:t>
                      </a:r>
                      <a:r>
                        <a:rPr lang="hu-HU" sz="1050" b="0" kern="1200" baseline="0" dirty="0">
                          <a:solidFill>
                            <a:srgbClr val="404040"/>
                          </a:solidFill>
                          <a:latin typeface="+mn-lt"/>
                          <a:ea typeface="+mn-ea"/>
                          <a:cs typeface="+mn-cs"/>
                        </a:rPr>
                        <a:t> a </a:t>
                      </a:r>
                      <a:r>
                        <a:rPr lang="hu-HU" sz="1050" b="0" kern="1200" baseline="0" dirty="0" err="1">
                          <a:solidFill>
                            <a:srgbClr val="404040"/>
                          </a:solidFill>
                          <a:latin typeface="+mn-lt"/>
                          <a:ea typeface="+mn-ea"/>
                          <a:cs typeface="+mn-cs"/>
                        </a:rPr>
                        <a:t>weekend</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546503039"/>
                  </a:ext>
                </a:extLst>
              </a:tr>
              <a:tr h="362513">
                <a:tc>
                  <a:txBody>
                    <a:bodyPr/>
                    <a:lstStyle/>
                    <a:p>
                      <a:r>
                        <a:rPr lang="hu-HU" sz="1050" b="0" kern="1200" baseline="0" dirty="0">
                          <a:solidFill>
                            <a:srgbClr val="404040"/>
                          </a:solidFill>
                          <a:latin typeface="+mn-lt"/>
                          <a:ea typeface="+mn-ea"/>
                          <a:cs typeface="+mn-cs"/>
                        </a:rPr>
                        <a:t>If I am interested in a new movie or series, I immediately download it from Torrent</a:t>
                      </a:r>
                    </a:p>
                  </a:txBody>
                  <a:tcPr anchor="ctr">
                    <a:solidFill>
                      <a:schemeClr val="accent1">
                        <a:alpha val="0"/>
                      </a:schemeClr>
                    </a:solidFill>
                  </a:tcPr>
                </a:tc>
                <a:extLst>
                  <a:ext uri="{0D108BD9-81ED-4DB2-BD59-A6C34878D82A}">
                    <a16:rowId xmlns:a16="http://schemas.microsoft.com/office/drawing/2014/main" xmlns="" val="2786538972"/>
                  </a:ext>
                </a:extLst>
              </a:tr>
              <a:tr h="362513">
                <a:tc>
                  <a:txBody>
                    <a:bodyPr/>
                    <a:lstStyle/>
                    <a:p>
                      <a:r>
                        <a:rPr lang="hu-HU" sz="1050" b="0" kern="1200" baseline="0" dirty="0">
                          <a:solidFill>
                            <a:srgbClr val="404040"/>
                          </a:solidFill>
                          <a:latin typeface="+mn-lt"/>
                          <a:ea typeface="+mn-ea"/>
                          <a:cs typeface="+mn-cs"/>
                        </a:rPr>
                        <a:t>I enjoy films and series more in the origininal language</a:t>
                      </a:r>
                    </a:p>
                  </a:txBody>
                  <a:tcPr anchor="ctr">
                    <a:solidFill>
                      <a:schemeClr val="accent1">
                        <a:alpha val="0"/>
                      </a:schemeClr>
                    </a:solidFill>
                  </a:tcPr>
                </a:tc>
                <a:extLst>
                  <a:ext uri="{0D108BD9-81ED-4DB2-BD59-A6C34878D82A}">
                    <a16:rowId xmlns:a16="http://schemas.microsoft.com/office/drawing/2014/main" xmlns="" val="1342496226"/>
                  </a:ext>
                </a:extLst>
              </a:tr>
            </a:tbl>
          </a:graphicData>
        </a:graphic>
      </p:graphicFrame>
      <p:grpSp>
        <p:nvGrpSpPr>
          <p:cNvPr id="501" name="Group 181"/>
          <p:cNvGrpSpPr/>
          <p:nvPr/>
        </p:nvGrpSpPr>
        <p:grpSpPr>
          <a:xfrm>
            <a:off x="5268146" y="862271"/>
            <a:ext cx="2576119" cy="1781487"/>
            <a:chOff x="936338" y="120649"/>
            <a:chExt cx="3807463" cy="1533857"/>
          </a:xfrm>
        </p:grpSpPr>
        <p:grpSp>
          <p:nvGrpSpPr>
            <p:cNvPr id="562" name="Group 123"/>
            <p:cNvGrpSpPr/>
            <p:nvPr/>
          </p:nvGrpSpPr>
          <p:grpSpPr>
            <a:xfrm>
              <a:off x="936338" y="120649"/>
              <a:ext cx="3807463" cy="203201"/>
              <a:chOff x="0" y="0"/>
              <a:chExt cx="3807460" cy="203200"/>
            </a:xfrm>
          </p:grpSpPr>
          <p:sp>
            <p:nvSpPr>
              <p:cNvPr id="563" name="Shape 113"/>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4" name="Shape 114"/>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5" name="Shape 115"/>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6" name="Shape 116"/>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7" name="Shape 117"/>
              <p:cNvSpPr/>
              <p:nvPr/>
            </p:nvSpPr>
            <p:spPr>
              <a:xfrm>
                <a:off x="1522870"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8" name="Shape 118"/>
              <p:cNvSpPr/>
              <p:nvPr/>
            </p:nvSpPr>
            <p:spPr>
              <a:xfrm>
                <a:off x="1903588"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9" name="Shape 119"/>
              <p:cNvSpPr/>
              <p:nvPr/>
            </p:nvSpPr>
            <p:spPr>
              <a:xfrm>
                <a:off x="2284306"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0" name="Shape 120"/>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1" name="Shape 121"/>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2" name="Shape 122"/>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49" name="Group 137"/>
            <p:cNvGrpSpPr/>
            <p:nvPr/>
          </p:nvGrpSpPr>
          <p:grpSpPr>
            <a:xfrm>
              <a:off x="936338" y="443242"/>
              <a:ext cx="3807462" cy="203201"/>
              <a:chOff x="0" y="0"/>
              <a:chExt cx="3807460" cy="203200"/>
            </a:xfrm>
          </p:grpSpPr>
          <p:sp>
            <p:nvSpPr>
              <p:cNvPr id="550" name="Shape 127"/>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1" name="Shape 128"/>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2" name="Shape 129"/>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3" name="Shape 130"/>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4" name="Shape 131"/>
              <p:cNvSpPr/>
              <p:nvPr/>
            </p:nvSpPr>
            <p:spPr>
              <a:xfrm>
                <a:off x="1522870"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5" name="Shape 132"/>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6" name="Shape 133"/>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7" name="Shape 134"/>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8" name="Shape 135"/>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9" name="Shape 136"/>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36" name="Group 151"/>
            <p:cNvGrpSpPr/>
            <p:nvPr/>
          </p:nvGrpSpPr>
          <p:grpSpPr>
            <a:xfrm>
              <a:off x="936338" y="779263"/>
              <a:ext cx="3807462" cy="203201"/>
              <a:chOff x="0" y="0"/>
              <a:chExt cx="3807460" cy="203200"/>
            </a:xfrm>
          </p:grpSpPr>
          <p:sp>
            <p:nvSpPr>
              <p:cNvPr id="537" name="Shape 141"/>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8" name="Shape 142"/>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9" name="Shape 143"/>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0" name="Shape 144"/>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1" name="Shape 145"/>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2" name="Shape 146"/>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3" name="Shape 147"/>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4" name="Shape 148"/>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5" name="Shape 149"/>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6" name="Shape 150"/>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23" name="Group 165"/>
            <p:cNvGrpSpPr/>
            <p:nvPr/>
          </p:nvGrpSpPr>
          <p:grpSpPr>
            <a:xfrm>
              <a:off x="936338" y="1115284"/>
              <a:ext cx="3807462" cy="203201"/>
              <a:chOff x="0" y="0"/>
              <a:chExt cx="3807460" cy="203200"/>
            </a:xfrm>
          </p:grpSpPr>
          <p:sp>
            <p:nvSpPr>
              <p:cNvPr id="524" name="Shape 155"/>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5" name="Shape 156"/>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6" name="Shape 157"/>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7" name="Shape 158"/>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8" name="Shape 159"/>
              <p:cNvSpPr/>
              <p:nvPr/>
            </p:nvSpPr>
            <p:spPr>
              <a:xfrm>
                <a:off x="1522870"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9" name="Shape 160"/>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0" name="Shape 161"/>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1" name="Shape 162"/>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2" name="Shape 163"/>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3" name="Shape 164"/>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10" name="Group 179"/>
            <p:cNvGrpSpPr/>
            <p:nvPr/>
          </p:nvGrpSpPr>
          <p:grpSpPr>
            <a:xfrm>
              <a:off x="936338" y="1451305"/>
              <a:ext cx="3807463" cy="203201"/>
              <a:chOff x="0" y="0"/>
              <a:chExt cx="3807460" cy="203200"/>
            </a:xfrm>
          </p:grpSpPr>
          <p:sp>
            <p:nvSpPr>
              <p:cNvPr id="511" name="Shape 169"/>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2" name="Shape 170"/>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3" name="Shape 171"/>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4" name="Shape 172"/>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5" name="Shape 173"/>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6" name="Shape 174"/>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7" name="Shape 175"/>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8" name="Shape 176"/>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9" name="Shape 177"/>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0" name="Shape 178"/>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grpSp>
        <p:nvGrpSpPr>
          <p:cNvPr id="573" name="Group 181"/>
          <p:cNvGrpSpPr/>
          <p:nvPr/>
        </p:nvGrpSpPr>
        <p:grpSpPr>
          <a:xfrm>
            <a:off x="5260918" y="2782425"/>
            <a:ext cx="2576120" cy="610680"/>
            <a:chOff x="936338" y="120649"/>
            <a:chExt cx="3807463" cy="525794"/>
          </a:xfrm>
        </p:grpSpPr>
        <p:grpSp>
          <p:nvGrpSpPr>
            <p:cNvPr id="574" name="Group 123"/>
            <p:cNvGrpSpPr/>
            <p:nvPr/>
          </p:nvGrpSpPr>
          <p:grpSpPr>
            <a:xfrm>
              <a:off x="936338" y="120649"/>
              <a:ext cx="3807463" cy="203201"/>
              <a:chOff x="0" y="0"/>
              <a:chExt cx="3807460" cy="203200"/>
            </a:xfrm>
          </p:grpSpPr>
          <p:sp>
            <p:nvSpPr>
              <p:cNvPr id="619" name="Shape 113"/>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0" name="Shape 114"/>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1" name="Shape 115"/>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2" name="Shape 116"/>
              <p:cNvSpPr/>
              <p:nvPr/>
            </p:nvSpPr>
            <p:spPr>
              <a:xfrm>
                <a:off x="1142153"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3" name="Shape 117"/>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4" name="Shape 118"/>
              <p:cNvSpPr/>
              <p:nvPr/>
            </p:nvSpPr>
            <p:spPr>
              <a:xfrm>
                <a:off x="1903588"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5" name="Shape 119"/>
              <p:cNvSpPr/>
              <p:nvPr/>
            </p:nvSpPr>
            <p:spPr>
              <a:xfrm>
                <a:off x="2284306"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6" name="Shape 120"/>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7" name="Shape 121"/>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8" name="Shape 122"/>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75" name="Group 137"/>
            <p:cNvGrpSpPr/>
            <p:nvPr/>
          </p:nvGrpSpPr>
          <p:grpSpPr>
            <a:xfrm>
              <a:off x="936338" y="443242"/>
              <a:ext cx="3807462" cy="203201"/>
              <a:chOff x="0" y="0"/>
              <a:chExt cx="3807460" cy="203200"/>
            </a:xfrm>
          </p:grpSpPr>
          <p:sp>
            <p:nvSpPr>
              <p:cNvPr id="609" name="Shape 127"/>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0" name="Shape 128"/>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1" name="Shape 129"/>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2" name="Shape 130"/>
              <p:cNvSpPr/>
              <p:nvPr/>
            </p:nvSpPr>
            <p:spPr>
              <a:xfrm>
                <a:off x="1142153"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3" name="Shape 131"/>
              <p:cNvSpPr/>
              <p:nvPr/>
            </p:nvSpPr>
            <p:spPr>
              <a:xfrm>
                <a:off x="1522870"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4" name="Shape 132"/>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5" name="Shape 133"/>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6" name="Shape 134"/>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7" name="Shape 135"/>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8" name="Shape 136"/>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sp>
        <p:nvSpPr>
          <p:cNvPr id="86" name="Szövegdoboz 26"/>
          <p:cNvSpPr txBox="1"/>
          <p:nvPr/>
        </p:nvSpPr>
        <p:spPr>
          <a:xfrm>
            <a:off x="179984" y="4011910"/>
            <a:ext cx="8517115" cy="307777"/>
          </a:xfrm>
          <a:prstGeom prst="rect">
            <a:avLst/>
          </a:prstGeom>
        </p:spPr>
        <p:txBody>
          <a:bodyPr vert="horz" wrap="square" lIns="0" tIns="0" rIns="0" bIns="0" rtlCol="0">
            <a:spAutoFit/>
          </a:bodyPr>
          <a:lstStyle/>
          <a:p>
            <a:pPr marL="4763" lvl="0" algn="just" defTabSz="914400">
              <a:defRPr/>
            </a:pPr>
            <a:r>
              <a:rPr lang="hu-HU" sz="1000" kern="0" dirty="0">
                <a:solidFill>
                  <a:srgbClr val="58595B"/>
                </a:solidFill>
                <a:latin typeface="Calibri"/>
              </a:rPr>
              <a:t>Respondents from Budapest (40%), university/college graduates (41%), Netflix subcribers (42%) and the ones using ad-blockers rather watch series and movies in the original language. Amongst students, university/college students binge-watching is especially common (43%). </a:t>
            </a:r>
          </a:p>
        </p:txBody>
      </p:sp>
      <p:pic>
        <p:nvPicPr>
          <p:cNvPr id="87" name="Picture 86">
            <a:extLst>
              <a:ext uri="{FF2B5EF4-FFF2-40B4-BE49-F238E27FC236}">
                <a16:creationId xmlns:a16="http://schemas.microsoft.com/office/drawing/2014/main" xmlns="" id="{455621E6-252F-432B-8D11-AE8AF4980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8" name="Picture 87">
            <a:extLst>
              <a:ext uri="{FF2B5EF4-FFF2-40B4-BE49-F238E27FC236}">
                <a16:creationId xmlns:a16="http://schemas.microsoft.com/office/drawing/2014/main" xmlns="" id="{4FFB5F63-7A40-49D5-88F6-49C5C7C372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868351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2"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following</a:t>
            </a:r>
            <a:r>
              <a:rPr lang="hu-HU" sz="1000" i="1" dirty="0">
                <a:solidFill>
                  <a:schemeClr val="bg1">
                    <a:lumMod val="50000"/>
                  </a:schemeClr>
                </a:solidFill>
              </a:rPr>
              <a:t> </a:t>
            </a:r>
            <a:r>
              <a:rPr lang="hu-HU" sz="1000" i="1" dirty="0" err="1">
                <a:solidFill>
                  <a:schemeClr val="bg1">
                    <a:lumMod val="50000"/>
                  </a:schemeClr>
                </a:solidFill>
              </a:rPr>
              <a:t>statements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true</a:t>
            </a:r>
            <a:r>
              <a:rPr lang="hu-HU" sz="1000" i="1" dirty="0">
                <a:solidFill>
                  <a:schemeClr val="bg1">
                    <a:lumMod val="50000"/>
                  </a:schemeClr>
                </a:solidFill>
              </a:rPr>
              <a:t> of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Bottom</a:t>
            </a:r>
            <a:r>
              <a:rPr lang="hu-HU" sz="1000" i="1" dirty="0">
                <a:solidFill>
                  <a:schemeClr val="bg1">
                    <a:lumMod val="50000"/>
                  </a:schemeClr>
                </a:solidFill>
              </a:rPr>
              <a:t> </a:t>
            </a:r>
            <a:r>
              <a:rPr lang="hu-HU" sz="1000" i="1" dirty="0" err="1">
                <a:solidFill>
                  <a:schemeClr val="bg1">
                    <a:lumMod val="50000"/>
                  </a:schemeClr>
                </a:solidFill>
              </a:rPr>
              <a:t>mentions</a:t>
            </a:r>
            <a:endParaRPr lang="hu-HU" sz="1000" i="1" dirty="0">
              <a:solidFill>
                <a:schemeClr val="bg1">
                  <a:lumMod val="50000"/>
                </a:schemeClr>
              </a:solidFill>
            </a:endParaRPr>
          </a:p>
        </p:txBody>
      </p:sp>
      <p:graphicFrame>
        <p:nvGraphicFramePr>
          <p:cNvPr id="3" name="Táblázat 2"/>
          <p:cNvGraphicFramePr>
            <a:graphicFrameLocks noGrp="1"/>
          </p:cNvGraphicFramePr>
          <p:nvPr>
            <p:extLst/>
          </p:nvPr>
        </p:nvGraphicFramePr>
        <p:xfrm>
          <a:off x="8057885" y="843558"/>
          <a:ext cx="868568" cy="3041480"/>
        </p:xfrm>
        <a:graphic>
          <a:graphicData uri="http://schemas.openxmlformats.org/drawingml/2006/table">
            <a:tbl>
              <a:tblPr firstRow="1" bandRow="1">
                <a:tableStyleId>{5C22544A-7EE6-4342-B048-85BDC9FD1C3A}</a:tableStyleId>
              </a:tblPr>
              <a:tblGrid>
                <a:gridCol w="868568">
                  <a:extLst>
                    <a:ext uri="{9D8B030D-6E8A-4147-A177-3AD203B41FA5}">
                      <a16:colId xmlns:a16="http://schemas.microsoft.com/office/drawing/2014/main" xmlns="" val="1513955889"/>
                    </a:ext>
                  </a:extLst>
                </a:gridCol>
              </a:tblGrid>
              <a:tr h="380185">
                <a:tc>
                  <a:txBody>
                    <a:bodyPr/>
                    <a:lstStyle/>
                    <a:p>
                      <a:r>
                        <a:rPr lang="hu-HU" dirty="0">
                          <a:solidFill>
                            <a:srgbClr val="404040"/>
                          </a:solidFill>
                        </a:rPr>
                        <a:t>28%</a:t>
                      </a:r>
                    </a:p>
                  </a:txBody>
                  <a:tcPr>
                    <a:solidFill>
                      <a:schemeClr val="accent1">
                        <a:alpha val="0"/>
                      </a:schemeClr>
                    </a:solidFill>
                  </a:tcPr>
                </a:tc>
                <a:extLst>
                  <a:ext uri="{0D108BD9-81ED-4DB2-BD59-A6C34878D82A}">
                    <a16:rowId xmlns:a16="http://schemas.microsoft.com/office/drawing/2014/main" xmlns="" val="506009280"/>
                  </a:ext>
                </a:extLst>
              </a:tr>
              <a:tr h="380185">
                <a:tc>
                  <a:txBody>
                    <a:bodyPr/>
                    <a:lstStyle/>
                    <a:p>
                      <a:r>
                        <a:rPr lang="hu-HU" b="1" dirty="0">
                          <a:solidFill>
                            <a:srgbClr val="404040"/>
                          </a:solidFill>
                        </a:rPr>
                        <a:t>26%</a:t>
                      </a:r>
                    </a:p>
                  </a:txBody>
                  <a:tcPr>
                    <a:solidFill>
                      <a:schemeClr val="accent1">
                        <a:alpha val="0"/>
                      </a:schemeClr>
                    </a:solidFill>
                  </a:tcPr>
                </a:tc>
                <a:extLst>
                  <a:ext uri="{0D108BD9-81ED-4DB2-BD59-A6C34878D82A}">
                    <a16:rowId xmlns:a16="http://schemas.microsoft.com/office/drawing/2014/main" xmlns="" val="543521683"/>
                  </a:ext>
                </a:extLst>
              </a:tr>
              <a:tr h="380185">
                <a:tc>
                  <a:txBody>
                    <a:bodyPr/>
                    <a:lstStyle/>
                    <a:p>
                      <a:r>
                        <a:rPr lang="hu-HU" b="1" dirty="0">
                          <a:solidFill>
                            <a:srgbClr val="404040"/>
                          </a:solidFill>
                        </a:rPr>
                        <a:t>25%</a:t>
                      </a:r>
                    </a:p>
                  </a:txBody>
                  <a:tcPr>
                    <a:solidFill>
                      <a:schemeClr val="accent1">
                        <a:alpha val="0"/>
                      </a:schemeClr>
                    </a:solidFill>
                  </a:tcPr>
                </a:tc>
                <a:extLst>
                  <a:ext uri="{0D108BD9-81ED-4DB2-BD59-A6C34878D82A}">
                    <a16:rowId xmlns:a16="http://schemas.microsoft.com/office/drawing/2014/main" xmlns="" val="4101635269"/>
                  </a:ext>
                </a:extLst>
              </a:tr>
              <a:tr h="380185">
                <a:tc>
                  <a:txBody>
                    <a:bodyPr/>
                    <a:lstStyle/>
                    <a:p>
                      <a:r>
                        <a:rPr lang="hu-HU" b="1" dirty="0">
                          <a:solidFill>
                            <a:srgbClr val="404040"/>
                          </a:solidFill>
                        </a:rPr>
                        <a:t>24%</a:t>
                      </a:r>
                    </a:p>
                  </a:txBody>
                  <a:tcPr>
                    <a:solidFill>
                      <a:schemeClr val="accent1">
                        <a:alpha val="0"/>
                      </a:schemeClr>
                    </a:solidFill>
                  </a:tcPr>
                </a:tc>
                <a:extLst>
                  <a:ext uri="{0D108BD9-81ED-4DB2-BD59-A6C34878D82A}">
                    <a16:rowId xmlns:a16="http://schemas.microsoft.com/office/drawing/2014/main" xmlns="" val="3521407961"/>
                  </a:ext>
                </a:extLst>
              </a:tr>
              <a:tr h="380185">
                <a:tc>
                  <a:txBody>
                    <a:bodyPr/>
                    <a:lstStyle/>
                    <a:p>
                      <a:r>
                        <a:rPr lang="hu-HU" b="1" dirty="0">
                          <a:solidFill>
                            <a:srgbClr val="404040"/>
                          </a:solidFill>
                        </a:rPr>
                        <a:t>18%</a:t>
                      </a:r>
                    </a:p>
                  </a:txBody>
                  <a:tcPr>
                    <a:solidFill>
                      <a:schemeClr val="accent1">
                        <a:alpha val="0"/>
                      </a:schemeClr>
                    </a:solidFill>
                  </a:tcPr>
                </a:tc>
                <a:extLst>
                  <a:ext uri="{0D108BD9-81ED-4DB2-BD59-A6C34878D82A}">
                    <a16:rowId xmlns:a16="http://schemas.microsoft.com/office/drawing/2014/main" xmlns="" val="567553846"/>
                  </a:ext>
                </a:extLst>
              </a:tr>
              <a:tr h="380185">
                <a:tc>
                  <a:txBody>
                    <a:bodyPr/>
                    <a:lstStyle/>
                    <a:p>
                      <a:r>
                        <a:rPr lang="hu-HU" b="1" dirty="0">
                          <a:solidFill>
                            <a:srgbClr val="404040"/>
                          </a:solidFill>
                        </a:rPr>
                        <a:t>7%</a:t>
                      </a:r>
                    </a:p>
                  </a:txBody>
                  <a:tcPr>
                    <a:solidFill>
                      <a:schemeClr val="accent1">
                        <a:alpha val="0"/>
                      </a:schemeClr>
                    </a:solidFill>
                  </a:tcPr>
                </a:tc>
                <a:extLst>
                  <a:ext uri="{0D108BD9-81ED-4DB2-BD59-A6C34878D82A}">
                    <a16:rowId xmlns:a16="http://schemas.microsoft.com/office/drawing/2014/main" xmlns="" val="882584962"/>
                  </a:ext>
                </a:extLst>
              </a:tr>
              <a:tr h="380185">
                <a:tc>
                  <a:txBody>
                    <a:bodyPr/>
                    <a:lstStyle/>
                    <a:p>
                      <a:r>
                        <a:rPr lang="hu-HU" b="1" dirty="0">
                          <a:solidFill>
                            <a:srgbClr val="404040"/>
                          </a:solidFill>
                        </a:rPr>
                        <a:t>5%</a:t>
                      </a:r>
                    </a:p>
                  </a:txBody>
                  <a:tcPr>
                    <a:solidFill>
                      <a:schemeClr val="accent1">
                        <a:alpha val="0"/>
                      </a:schemeClr>
                    </a:solidFill>
                  </a:tcPr>
                </a:tc>
                <a:extLst>
                  <a:ext uri="{0D108BD9-81ED-4DB2-BD59-A6C34878D82A}">
                    <a16:rowId xmlns:a16="http://schemas.microsoft.com/office/drawing/2014/main" xmlns="" val="1563625386"/>
                  </a:ext>
                </a:extLst>
              </a:tr>
              <a:tr h="380185">
                <a:tc>
                  <a:txBody>
                    <a:bodyPr/>
                    <a:lstStyle/>
                    <a:p>
                      <a:r>
                        <a:rPr lang="hu-HU" b="1" dirty="0">
                          <a:solidFill>
                            <a:srgbClr val="404040"/>
                          </a:solidFill>
                        </a:rPr>
                        <a:t>5%</a:t>
                      </a:r>
                    </a:p>
                  </a:txBody>
                  <a:tcPr>
                    <a:solidFill>
                      <a:schemeClr val="accent1">
                        <a:alpha val="0"/>
                      </a:schemeClr>
                    </a:solidFill>
                  </a:tcPr>
                </a:tc>
                <a:extLst>
                  <a:ext uri="{0D108BD9-81ED-4DB2-BD59-A6C34878D82A}">
                    <a16:rowId xmlns:a16="http://schemas.microsoft.com/office/drawing/2014/main" xmlns="" val="480960167"/>
                  </a:ext>
                </a:extLst>
              </a:tr>
            </a:tbl>
          </a:graphicData>
        </a:graphic>
      </p:graphicFrame>
      <p:graphicFrame>
        <p:nvGraphicFramePr>
          <p:cNvPr id="4" name="Táblázat 3"/>
          <p:cNvGraphicFramePr>
            <a:graphicFrameLocks noGrp="1"/>
          </p:cNvGraphicFramePr>
          <p:nvPr>
            <p:extLst>
              <p:ext uri="{D42A27DB-BD31-4B8C-83A1-F6EECF244321}">
                <p14:modId xmlns:p14="http://schemas.microsoft.com/office/powerpoint/2010/main" val="996220983"/>
              </p:ext>
            </p:extLst>
          </p:nvPr>
        </p:nvGraphicFramePr>
        <p:xfrm>
          <a:off x="164036" y="843558"/>
          <a:ext cx="5104110" cy="2927637"/>
        </p:xfrm>
        <a:graphic>
          <a:graphicData uri="http://schemas.openxmlformats.org/drawingml/2006/table">
            <a:tbl>
              <a:tblPr firstRow="1" bandRow="1">
                <a:tableStyleId>{5C22544A-7EE6-4342-B048-85BDC9FD1C3A}</a:tableStyleId>
              </a:tblPr>
              <a:tblGrid>
                <a:gridCol w="5104110">
                  <a:extLst>
                    <a:ext uri="{9D8B030D-6E8A-4147-A177-3AD203B41FA5}">
                      <a16:colId xmlns:a16="http://schemas.microsoft.com/office/drawing/2014/main" xmlns="" val="4127085462"/>
                    </a:ext>
                  </a:extLst>
                </a:gridCol>
              </a:tblGrid>
              <a:tr h="36215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1050" b="0" kern="1200" baseline="0" dirty="0">
                          <a:solidFill>
                            <a:srgbClr val="404040"/>
                          </a:solidFill>
                          <a:latin typeface="+mn-lt"/>
                          <a:ea typeface="+mn-ea"/>
                          <a:cs typeface="+mn-cs"/>
                        </a:rPr>
                        <a:t>I am online </a:t>
                      </a:r>
                      <a:r>
                        <a:rPr lang="hu-HU" sz="1050" b="0" kern="1200" baseline="0" dirty="0" err="1">
                          <a:solidFill>
                            <a:srgbClr val="404040"/>
                          </a:solidFill>
                          <a:latin typeface="+mn-lt"/>
                          <a:ea typeface="+mn-ea"/>
                          <a:cs typeface="+mn-cs"/>
                        </a:rPr>
                        <a:t>all</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day</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4116475336"/>
                  </a:ext>
                </a:extLst>
              </a:tr>
              <a:tr h="36215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1050" b="0" kern="1200" baseline="0" dirty="0" err="1">
                          <a:solidFill>
                            <a:srgbClr val="404040"/>
                          </a:solidFill>
                          <a:latin typeface="+mn-lt"/>
                          <a:ea typeface="+mn-ea"/>
                          <a:cs typeface="+mn-cs"/>
                        </a:rPr>
                        <a:t>With</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my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friends</a:t>
                      </a:r>
                      <a:r>
                        <a:rPr lang="hu-HU" sz="1050" b="0" kern="1200" baseline="0" dirty="0">
                          <a:solidFill>
                            <a:srgbClr val="404040"/>
                          </a:solidFill>
                          <a:latin typeface="+mn-lt"/>
                          <a:ea typeface="+mn-ea"/>
                          <a:cs typeface="+mn-cs"/>
                        </a:rPr>
                        <a:t> and </a:t>
                      </a:r>
                      <a:r>
                        <a:rPr lang="hu-HU" sz="1050" b="0" kern="1200" baseline="0" dirty="0" err="1">
                          <a:solidFill>
                            <a:srgbClr val="404040"/>
                          </a:solidFill>
                          <a:latin typeface="+mn-lt"/>
                          <a:ea typeface="+mn-ea"/>
                          <a:cs typeface="+mn-cs"/>
                        </a:rPr>
                        <a:t>family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we</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often</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talk</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about</a:t>
                      </a:r>
                      <a:r>
                        <a:rPr lang="hu-HU" sz="1050" b="0" kern="1200" baseline="0" dirty="0">
                          <a:solidFill>
                            <a:srgbClr val="404040"/>
                          </a:solidFill>
                          <a:latin typeface="+mn-lt"/>
                          <a:ea typeface="+mn-ea"/>
                          <a:cs typeface="+mn-cs"/>
                        </a:rPr>
                        <a:t> TV shows</a:t>
                      </a:r>
                    </a:p>
                  </a:txBody>
                  <a:tcPr anchor="ctr">
                    <a:solidFill>
                      <a:schemeClr val="accent1">
                        <a:alpha val="0"/>
                      </a:schemeClr>
                    </a:solidFill>
                  </a:tcPr>
                </a:tc>
                <a:extLst>
                  <a:ext uri="{0D108BD9-81ED-4DB2-BD59-A6C34878D82A}">
                    <a16:rowId xmlns:a16="http://schemas.microsoft.com/office/drawing/2014/main" xmlns="" val="4033948105"/>
                  </a:ext>
                </a:extLst>
              </a:tr>
              <a:tr h="362155">
                <a:tc>
                  <a:txBody>
                    <a:bodyPr/>
                    <a:lstStyle/>
                    <a:p>
                      <a:r>
                        <a:rPr lang="hu-HU" sz="1050" b="0" kern="1200" baseline="0" dirty="0">
                          <a:solidFill>
                            <a:srgbClr val="404040"/>
                          </a:solidFill>
                          <a:latin typeface="+mn-lt"/>
                          <a:ea typeface="+mn-ea"/>
                          <a:cs typeface="+mn-cs"/>
                        </a:rPr>
                        <a:t>I often watch the new movies at the cinema because I cannot wait for the TV premier</a:t>
                      </a:r>
                    </a:p>
                  </a:txBody>
                  <a:tcPr anchor="ctr">
                    <a:solidFill>
                      <a:schemeClr val="accent1">
                        <a:alpha val="0"/>
                      </a:schemeClr>
                    </a:solidFill>
                  </a:tcPr>
                </a:tc>
                <a:extLst>
                  <a:ext uri="{0D108BD9-81ED-4DB2-BD59-A6C34878D82A}">
                    <a16:rowId xmlns:a16="http://schemas.microsoft.com/office/drawing/2014/main" xmlns="" val="2644259959"/>
                  </a:ext>
                </a:extLst>
              </a:tr>
              <a:tr h="362155">
                <a:tc>
                  <a:txBody>
                    <a:bodyPr/>
                    <a:lstStyle/>
                    <a:p>
                      <a:r>
                        <a:rPr lang="hu-HU" sz="1050" b="0" kern="1200" baseline="0" dirty="0" err="1">
                          <a:solidFill>
                            <a:srgbClr val="404040"/>
                          </a:solidFill>
                          <a:latin typeface="+mn-lt"/>
                          <a:ea typeface="+mn-ea"/>
                          <a:cs typeface="+mn-cs"/>
                        </a:rPr>
                        <a:t>There</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are</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events</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that</a:t>
                      </a:r>
                      <a:r>
                        <a:rPr lang="hu-HU" sz="1050" b="0" kern="1200" baseline="0" dirty="0">
                          <a:solidFill>
                            <a:srgbClr val="404040"/>
                          </a:solidFill>
                          <a:latin typeface="+mn-lt"/>
                          <a:ea typeface="+mn-ea"/>
                          <a:cs typeface="+mn-cs"/>
                        </a:rPr>
                        <a:t> I </a:t>
                      </a:r>
                      <a:r>
                        <a:rPr lang="hu-HU" sz="1050" b="0" kern="1200" baseline="0" dirty="0" err="1">
                          <a:solidFill>
                            <a:srgbClr val="404040"/>
                          </a:solidFill>
                          <a:latin typeface="+mn-lt"/>
                          <a:ea typeface="+mn-ea"/>
                          <a:cs typeface="+mn-cs"/>
                        </a:rPr>
                        <a:t>watch</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with</a:t>
                      </a:r>
                      <a:r>
                        <a:rPr lang="hu-HU" sz="1050" b="0" kern="1200" baseline="0" dirty="0">
                          <a:solidFill>
                            <a:srgbClr val="404040"/>
                          </a:solidFill>
                          <a:latin typeface="+mn-lt"/>
                          <a:ea typeface="+mn-ea"/>
                          <a:cs typeface="+mn-cs"/>
                        </a:rPr>
                        <a:t> a </a:t>
                      </a:r>
                      <a:r>
                        <a:rPr lang="hu-HU" sz="1050" b="0" kern="1200" baseline="0" dirty="0" err="1">
                          <a:solidFill>
                            <a:srgbClr val="404040"/>
                          </a:solidFill>
                          <a:latin typeface="+mn-lt"/>
                          <a:ea typeface="+mn-ea"/>
                          <a:cs typeface="+mn-cs"/>
                        </a:rPr>
                        <a:t>bigger</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company</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4162379301"/>
                  </a:ext>
                </a:extLst>
              </a:tr>
              <a:tr h="392552">
                <a:tc>
                  <a:txBody>
                    <a:bodyPr/>
                    <a:lstStyle/>
                    <a:p>
                      <a:r>
                        <a:rPr lang="hu-HU" sz="1050" b="0" kern="1200" baseline="0" dirty="0">
                          <a:solidFill>
                            <a:srgbClr val="404040"/>
                          </a:solidFill>
                          <a:latin typeface="+mn-lt"/>
                          <a:ea typeface="+mn-ea"/>
                          <a:cs typeface="+mn-cs"/>
                        </a:rPr>
                        <a:t>I </a:t>
                      </a:r>
                      <a:r>
                        <a:rPr lang="hu-HU" sz="1050" b="0" kern="1200" baseline="0" dirty="0" err="1">
                          <a:solidFill>
                            <a:srgbClr val="404040"/>
                          </a:solidFill>
                          <a:latin typeface="+mn-lt"/>
                          <a:ea typeface="+mn-ea"/>
                          <a:cs typeface="+mn-cs"/>
                        </a:rPr>
                        <a:t>often</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watch</a:t>
                      </a:r>
                      <a:r>
                        <a:rPr lang="hu-HU" sz="1050" b="0" kern="1200" baseline="0" dirty="0">
                          <a:solidFill>
                            <a:srgbClr val="404040"/>
                          </a:solidFill>
                          <a:latin typeface="+mn-lt"/>
                          <a:ea typeface="+mn-ea"/>
                          <a:cs typeface="+mn-cs"/>
                        </a:rPr>
                        <a:t> a show </a:t>
                      </a:r>
                      <a:r>
                        <a:rPr lang="hu-HU" sz="1050" b="0" kern="1200" baseline="0" dirty="0" err="1">
                          <a:solidFill>
                            <a:srgbClr val="404040"/>
                          </a:solidFill>
                          <a:latin typeface="+mn-lt"/>
                          <a:ea typeface="+mn-ea"/>
                          <a:cs typeface="+mn-cs"/>
                        </a:rPr>
                        <a:t>only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because</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other</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members</a:t>
                      </a:r>
                      <a:r>
                        <a:rPr lang="hu-HU" sz="1050" b="0" kern="1200" baseline="0" dirty="0">
                          <a:solidFill>
                            <a:srgbClr val="404040"/>
                          </a:solidFill>
                          <a:latin typeface="+mn-lt"/>
                          <a:ea typeface="+mn-ea"/>
                          <a:cs typeface="+mn-cs"/>
                        </a:rPr>
                        <a:t> of </a:t>
                      </a:r>
                      <a:r>
                        <a:rPr lang="hu-HU" sz="1050" b="0" kern="1200" baseline="0" dirty="0" err="1">
                          <a:solidFill>
                            <a:srgbClr val="404040"/>
                          </a:solidFill>
                          <a:latin typeface="+mn-lt"/>
                          <a:ea typeface="+mn-ea"/>
                          <a:cs typeface="+mn-cs"/>
                        </a:rPr>
                        <a:t>my</a:t>
                      </a:r>
                      <a:r>
                        <a:rPr lang="hu-HU" sz="1050" b="0" kern="1200" baseline="0" dirty="0">
                          <a:solidFill>
                            <a:srgbClr val="404040"/>
                          </a:solidFill>
                          <a:latin typeface="+mn-lt"/>
                          <a:ea typeface="+mn-ea"/>
                          <a:cs typeface="+mn-cs"/>
                        </a:rPr>
                        <a:t> household like </a:t>
                      </a:r>
                      <a:r>
                        <a:rPr lang="hu-HU" sz="1050" b="0" kern="1200" baseline="0" dirty="0" err="1">
                          <a:solidFill>
                            <a:srgbClr val="404040"/>
                          </a:solidFill>
                          <a:latin typeface="+mn-lt"/>
                          <a:ea typeface="+mn-ea"/>
                          <a:cs typeface="+mn-cs"/>
                        </a:rPr>
                        <a:t>it</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546503039"/>
                  </a:ext>
                </a:extLst>
              </a:tr>
              <a:tr h="362155">
                <a:tc>
                  <a:txBody>
                    <a:bodyPr/>
                    <a:lstStyle/>
                    <a:p>
                      <a:r>
                        <a:rPr lang="hu-HU" sz="1050" b="0" kern="1200" baseline="0" dirty="0" err="1">
                          <a:solidFill>
                            <a:srgbClr val="404040"/>
                          </a:solidFill>
                          <a:latin typeface="+mn-lt"/>
                          <a:ea typeface="+mn-ea"/>
                          <a:cs typeface="+mn-cs"/>
                        </a:rPr>
                        <a:t>Watching</a:t>
                      </a:r>
                      <a:r>
                        <a:rPr lang="hu-HU" sz="1050" b="0" kern="1200" baseline="0" dirty="0">
                          <a:solidFill>
                            <a:srgbClr val="404040"/>
                          </a:solidFill>
                          <a:latin typeface="+mn-lt"/>
                          <a:ea typeface="+mn-ea"/>
                          <a:cs typeface="+mn-cs"/>
                        </a:rPr>
                        <a:t> TV is an old-</a:t>
                      </a:r>
                      <a:r>
                        <a:rPr lang="hu-HU" sz="1050" b="0" kern="1200" baseline="0" dirty="0" err="1">
                          <a:solidFill>
                            <a:srgbClr val="404040"/>
                          </a:solidFill>
                          <a:latin typeface="+mn-lt"/>
                          <a:ea typeface="+mn-ea"/>
                          <a:cs typeface="+mn-cs"/>
                        </a:rPr>
                        <a:t>fashioned</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habit</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it</a:t>
                      </a:r>
                      <a:r>
                        <a:rPr lang="hu-HU" sz="1050" b="0" kern="1200" baseline="0" dirty="0">
                          <a:solidFill>
                            <a:srgbClr val="404040"/>
                          </a:solidFill>
                          <a:latin typeface="+mn-lt"/>
                          <a:ea typeface="+mn-ea"/>
                          <a:cs typeface="+mn-cs"/>
                        </a:rPr>
                        <a:t> is </a:t>
                      </a:r>
                      <a:r>
                        <a:rPr lang="hu-HU" sz="1050" b="0" kern="1200" baseline="0" dirty="0" err="1">
                          <a:solidFill>
                            <a:srgbClr val="404040"/>
                          </a:solidFill>
                          <a:latin typeface="+mn-lt"/>
                          <a:ea typeface="+mn-ea"/>
                          <a:cs typeface="+mn-cs"/>
                        </a:rPr>
                        <a:t>awkward</a:t>
                      </a:r>
                      <a:r>
                        <a:rPr lang="hu-HU" sz="1050" b="0" kern="1200" baseline="0" dirty="0">
                          <a:solidFill>
                            <a:srgbClr val="404040"/>
                          </a:solidFill>
                          <a:latin typeface="+mn-lt"/>
                          <a:ea typeface="+mn-ea"/>
                          <a:cs typeface="+mn-cs"/>
                        </a:rPr>
                        <a:t> in </a:t>
                      </a:r>
                      <a:r>
                        <a:rPr lang="hu-HU" sz="1050" b="0" kern="1200" baseline="0" dirty="0" err="1">
                          <a:solidFill>
                            <a:srgbClr val="404040"/>
                          </a:solidFill>
                          <a:latin typeface="+mn-lt"/>
                          <a:ea typeface="+mn-ea"/>
                          <a:cs typeface="+mn-cs"/>
                        </a:rPr>
                        <a:t>my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environment</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2786538972"/>
                  </a:ext>
                </a:extLst>
              </a:tr>
              <a:tr h="362155">
                <a:tc>
                  <a:txBody>
                    <a:bodyPr/>
                    <a:lstStyle/>
                    <a:p>
                      <a:r>
                        <a:rPr lang="hu-HU" sz="1050" b="0" kern="1200" baseline="0" dirty="0" err="1">
                          <a:solidFill>
                            <a:srgbClr val="404040"/>
                          </a:solidFill>
                          <a:latin typeface="+mn-lt"/>
                          <a:ea typeface="+mn-ea"/>
                          <a:cs typeface="+mn-cs"/>
                        </a:rPr>
                        <a:t>Whatever</a:t>
                      </a:r>
                      <a:r>
                        <a:rPr lang="hu-HU" sz="1050" b="0" kern="1200" baseline="0" dirty="0">
                          <a:solidFill>
                            <a:srgbClr val="404040"/>
                          </a:solidFill>
                          <a:latin typeface="+mn-lt"/>
                          <a:ea typeface="+mn-ea"/>
                          <a:cs typeface="+mn-cs"/>
                        </a:rPr>
                        <a:t> is </a:t>
                      </a:r>
                      <a:r>
                        <a:rPr lang="hu-HU" sz="1050" b="0" kern="1200" baseline="0" dirty="0" err="1">
                          <a:solidFill>
                            <a:srgbClr val="404040"/>
                          </a:solidFill>
                          <a:latin typeface="+mn-lt"/>
                          <a:ea typeface="+mn-ea"/>
                          <a:cs typeface="+mn-cs"/>
                        </a:rPr>
                        <a:t>not</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on</a:t>
                      </a:r>
                      <a:r>
                        <a:rPr lang="hu-HU" sz="1050" b="0" kern="1200" baseline="0" dirty="0">
                          <a:solidFill>
                            <a:srgbClr val="404040"/>
                          </a:solidFill>
                          <a:latin typeface="+mn-lt"/>
                          <a:ea typeface="+mn-ea"/>
                          <a:cs typeface="+mn-cs"/>
                        </a:rPr>
                        <a:t> Facebook, </a:t>
                      </a:r>
                      <a:r>
                        <a:rPr lang="hu-HU" sz="1050" b="0" kern="1200" baseline="0" dirty="0" err="1">
                          <a:solidFill>
                            <a:srgbClr val="404040"/>
                          </a:solidFill>
                          <a:latin typeface="+mn-lt"/>
                          <a:ea typeface="+mn-ea"/>
                          <a:cs typeface="+mn-cs"/>
                        </a:rPr>
                        <a:t>does</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not</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exist</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1342496226"/>
                  </a:ext>
                </a:extLst>
              </a:tr>
              <a:tr h="362155">
                <a:tc>
                  <a:txBody>
                    <a:bodyPr/>
                    <a:lstStyle/>
                    <a:p>
                      <a:r>
                        <a:rPr lang="hu-HU" sz="1050" b="0" kern="1200" baseline="0" dirty="0">
                          <a:solidFill>
                            <a:srgbClr val="404040"/>
                          </a:solidFill>
                          <a:latin typeface="+mn-lt"/>
                          <a:ea typeface="+mn-ea"/>
                          <a:cs typeface="+mn-cs"/>
                        </a:rPr>
                        <a:t>I </a:t>
                      </a:r>
                      <a:r>
                        <a:rPr lang="hu-HU" sz="1050" b="0" kern="1200" baseline="0" dirty="0" err="1">
                          <a:solidFill>
                            <a:srgbClr val="404040"/>
                          </a:solidFill>
                          <a:latin typeface="+mn-lt"/>
                          <a:ea typeface="+mn-ea"/>
                          <a:cs typeface="+mn-cs"/>
                        </a:rPr>
                        <a:t>feel</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guilty</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about</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downloading</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content</a:t>
                      </a:r>
                      <a:r>
                        <a:rPr lang="hu-HU" sz="1050" b="0" kern="1200" baseline="0" dirty="0">
                          <a:solidFill>
                            <a:srgbClr val="404040"/>
                          </a:solidFill>
                          <a:latin typeface="+mn-lt"/>
                          <a:ea typeface="+mn-ea"/>
                          <a:cs typeface="+mn-cs"/>
                        </a:rPr>
                        <a:t> </a:t>
                      </a:r>
                      <a:r>
                        <a:rPr lang="hu-HU" sz="1050" b="0" kern="1200" baseline="0" dirty="0" err="1">
                          <a:solidFill>
                            <a:srgbClr val="404040"/>
                          </a:solidFill>
                          <a:latin typeface="+mn-lt"/>
                          <a:ea typeface="+mn-ea"/>
                          <a:cs typeface="+mn-cs"/>
                        </a:rPr>
                        <a:t>illegally</a:t>
                      </a:r>
                      <a:endParaRPr lang="hu-HU" sz="1050" b="0" kern="1200" baseline="0" dirty="0">
                        <a:solidFill>
                          <a:srgbClr val="404040"/>
                        </a:solidFill>
                        <a:latin typeface="+mn-lt"/>
                        <a:ea typeface="+mn-ea"/>
                        <a:cs typeface="+mn-cs"/>
                      </a:endParaRPr>
                    </a:p>
                  </a:txBody>
                  <a:tcPr anchor="ctr">
                    <a:solidFill>
                      <a:schemeClr val="accent1">
                        <a:alpha val="0"/>
                      </a:schemeClr>
                    </a:solidFill>
                  </a:tcPr>
                </a:tc>
                <a:extLst>
                  <a:ext uri="{0D108BD9-81ED-4DB2-BD59-A6C34878D82A}">
                    <a16:rowId xmlns:a16="http://schemas.microsoft.com/office/drawing/2014/main" xmlns="" val="1596271604"/>
                  </a:ext>
                </a:extLst>
              </a:tr>
            </a:tbl>
          </a:graphicData>
        </a:graphic>
      </p:graphicFrame>
      <p:grpSp>
        <p:nvGrpSpPr>
          <p:cNvPr id="501" name="Group 181"/>
          <p:cNvGrpSpPr/>
          <p:nvPr/>
        </p:nvGrpSpPr>
        <p:grpSpPr>
          <a:xfrm>
            <a:off x="5268146" y="862271"/>
            <a:ext cx="2576119" cy="1781487"/>
            <a:chOff x="936338" y="120649"/>
            <a:chExt cx="3807463" cy="1533857"/>
          </a:xfrm>
        </p:grpSpPr>
        <p:grpSp>
          <p:nvGrpSpPr>
            <p:cNvPr id="562" name="Group 123"/>
            <p:cNvGrpSpPr/>
            <p:nvPr/>
          </p:nvGrpSpPr>
          <p:grpSpPr>
            <a:xfrm>
              <a:off x="936338" y="120649"/>
              <a:ext cx="3807463" cy="203201"/>
              <a:chOff x="0" y="0"/>
              <a:chExt cx="3807460" cy="203200"/>
            </a:xfrm>
          </p:grpSpPr>
          <p:sp>
            <p:nvSpPr>
              <p:cNvPr id="563" name="Shape 113"/>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4" name="Shape 114"/>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5" name="Shape 115"/>
              <p:cNvSpPr/>
              <p:nvPr/>
            </p:nvSpPr>
            <p:spPr>
              <a:xfrm>
                <a:off x="761435"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6" name="Shape 116"/>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7" name="Shape 117"/>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8" name="Shape 118"/>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9" name="Shape 119"/>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0" name="Shape 120"/>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1" name="Shape 121"/>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2" name="Shape 122"/>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49" name="Group 137"/>
            <p:cNvGrpSpPr/>
            <p:nvPr/>
          </p:nvGrpSpPr>
          <p:grpSpPr>
            <a:xfrm>
              <a:off x="936338" y="443242"/>
              <a:ext cx="3807462" cy="203201"/>
              <a:chOff x="0" y="0"/>
              <a:chExt cx="3807460" cy="203200"/>
            </a:xfrm>
          </p:grpSpPr>
          <p:sp>
            <p:nvSpPr>
              <p:cNvPr id="550" name="Shape 127"/>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1" name="Shape 128"/>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2" name="Shape 129"/>
              <p:cNvSpPr/>
              <p:nvPr/>
            </p:nvSpPr>
            <p:spPr>
              <a:xfrm>
                <a:off x="761435"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3" name="Shape 130"/>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4" name="Shape 131"/>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5" name="Shape 132"/>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6" name="Shape 133"/>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7" name="Shape 134"/>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8" name="Shape 135"/>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9" name="Shape 136"/>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36" name="Group 151"/>
            <p:cNvGrpSpPr/>
            <p:nvPr/>
          </p:nvGrpSpPr>
          <p:grpSpPr>
            <a:xfrm>
              <a:off x="936338" y="779263"/>
              <a:ext cx="3807462" cy="203201"/>
              <a:chOff x="0" y="0"/>
              <a:chExt cx="3807460" cy="203200"/>
            </a:xfrm>
          </p:grpSpPr>
          <p:sp>
            <p:nvSpPr>
              <p:cNvPr id="537" name="Shape 141"/>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8" name="Shape 142"/>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9" name="Shape 143"/>
              <p:cNvSpPr/>
              <p:nvPr/>
            </p:nvSpPr>
            <p:spPr>
              <a:xfrm>
                <a:off x="761435"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0" name="Shape 144"/>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1" name="Shape 145"/>
              <p:cNvSpPr/>
              <p:nvPr/>
            </p:nvSpPr>
            <p:spPr>
              <a:xfrm>
                <a:off x="152287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2" name="Shape 146"/>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3" name="Shape 147"/>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4" name="Shape 148"/>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5" name="Shape 149"/>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6" name="Shape 150"/>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23" name="Group 165"/>
            <p:cNvGrpSpPr/>
            <p:nvPr/>
          </p:nvGrpSpPr>
          <p:grpSpPr>
            <a:xfrm>
              <a:off x="936338" y="1115284"/>
              <a:ext cx="3807462" cy="203201"/>
              <a:chOff x="0" y="0"/>
              <a:chExt cx="3807460" cy="203200"/>
            </a:xfrm>
          </p:grpSpPr>
          <p:sp>
            <p:nvSpPr>
              <p:cNvPr id="524" name="Shape 155"/>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5" name="Shape 156"/>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6" name="Shape 157"/>
              <p:cNvSpPr/>
              <p:nvPr/>
            </p:nvSpPr>
            <p:spPr>
              <a:xfrm>
                <a:off x="761435"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7" name="Shape 158"/>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8" name="Shape 159"/>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9" name="Shape 160"/>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0" name="Shape 161"/>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1" name="Shape 162"/>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2" name="Shape 163"/>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3" name="Shape 164"/>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10" name="Group 179"/>
            <p:cNvGrpSpPr/>
            <p:nvPr/>
          </p:nvGrpSpPr>
          <p:grpSpPr>
            <a:xfrm>
              <a:off x="936338" y="1451305"/>
              <a:ext cx="3807463" cy="203201"/>
              <a:chOff x="0" y="0"/>
              <a:chExt cx="3807460" cy="203200"/>
            </a:xfrm>
          </p:grpSpPr>
          <p:sp>
            <p:nvSpPr>
              <p:cNvPr id="511" name="Shape 169"/>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2" name="Shape 170"/>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3" name="Shape 171"/>
              <p:cNvSpPr/>
              <p:nvPr/>
            </p:nvSpPr>
            <p:spPr>
              <a:xfrm>
                <a:off x="761435"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4" name="Shape 172"/>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5" name="Shape 173"/>
              <p:cNvSpPr/>
              <p:nvPr/>
            </p:nvSpPr>
            <p:spPr>
              <a:xfrm>
                <a:off x="152287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6" name="Shape 174"/>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7" name="Shape 175"/>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8" name="Shape 176"/>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9" name="Shape 177"/>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0" name="Shape 178"/>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grpSp>
        <p:nvGrpSpPr>
          <p:cNvPr id="87" name="Group 181"/>
          <p:cNvGrpSpPr/>
          <p:nvPr/>
        </p:nvGrpSpPr>
        <p:grpSpPr>
          <a:xfrm>
            <a:off x="5268049" y="2770246"/>
            <a:ext cx="2576120" cy="1000949"/>
            <a:chOff x="936338" y="120649"/>
            <a:chExt cx="3807463" cy="861815"/>
          </a:xfrm>
        </p:grpSpPr>
        <p:grpSp>
          <p:nvGrpSpPr>
            <p:cNvPr id="88" name="Group 123"/>
            <p:cNvGrpSpPr/>
            <p:nvPr/>
          </p:nvGrpSpPr>
          <p:grpSpPr>
            <a:xfrm>
              <a:off x="936338" y="120649"/>
              <a:ext cx="3807463" cy="203201"/>
              <a:chOff x="0" y="0"/>
              <a:chExt cx="3807460" cy="203200"/>
            </a:xfrm>
          </p:grpSpPr>
          <p:sp>
            <p:nvSpPr>
              <p:cNvPr id="133" name="Shape 113"/>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4" name="Shape 114"/>
              <p:cNvSpPr/>
              <p:nvPr/>
            </p:nvSpPr>
            <p:spPr>
              <a:xfrm>
                <a:off x="380717"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5" name="Shape 115"/>
              <p:cNvSpPr/>
              <p:nvPr/>
            </p:nvSpPr>
            <p:spPr>
              <a:xfrm>
                <a:off x="761435"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6" name="Shape 116"/>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7" name="Shape 117"/>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8" name="Shape 118"/>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9" name="Shape 119"/>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0" name="Shape 120"/>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1" name="Shape 121"/>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2" name="Shape 122"/>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89" name="Group 137"/>
            <p:cNvGrpSpPr/>
            <p:nvPr/>
          </p:nvGrpSpPr>
          <p:grpSpPr>
            <a:xfrm>
              <a:off x="936338" y="443242"/>
              <a:ext cx="3807462" cy="203201"/>
              <a:chOff x="0" y="0"/>
              <a:chExt cx="3807460" cy="203200"/>
            </a:xfrm>
          </p:grpSpPr>
          <p:sp>
            <p:nvSpPr>
              <p:cNvPr id="123" name="Shape 127"/>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4" name="Shape 128"/>
              <p:cNvSpPr/>
              <p:nvPr/>
            </p:nvSpPr>
            <p:spPr>
              <a:xfrm>
                <a:off x="380717"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5" name="Shape 129"/>
              <p:cNvSpPr/>
              <p:nvPr/>
            </p:nvSpPr>
            <p:spPr>
              <a:xfrm>
                <a:off x="761435"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6" name="Shape 130"/>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7" name="Shape 131"/>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8" name="Shape 132"/>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9" name="Shape 133"/>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0" name="Shape 134"/>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1" name="Shape 135"/>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2" name="Shape 136"/>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90" name="Group 151"/>
            <p:cNvGrpSpPr/>
            <p:nvPr/>
          </p:nvGrpSpPr>
          <p:grpSpPr>
            <a:xfrm>
              <a:off x="936338" y="779263"/>
              <a:ext cx="3807462" cy="203201"/>
              <a:chOff x="0" y="0"/>
              <a:chExt cx="3807460" cy="203200"/>
            </a:xfrm>
          </p:grpSpPr>
          <p:sp>
            <p:nvSpPr>
              <p:cNvPr id="113" name="Shape 141"/>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4" name="Shape 142"/>
              <p:cNvSpPr/>
              <p:nvPr/>
            </p:nvSpPr>
            <p:spPr>
              <a:xfrm>
                <a:off x="380717"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5" name="Shape 143"/>
              <p:cNvSpPr/>
              <p:nvPr/>
            </p:nvSpPr>
            <p:spPr>
              <a:xfrm>
                <a:off x="761435"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6" name="Shape 144"/>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7" name="Shape 145"/>
              <p:cNvSpPr/>
              <p:nvPr/>
            </p:nvSpPr>
            <p:spPr>
              <a:xfrm>
                <a:off x="152287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8" name="Shape 146"/>
              <p:cNvSpPr/>
              <p:nvPr/>
            </p:nvSpPr>
            <p:spPr>
              <a:xfrm>
                <a:off x="1903588"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9" name="Shape 147"/>
              <p:cNvSpPr/>
              <p:nvPr/>
            </p:nvSpPr>
            <p:spPr>
              <a:xfrm>
                <a:off x="2284306"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0" name="Shape 148"/>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1" name="Shape 149"/>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2" name="Shape 150"/>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sp>
        <p:nvSpPr>
          <p:cNvPr id="97" name="Szövegdoboz 26"/>
          <p:cNvSpPr txBox="1"/>
          <p:nvPr/>
        </p:nvSpPr>
        <p:spPr>
          <a:xfrm>
            <a:off x="208157" y="3902392"/>
            <a:ext cx="8488942" cy="923330"/>
          </a:xfrm>
          <a:prstGeom prst="rect">
            <a:avLst/>
          </a:prstGeom>
        </p:spPr>
        <p:txBody>
          <a:bodyPr vert="horz" wrap="square" lIns="0" tIns="0" rIns="0" bIns="0" rtlCol="0">
            <a:spAutoFit/>
          </a:bodyPr>
          <a:lstStyle/>
          <a:p>
            <a:pPr marL="4763" lvl="0" algn="just" defTabSz="914400">
              <a:defRPr/>
            </a:pPr>
            <a:r>
              <a:rPr lang="hu-HU" sz="1000" kern="0" dirty="0">
                <a:solidFill>
                  <a:srgbClr val="58595B"/>
                </a:solidFill>
                <a:latin typeface="Calibri"/>
              </a:rPr>
              <a:t>The „There are evens that I watch with a bigger company” statement proved to be significantly more true about men (30%), about the habitants of Budapest (33%) about the ones who live in a rented flat or a student dorm (31%), </a:t>
            </a:r>
            <a:r>
              <a:rPr lang="hu-HU" sz="1000" kern="0" dirty="0" err="1">
                <a:solidFill>
                  <a:srgbClr val="58595B"/>
                </a:solidFill>
                <a:latin typeface="Calibri"/>
              </a:rPr>
              <a:t>about</a:t>
            </a:r>
            <a:r>
              <a:rPr lang="hu-HU" sz="1000" kern="0" dirty="0">
                <a:solidFill>
                  <a:srgbClr val="58595B"/>
                </a:solidFill>
                <a:latin typeface="Calibri"/>
              </a:rPr>
              <a:t> </a:t>
            </a:r>
            <a:r>
              <a:rPr lang="hu-HU" sz="1000" kern="0" dirty="0" err="1">
                <a:solidFill>
                  <a:srgbClr val="58595B"/>
                </a:solidFill>
                <a:latin typeface="Calibri"/>
              </a:rPr>
              <a:t>students</a:t>
            </a:r>
            <a:r>
              <a:rPr lang="hu-HU" sz="1000" kern="0" dirty="0">
                <a:solidFill>
                  <a:srgbClr val="58595B"/>
                </a:solidFill>
                <a:latin typeface="Calibri"/>
              </a:rPr>
              <a:t> (34%) and </a:t>
            </a:r>
            <a:r>
              <a:rPr lang="hu-HU" sz="1000" kern="0" dirty="0" err="1">
                <a:solidFill>
                  <a:srgbClr val="58595B"/>
                </a:solidFill>
                <a:latin typeface="Calibri"/>
              </a:rPr>
              <a:t>about</a:t>
            </a:r>
            <a:r>
              <a:rPr lang="hu-HU" sz="1000" kern="0" dirty="0">
                <a:solidFill>
                  <a:srgbClr val="58595B"/>
                </a:solidFill>
                <a:latin typeface="Calibri"/>
              </a:rPr>
              <a:t> </a:t>
            </a:r>
            <a:r>
              <a:rPr lang="hu-HU" sz="1000" kern="0" dirty="0" err="1">
                <a:solidFill>
                  <a:srgbClr val="58595B"/>
                </a:solidFill>
                <a:latin typeface="Calibri"/>
              </a:rPr>
              <a:t>Netflix</a:t>
            </a:r>
            <a:r>
              <a:rPr lang="hu-HU" sz="1000" kern="0" dirty="0">
                <a:solidFill>
                  <a:srgbClr val="58595B"/>
                </a:solidFill>
                <a:latin typeface="Calibri"/>
              </a:rPr>
              <a:t> </a:t>
            </a:r>
            <a:r>
              <a:rPr lang="hu-HU" sz="1000" kern="0" dirty="0" err="1">
                <a:solidFill>
                  <a:srgbClr val="58595B"/>
                </a:solidFill>
                <a:latin typeface="Calibri"/>
              </a:rPr>
              <a:t>subscribers</a:t>
            </a:r>
            <a:r>
              <a:rPr lang="hu-HU" sz="1000" kern="0" dirty="0">
                <a:solidFill>
                  <a:srgbClr val="58595B"/>
                </a:solidFill>
                <a:latin typeface="Calibri"/>
              </a:rPr>
              <a:t> (39%). </a:t>
            </a:r>
            <a:r>
              <a:rPr lang="hu-HU" sz="1000" kern="0" dirty="0" err="1">
                <a:solidFill>
                  <a:srgbClr val="58595B"/>
                </a:solidFill>
                <a:latin typeface="Calibri"/>
              </a:rPr>
              <a:t>Habitants</a:t>
            </a:r>
            <a:r>
              <a:rPr lang="hu-HU" sz="1000" kern="0" dirty="0">
                <a:solidFill>
                  <a:srgbClr val="58595B"/>
                </a:solidFill>
                <a:latin typeface="Calibri"/>
              </a:rPr>
              <a:t> of </a:t>
            </a:r>
            <a:r>
              <a:rPr lang="hu-HU" sz="1000" kern="0" dirty="0" err="1">
                <a:solidFill>
                  <a:srgbClr val="58595B"/>
                </a:solidFill>
                <a:latin typeface="Calibri"/>
              </a:rPr>
              <a:t>budapest</a:t>
            </a:r>
            <a:r>
              <a:rPr lang="hu-HU" sz="1000" kern="0" dirty="0">
                <a:solidFill>
                  <a:srgbClr val="58595B"/>
                </a:solidFill>
                <a:latin typeface="Calibri"/>
              </a:rPr>
              <a:t> </a:t>
            </a:r>
            <a:r>
              <a:rPr lang="hu-HU" sz="1000" kern="0" dirty="0" err="1">
                <a:solidFill>
                  <a:srgbClr val="58595B"/>
                </a:solidFill>
                <a:latin typeface="Calibri"/>
              </a:rPr>
              <a:t>are</a:t>
            </a:r>
            <a:r>
              <a:rPr lang="hu-HU" sz="1000" kern="0" dirty="0">
                <a:solidFill>
                  <a:srgbClr val="58595B"/>
                </a:solidFill>
                <a:latin typeface="Calibri"/>
              </a:rPr>
              <a:t> more </a:t>
            </a:r>
            <a:r>
              <a:rPr lang="hu-HU" sz="1000" kern="0" dirty="0" err="1">
                <a:solidFill>
                  <a:srgbClr val="58595B"/>
                </a:solidFill>
                <a:latin typeface="Calibri"/>
              </a:rPr>
              <a:t>impatient</a:t>
            </a:r>
            <a:r>
              <a:rPr lang="hu-HU" sz="1000" kern="0" dirty="0">
                <a:solidFill>
                  <a:srgbClr val="58595B"/>
                </a:solidFill>
                <a:latin typeface="Calibri"/>
              </a:rPr>
              <a:t> </a:t>
            </a:r>
            <a:r>
              <a:rPr lang="hu-HU" sz="1000" kern="0" dirty="0" err="1">
                <a:solidFill>
                  <a:srgbClr val="58595B"/>
                </a:solidFill>
                <a:latin typeface="Calibri"/>
              </a:rPr>
              <a:t>than</a:t>
            </a:r>
            <a:r>
              <a:rPr lang="hu-HU" sz="1000" kern="0" dirty="0">
                <a:solidFill>
                  <a:srgbClr val="58595B"/>
                </a:solidFill>
                <a:latin typeface="Calibri"/>
              </a:rPr>
              <a:t>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average</a:t>
            </a:r>
            <a:r>
              <a:rPr lang="hu-HU" sz="1000" kern="0" dirty="0">
                <a:solidFill>
                  <a:srgbClr val="58595B"/>
                </a:solidFill>
                <a:latin typeface="Calibri"/>
              </a:rPr>
              <a:t>: </a:t>
            </a:r>
            <a:r>
              <a:rPr lang="hu-HU" sz="1000" kern="0" dirty="0" err="1">
                <a:solidFill>
                  <a:srgbClr val="58595B"/>
                </a:solidFill>
                <a:latin typeface="Calibri"/>
              </a:rPr>
              <a:t>they</a:t>
            </a:r>
            <a:r>
              <a:rPr lang="hu-HU" sz="1000" kern="0" dirty="0">
                <a:solidFill>
                  <a:srgbClr val="58595B"/>
                </a:solidFill>
                <a:latin typeface="Calibri"/>
              </a:rPr>
              <a:t> often rather watch new movies at the cinema (33%) than wait for their release on another platforms. </a:t>
            </a:r>
            <a:r>
              <a:rPr lang="hu-HU" sz="1000" kern="0" dirty="0" err="1">
                <a:solidFill>
                  <a:srgbClr val="58595B"/>
                </a:solidFill>
                <a:latin typeface="Calibri"/>
              </a:rPr>
              <a:t>Watching</a:t>
            </a:r>
            <a:r>
              <a:rPr lang="hu-HU" sz="1000" kern="0" dirty="0">
                <a:solidFill>
                  <a:srgbClr val="58595B"/>
                </a:solidFill>
                <a:latin typeface="Calibri"/>
              </a:rPr>
              <a:t> TV is more </a:t>
            </a:r>
            <a:r>
              <a:rPr lang="hu-HU" sz="1000" kern="0" dirty="0" err="1">
                <a:solidFill>
                  <a:srgbClr val="58595B"/>
                </a:solidFill>
                <a:latin typeface="Calibri"/>
              </a:rPr>
              <a:t>awkward</a:t>
            </a:r>
            <a:r>
              <a:rPr lang="hu-HU" sz="1000" kern="0" dirty="0">
                <a:solidFill>
                  <a:srgbClr val="58595B"/>
                </a:solidFill>
                <a:latin typeface="Calibri"/>
              </a:rPr>
              <a:t> </a:t>
            </a:r>
            <a:r>
              <a:rPr lang="hu-HU" sz="1000" kern="0" dirty="0" err="1">
                <a:solidFill>
                  <a:srgbClr val="58595B"/>
                </a:solidFill>
                <a:latin typeface="Calibri"/>
              </a:rPr>
              <a:t>for</a:t>
            </a:r>
            <a:r>
              <a:rPr lang="hu-HU" sz="1000" kern="0" dirty="0">
                <a:solidFill>
                  <a:srgbClr val="58595B"/>
                </a:solidFill>
                <a:latin typeface="Calibri"/>
              </a:rPr>
              <a:t> </a:t>
            </a:r>
            <a:r>
              <a:rPr lang="hu-HU" sz="1000" kern="0" dirty="0" err="1">
                <a:solidFill>
                  <a:srgbClr val="58595B"/>
                </a:solidFill>
                <a:latin typeface="Calibri"/>
              </a:rPr>
              <a:t>the</a:t>
            </a:r>
            <a:r>
              <a:rPr lang="hu-HU" sz="1000" kern="0" dirty="0">
                <a:solidFill>
                  <a:srgbClr val="58595B"/>
                </a:solidFill>
                <a:latin typeface="Calibri"/>
              </a:rPr>
              <a:t> </a:t>
            </a:r>
            <a:r>
              <a:rPr lang="hu-HU" sz="1000" kern="0" dirty="0" err="1">
                <a:solidFill>
                  <a:srgbClr val="58595B"/>
                </a:solidFill>
                <a:latin typeface="Calibri"/>
              </a:rPr>
              <a:t>ones</a:t>
            </a:r>
            <a:r>
              <a:rPr lang="hu-HU" sz="1000" kern="0" dirty="0">
                <a:solidFill>
                  <a:srgbClr val="58595B"/>
                </a:solidFill>
                <a:latin typeface="Calibri"/>
              </a:rPr>
              <a:t> </a:t>
            </a:r>
            <a:r>
              <a:rPr lang="hu-HU" sz="1000" kern="0" dirty="0" err="1">
                <a:solidFill>
                  <a:srgbClr val="58595B"/>
                </a:solidFill>
                <a:latin typeface="Calibri"/>
              </a:rPr>
              <a:t>who</a:t>
            </a:r>
            <a:r>
              <a:rPr lang="hu-HU" sz="1000" kern="0" dirty="0">
                <a:solidFill>
                  <a:srgbClr val="58595B"/>
                </a:solidFill>
                <a:latin typeface="Calibri"/>
              </a:rPr>
              <a:t> </a:t>
            </a:r>
            <a:r>
              <a:rPr lang="hu-HU" sz="1000" kern="0" dirty="0" err="1">
                <a:solidFill>
                  <a:srgbClr val="58595B"/>
                </a:solidFill>
                <a:latin typeface="Calibri"/>
              </a:rPr>
              <a:t>regularly</a:t>
            </a:r>
            <a:r>
              <a:rPr lang="hu-HU" sz="1000" kern="0" dirty="0">
                <a:solidFill>
                  <a:srgbClr val="58595B"/>
                </a:solidFill>
                <a:latin typeface="Calibri"/>
              </a:rPr>
              <a:t> </a:t>
            </a:r>
            <a:r>
              <a:rPr lang="hu-HU" sz="1000" kern="0" dirty="0" err="1">
                <a:solidFill>
                  <a:srgbClr val="58595B"/>
                </a:solidFill>
                <a:latin typeface="Calibri"/>
              </a:rPr>
              <a:t>consume</a:t>
            </a:r>
            <a:r>
              <a:rPr lang="hu-HU" sz="1000" kern="0" dirty="0">
                <a:solidFill>
                  <a:srgbClr val="58595B"/>
                </a:solidFill>
                <a:latin typeface="Calibri"/>
              </a:rPr>
              <a:t> TV </a:t>
            </a:r>
            <a:r>
              <a:rPr lang="hu-HU" sz="1000" kern="0" dirty="0" err="1">
                <a:solidFill>
                  <a:srgbClr val="58595B"/>
                </a:solidFill>
                <a:latin typeface="Calibri"/>
              </a:rPr>
              <a:t>content</a:t>
            </a:r>
            <a:r>
              <a:rPr lang="hu-HU" sz="1000" kern="0" dirty="0">
                <a:solidFill>
                  <a:srgbClr val="58595B"/>
                </a:solidFill>
                <a:latin typeface="Calibri"/>
              </a:rPr>
              <a:t> online (12%) and </a:t>
            </a:r>
            <a:r>
              <a:rPr lang="hu-HU" sz="1000" kern="0" dirty="0" err="1">
                <a:solidFill>
                  <a:srgbClr val="58595B"/>
                </a:solidFill>
                <a:latin typeface="Calibri"/>
              </a:rPr>
              <a:t>related</a:t>
            </a:r>
            <a:r>
              <a:rPr lang="hu-HU" sz="1000" kern="0" dirty="0">
                <a:solidFill>
                  <a:srgbClr val="58595B"/>
                </a:solidFill>
                <a:latin typeface="Calibri"/>
              </a:rPr>
              <a:t> </a:t>
            </a:r>
            <a:r>
              <a:rPr lang="hu-HU" sz="1000" kern="0" dirty="0" err="1">
                <a:solidFill>
                  <a:srgbClr val="58595B"/>
                </a:solidFill>
                <a:latin typeface="Calibri"/>
              </a:rPr>
              <a:t>to</a:t>
            </a:r>
            <a:r>
              <a:rPr lang="hu-HU" sz="1000" kern="0" dirty="0">
                <a:solidFill>
                  <a:srgbClr val="58595B"/>
                </a:solidFill>
                <a:latin typeface="Calibri"/>
              </a:rPr>
              <a:t> </a:t>
            </a:r>
            <a:r>
              <a:rPr lang="hu-HU" sz="1000" kern="0" dirty="0" err="1">
                <a:solidFill>
                  <a:srgbClr val="58595B"/>
                </a:solidFill>
                <a:latin typeface="Calibri"/>
              </a:rPr>
              <a:t>this</a:t>
            </a:r>
            <a:r>
              <a:rPr lang="hu-HU" sz="1000" kern="0" dirty="0">
                <a:solidFill>
                  <a:srgbClr val="58595B"/>
                </a:solidFill>
                <a:latin typeface="Calibri"/>
              </a:rPr>
              <a:t>, </a:t>
            </a:r>
            <a:r>
              <a:rPr lang="hu-HU" sz="1000" kern="0" dirty="0" err="1">
                <a:solidFill>
                  <a:srgbClr val="58595B"/>
                </a:solidFill>
                <a:latin typeface="Calibri"/>
              </a:rPr>
              <a:t>Netflix</a:t>
            </a:r>
            <a:r>
              <a:rPr lang="hu-HU" sz="1000" kern="0" dirty="0">
                <a:solidFill>
                  <a:srgbClr val="58595B"/>
                </a:solidFill>
                <a:latin typeface="Calibri"/>
              </a:rPr>
              <a:t> </a:t>
            </a:r>
            <a:r>
              <a:rPr lang="hu-HU" sz="1000" kern="0" dirty="0" err="1">
                <a:solidFill>
                  <a:srgbClr val="58595B"/>
                </a:solidFill>
                <a:latin typeface="Calibri"/>
              </a:rPr>
              <a:t>subscribers</a:t>
            </a:r>
            <a:r>
              <a:rPr lang="hu-HU" sz="1000" kern="0" dirty="0">
                <a:solidFill>
                  <a:srgbClr val="58595B"/>
                </a:solidFill>
                <a:latin typeface="Calibri"/>
              </a:rPr>
              <a:t> (20%). It is true for the same group that they feel the most guilty about downloading content illegally (15%). </a:t>
            </a:r>
            <a:r>
              <a:rPr lang="hu-HU" sz="1000" kern="0" dirty="0" err="1">
                <a:solidFill>
                  <a:srgbClr val="58595B"/>
                </a:solidFill>
                <a:latin typeface="Calibri"/>
              </a:rPr>
              <a:t>Women</a:t>
            </a:r>
            <a:r>
              <a:rPr lang="hu-HU" sz="1000" kern="0" dirty="0">
                <a:solidFill>
                  <a:srgbClr val="58595B"/>
                </a:solidFill>
                <a:latin typeface="Calibri"/>
              </a:rPr>
              <a:t> (24%) and </a:t>
            </a:r>
            <a:r>
              <a:rPr lang="hu-HU" sz="1000" kern="0" dirty="0" err="1">
                <a:solidFill>
                  <a:srgbClr val="58595B"/>
                </a:solidFill>
                <a:latin typeface="Calibri"/>
              </a:rPr>
              <a:t>parents</a:t>
            </a:r>
            <a:r>
              <a:rPr lang="hu-HU" sz="1000" kern="0" dirty="0">
                <a:solidFill>
                  <a:srgbClr val="58595B"/>
                </a:solidFill>
                <a:latin typeface="Calibri"/>
              </a:rPr>
              <a:t> (32%) more </a:t>
            </a:r>
            <a:r>
              <a:rPr lang="hu-HU" sz="1000" kern="0" dirty="0" err="1">
                <a:solidFill>
                  <a:srgbClr val="58595B"/>
                </a:solidFill>
                <a:latin typeface="Calibri"/>
              </a:rPr>
              <a:t>often</a:t>
            </a:r>
            <a:r>
              <a:rPr lang="hu-HU" sz="1000" kern="0" dirty="0">
                <a:solidFill>
                  <a:srgbClr val="58595B"/>
                </a:solidFill>
                <a:latin typeface="Calibri"/>
              </a:rPr>
              <a:t> </a:t>
            </a:r>
            <a:r>
              <a:rPr lang="hu-HU" sz="1000" kern="0" dirty="0" err="1">
                <a:solidFill>
                  <a:srgbClr val="58595B"/>
                </a:solidFill>
                <a:latin typeface="Calibri"/>
              </a:rPr>
              <a:t>watch</a:t>
            </a:r>
            <a:r>
              <a:rPr lang="hu-HU" sz="1000" kern="0" dirty="0">
                <a:solidFill>
                  <a:srgbClr val="58595B"/>
                </a:solidFill>
                <a:latin typeface="Calibri"/>
              </a:rPr>
              <a:t> a show </a:t>
            </a:r>
            <a:r>
              <a:rPr lang="hu-HU" sz="1000" kern="0" dirty="0" err="1">
                <a:solidFill>
                  <a:srgbClr val="58595B"/>
                </a:solidFill>
                <a:latin typeface="Calibri"/>
              </a:rPr>
              <a:t>just</a:t>
            </a:r>
            <a:r>
              <a:rPr lang="hu-HU" sz="1000" kern="0" dirty="0">
                <a:solidFill>
                  <a:srgbClr val="58595B"/>
                </a:solidFill>
                <a:latin typeface="Calibri"/>
              </a:rPr>
              <a:t> </a:t>
            </a:r>
            <a:r>
              <a:rPr lang="hu-HU" sz="1000" kern="0" dirty="0" err="1">
                <a:solidFill>
                  <a:srgbClr val="58595B"/>
                </a:solidFill>
                <a:latin typeface="Calibri"/>
              </a:rPr>
              <a:t>because</a:t>
            </a:r>
            <a:r>
              <a:rPr lang="hu-HU" sz="1000" kern="0" dirty="0">
                <a:solidFill>
                  <a:srgbClr val="58595B"/>
                </a:solidFill>
                <a:latin typeface="Calibri"/>
              </a:rPr>
              <a:t> </a:t>
            </a:r>
            <a:r>
              <a:rPr lang="hu-HU" sz="1000" kern="0" dirty="0" err="1">
                <a:solidFill>
                  <a:srgbClr val="58595B"/>
                </a:solidFill>
                <a:latin typeface="Calibri"/>
              </a:rPr>
              <a:t>another</a:t>
            </a:r>
            <a:r>
              <a:rPr lang="hu-HU" sz="1000" kern="0" dirty="0">
                <a:solidFill>
                  <a:srgbClr val="58595B"/>
                </a:solidFill>
                <a:latin typeface="Calibri"/>
              </a:rPr>
              <a:t> </a:t>
            </a:r>
            <a:r>
              <a:rPr lang="hu-HU" sz="1000" kern="0" dirty="0" err="1">
                <a:solidFill>
                  <a:srgbClr val="58595B"/>
                </a:solidFill>
                <a:latin typeface="Calibri"/>
              </a:rPr>
              <a:t>family</a:t>
            </a:r>
            <a:r>
              <a:rPr lang="hu-HU" sz="1000" kern="0" dirty="0">
                <a:solidFill>
                  <a:srgbClr val="58595B"/>
                </a:solidFill>
                <a:latin typeface="Calibri"/>
              </a:rPr>
              <a:t> </a:t>
            </a:r>
            <a:r>
              <a:rPr lang="hu-HU" sz="1000" kern="0" dirty="0" err="1">
                <a:solidFill>
                  <a:srgbClr val="58595B"/>
                </a:solidFill>
                <a:latin typeface="Calibri"/>
              </a:rPr>
              <a:t>member</a:t>
            </a:r>
            <a:r>
              <a:rPr lang="hu-HU" sz="1000" kern="0" dirty="0">
                <a:solidFill>
                  <a:srgbClr val="58595B"/>
                </a:solidFill>
                <a:latin typeface="Calibri"/>
              </a:rPr>
              <a:t> is </a:t>
            </a:r>
            <a:r>
              <a:rPr lang="hu-HU" sz="1000" kern="0" dirty="0" err="1">
                <a:solidFill>
                  <a:srgbClr val="58595B"/>
                </a:solidFill>
                <a:latin typeface="Calibri"/>
              </a:rPr>
              <a:t>interested</a:t>
            </a:r>
            <a:r>
              <a:rPr lang="hu-HU" sz="1000" kern="0" dirty="0">
                <a:solidFill>
                  <a:srgbClr val="58595B"/>
                </a:solidFill>
                <a:latin typeface="Calibri"/>
              </a:rPr>
              <a:t> in </a:t>
            </a:r>
            <a:r>
              <a:rPr lang="hu-HU" sz="1000" kern="0" dirty="0" err="1">
                <a:solidFill>
                  <a:srgbClr val="58595B"/>
                </a:solidFill>
                <a:latin typeface="Calibri"/>
              </a:rPr>
              <a:t>it</a:t>
            </a:r>
            <a:r>
              <a:rPr lang="hu-HU" sz="1000" kern="0" dirty="0">
                <a:solidFill>
                  <a:srgbClr val="58595B"/>
                </a:solidFill>
                <a:latin typeface="Calibri"/>
              </a:rPr>
              <a:t>.  </a:t>
            </a:r>
          </a:p>
        </p:txBody>
      </p:sp>
      <p:sp>
        <p:nvSpPr>
          <p:cNvPr id="100" name="Title 3">
            <a:extLst>
              <a:ext uri="{FF2B5EF4-FFF2-40B4-BE49-F238E27FC236}">
                <a16:creationId xmlns:a16="http://schemas.microsoft.com/office/drawing/2014/main" xmlns="" id="{A438B5E4-3498-4294-A0D0-4807D446A133}"/>
              </a:ext>
            </a:extLst>
          </p:cNvPr>
          <p:cNvSpPr>
            <a:spLocks noGrp="1"/>
          </p:cNvSpPr>
          <p:nvPr>
            <p:ph type="title"/>
          </p:nvPr>
        </p:nvSpPr>
        <p:spPr>
          <a:xfrm>
            <a:off x="179984" y="-19088"/>
            <a:ext cx="8680422" cy="469722"/>
          </a:xfrm>
        </p:spPr>
        <p:txBody>
          <a:bodyPr>
            <a:noAutofit/>
          </a:bodyPr>
          <a:lstStyle/>
          <a:p>
            <a:r>
              <a:rPr lang="hu-HU" sz="2900" dirty="0" err="1"/>
              <a:t>Attitudes</a:t>
            </a:r>
            <a:r>
              <a:rPr lang="hu-HU" sz="2900" dirty="0"/>
              <a:t> </a:t>
            </a:r>
            <a:r>
              <a:rPr lang="hu-HU" sz="2900" dirty="0" err="1"/>
              <a:t>towards</a:t>
            </a:r>
            <a:r>
              <a:rPr lang="hu-HU" sz="2900" dirty="0"/>
              <a:t> </a:t>
            </a:r>
            <a:r>
              <a:rPr lang="hu-HU" sz="2900" dirty="0" err="1"/>
              <a:t>media</a:t>
            </a:r>
            <a:r>
              <a:rPr lang="hu-HU" sz="2900" dirty="0"/>
              <a:t> </a:t>
            </a:r>
            <a:r>
              <a:rPr lang="hu-HU" sz="2900" dirty="0" err="1"/>
              <a:t>consumption</a:t>
            </a:r>
            <a:endParaRPr lang="hu-HU" sz="2900" dirty="0"/>
          </a:p>
        </p:txBody>
      </p:sp>
      <p:pic>
        <p:nvPicPr>
          <p:cNvPr id="98" name="Picture 97">
            <a:extLst>
              <a:ext uri="{FF2B5EF4-FFF2-40B4-BE49-F238E27FC236}">
                <a16:creationId xmlns:a16="http://schemas.microsoft.com/office/drawing/2014/main" xmlns="" id="{42048318-6DC6-447F-A978-4AD3BBCB0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9" name="Picture 98">
            <a:extLst>
              <a:ext uri="{FF2B5EF4-FFF2-40B4-BE49-F238E27FC236}">
                <a16:creationId xmlns:a16="http://schemas.microsoft.com/office/drawing/2014/main" xmlns="" id="{7B1A5EA2-7A46-4B57-8299-3F11314A2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73948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bwMode="gray">
          <a:xfrm>
            <a:off x="7276651" y="3613138"/>
            <a:ext cx="0" cy="964094"/>
          </a:xfrm>
          <a:prstGeom prst="line">
            <a:avLst/>
          </a:prstGeom>
          <a:noFill/>
          <a:ln w="9525" cap="rnd" cmpd="sng" algn="ctr">
            <a:solidFill>
              <a:srgbClr val="C8C8C8"/>
            </a:solidFill>
            <a:prstDash val="solid"/>
            <a:tailEnd type="none" w="lg" len="lg"/>
          </a:ln>
          <a:effectLst/>
        </p:spPr>
      </p:cxnSp>
      <p:cxnSp>
        <p:nvCxnSpPr>
          <p:cNvPr id="77" name="Straight Connector 76"/>
          <p:cNvCxnSpPr/>
          <p:nvPr/>
        </p:nvCxnSpPr>
        <p:spPr bwMode="gray">
          <a:xfrm flipH="1">
            <a:off x="7294569" y="4123101"/>
            <a:ext cx="990195" cy="1"/>
          </a:xfrm>
          <a:prstGeom prst="line">
            <a:avLst/>
          </a:prstGeom>
          <a:noFill/>
          <a:ln w="9525" cap="rnd" cmpd="sng" algn="ctr">
            <a:solidFill>
              <a:schemeClr val="accent3"/>
            </a:solidFill>
            <a:prstDash val="solid"/>
            <a:tailEnd type="oval" w="lg" len="lg"/>
          </a:ln>
          <a:effectLst/>
        </p:spPr>
      </p:cxnSp>
      <p:sp>
        <p:nvSpPr>
          <p:cNvPr id="9" name="Title 8"/>
          <p:cNvSpPr>
            <a:spLocks noGrp="1"/>
          </p:cNvSpPr>
          <p:nvPr>
            <p:ph type="title"/>
          </p:nvPr>
        </p:nvSpPr>
        <p:spPr/>
        <p:txBody>
          <a:bodyPr>
            <a:noAutofit/>
          </a:bodyPr>
          <a:lstStyle/>
          <a:p>
            <a:r>
              <a:rPr lang="hu-HU" sz="2900" dirty="0" err="1"/>
              <a:t>Background</a:t>
            </a:r>
            <a:r>
              <a:rPr lang="hu-HU" sz="2900" dirty="0"/>
              <a:t> of </a:t>
            </a:r>
            <a:r>
              <a:rPr lang="hu-HU" sz="2900" dirty="0" err="1"/>
              <a:t>research</a:t>
            </a:r>
            <a:endParaRPr lang="en-US" sz="2900" dirty="0"/>
          </a:p>
        </p:txBody>
      </p:sp>
      <p:cxnSp>
        <p:nvCxnSpPr>
          <p:cNvPr id="154" name="Straight Connector 153"/>
          <p:cNvCxnSpPr/>
          <p:nvPr/>
        </p:nvCxnSpPr>
        <p:spPr bwMode="gray">
          <a:xfrm>
            <a:off x="1637589" y="717424"/>
            <a:ext cx="0" cy="964094"/>
          </a:xfrm>
          <a:prstGeom prst="line">
            <a:avLst/>
          </a:prstGeom>
          <a:noFill/>
          <a:ln w="9525" cap="rnd" cmpd="sng" algn="ctr">
            <a:solidFill>
              <a:srgbClr val="C8C8C8"/>
            </a:solidFill>
            <a:prstDash val="solid"/>
            <a:tailEnd type="none" w="lg" len="lg"/>
          </a:ln>
          <a:effectLst/>
        </p:spPr>
      </p:cxnSp>
      <p:cxnSp>
        <p:nvCxnSpPr>
          <p:cNvPr id="155" name="Straight Connector 154"/>
          <p:cNvCxnSpPr/>
          <p:nvPr/>
        </p:nvCxnSpPr>
        <p:spPr bwMode="gray">
          <a:xfrm>
            <a:off x="1094267" y="1216820"/>
            <a:ext cx="543323" cy="0"/>
          </a:xfrm>
          <a:prstGeom prst="line">
            <a:avLst/>
          </a:prstGeom>
          <a:noFill/>
          <a:ln w="9525" cap="rnd" cmpd="sng" algn="ctr">
            <a:solidFill>
              <a:schemeClr val="accent5"/>
            </a:solidFill>
            <a:prstDash val="solid"/>
            <a:tailEnd type="oval" w="lg" len="lg"/>
          </a:ln>
          <a:effectLst/>
        </p:spPr>
      </p:cxnSp>
      <p:sp>
        <p:nvSpPr>
          <p:cNvPr id="156" name="Text Placeholder 3"/>
          <p:cNvSpPr txBox="1">
            <a:spLocks/>
          </p:cNvSpPr>
          <p:nvPr/>
        </p:nvSpPr>
        <p:spPr bwMode="gray">
          <a:xfrm>
            <a:off x="1761798" y="1020931"/>
            <a:ext cx="4393682"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defTabSz="1390707">
              <a:defRPr/>
            </a:pPr>
            <a:r>
              <a:rPr lang="hu-HU" dirty="0">
                <a:solidFill>
                  <a:srgbClr val="777777">
                    <a:lumMod val="75000"/>
                  </a:srgbClr>
                </a:solidFill>
              </a:rPr>
              <a:t>Age group: </a:t>
            </a:r>
            <a:r>
              <a:rPr lang="hu-HU" noProof="0" dirty="0">
                <a:solidFill>
                  <a:srgbClr val="777777">
                    <a:lumMod val="75000"/>
                  </a:srgbClr>
                </a:solidFill>
              </a:rPr>
              <a:t>15-29 </a:t>
            </a:r>
            <a:br>
              <a:rPr lang="hu-HU" noProof="0" dirty="0">
                <a:solidFill>
                  <a:srgbClr val="777777">
                    <a:lumMod val="75000"/>
                  </a:srgbClr>
                </a:solidFill>
              </a:rPr>
            </a:br>
            <a:r>
              <a:rPr lang="hu-HU" noProof="0" dirty="0" err="1">
                <a:solidFill>
                  <a:srgbClr val="777777">
                    <a:lumMod val="75000"/>
                  </a:srgbClr>
                </a:solidFill>
              </a:rPr>
              <a:t>Representative</a:t>
            </a:r>
            <a:r>
              <a:rPr lang="hu-HU" noProof="0" dirty="0">
                <a:solidFill>
                  <a:srgbClr val="777777">
                    <a:lumMod val="75000"/>
                  </a:srgbClr>
                </a:solidFill>
              </a:rPr>
              <a:t> </a:t>
            </a:r>
            <a:r>
              <a:rPr lang="hu-HU" noProof="0" dirty="0" err="1">
                <a:solidFill>
                  <a:srgbClr val="777777">
                    <a:lumMod val="75000"/>
                  </a:srgbClr>
                </a:solidFill>
              </a:rPr>
              <a:t>sample</a:t>
            </a:r>
            <a:r>
              <a:rPr lang="hu-HU" noProof="0" dirty="0">
                <a:solidFill>
                  <a:srgbClr val="777777">
                    <a:lumMod val="75000"/>
                  </a:srgbClr>
                </a:solidFill>
              </a:rPr>
              <a:t> </a:t>
            </a:r>
            <a:r>
              <a:rPr lang="hu-HU" noProof="0" dirty="0" err="1">
                <a:solidFill>
                  <a:srgbClr val="777777">
                    <a:lumMod val="75000"/>
                  </a:srgbClr>
                </a:solidFill>
              </a:rPr>
              <a:t>to</a:t>
            </a:r>
            <a:r>
              <a:rPr lang="hu-HU" noProof="0" dirty="0">
                <a:solidFill>
                  <a:srgbClr val="777777">
                    <a:lumMod val="75000"/>
                  </a:srgbClr>
                </a:solidFill>
              </a:rPr>
              <a:t> </a:t>
            </a:r>
            <a:r>
              <a:rPr lang="hu-HU" noProof="0" dirty="0" err="1">
                <a:solidFill>
                  <a:srgbClr val="777777">
                    <a:lumMod val="75000"/>
                  </a:srgbClr>
                </a:solidFill>
              </a:rPr>
              <a:t>gender</a:t>
            </a:r>
            <a:r>
              <a:rPr lang="hu-HU" noProof="0" dirty="0">
                <a:solidFill>
                  <a:srgbClr val="777777">
                    <a:lumMod val="75000"/>
                  </a:srgbClr>
                </a:solidFill>
              </a:rPr>
              <a:t>, </a:t>
            </a:r>
            <a:r>
              <a:rPr lang="hu-HU" noProof="0" dirty="0" err="1">
                <a:solidFill>
                  <a:srgbClr val="777777">
                    <a:lumMod val="75000"/>
                  </a:srgbClr>
                </a:solidFill>
              </a:rPr>
              <a:t>age</a:t>
            </a:r>
            <a:r>
              <a:rPr lang="hu-HU" noProof="0" dirty="0">
                <a:solidFill>
                  <a:srgbClr val="777777">
                    <a:lumMod val="75000"/>
                  </a:srgbClr>
                </a:solidFill>
              </a:rPr>
              <a:t> and </a:t>
            </a:r>
            <a:r>
              <a:rPr lang="hu-HU" noProof="0" dirty="0" err="1">
                <a:solidFill>
                  <a:srgbClr val="777777">
                    <a:lumMod val="75000"/>
                  </a:srgbClr>
                </a:solidFill>
              </a:rPr>
              <a:t>type</a:t>
            </a:r>
            <a:r>
              <a:rPr lang="hu-HU" noProof="0" dirty="0">
                <a:solidFill>
                  <a:srgbClr val="777777">
                    <a:lumMod val="75000"/>
                  </a:srgbClr>
                </a:solidFill>
              </a:rPr>
              <a:t> of </a:t>
            </a:r>
            <a:r>
              <a:rPr lang="hu-HU" noProof="0" dirty="0" err="1">
                <a:solidFill>
                  <a:srgbClr val="777777">
                    <a:lumMod val="75000"/>
                  </a:srgbClr>
                </a:solidFill>
              </a:rPr>
              <a:t>settlement</a:t>
            </a:r>
            <a:endParaRPr kumimoji="0" lang="hu-HU" sz="1200" b="0" i="0" u="none" strike="noStrike" kern="1200" cap="none" spc="0" normalizeH="0" dirty="0">
              <a:ln>
                <a:noFill/>
              </a:ln>
              <a:solidFill>
                <a:srgbClr val="777777">
                  <a:lumMod val="75000"/>
                </a:srgbClr>
              </a:solidFill>
              <a:effectLst/>
              <a:uLnTx/>
              <a:uFillTx/>
              <a:latin typeface="+mn-lt"/>
              <a:ea typeface="+mn-ea"/>
              <a:cs typeface="+mn-cs"/>
            </a:endParaRPr>
          </a:p>
          <a:p>
            <a:pPr lvl="0" defTabSz="1390707">
              <a:defRPr/>
            </a:pPr>
            <a:r>
              <a:rPr lang="hu-HU" baseline="0" noProof="0" dirty="0">
                <a:solidFill>
                  <a:srgbClr val="777777">
                    <a:lumMod val="75000"/>
                  </a:srgbClr>
                </a:solidFill>
              </a:rPr>
              <a:t>Sample size: 1005 people</a:t>
            </a:r>
            <a:endParaRPr kumimoji="0" lang="en-GB" sz="1200" b="0" i="0" u="none" strike="noStrike" kern="1200" cap="none" spc="0" normalizeH="0" baseline="0" noProof="0" dirty="0">
              <a:ln>
                <a:noFill/>
              </a:ln>
              <a:solidFill>
                <a:srgbClr val="777777">
                  <a:lumMod val="75000"/>
                </a:srgbClr>
              </a:solidFill>
              <a:effectLst/>
              <a:highlight>
                <a:srgbClr val="FF0000"/>
              </a:highlight>
              <a:uLnTx/>
              <a:uFillTx/>
            </a:endParaRPr>
          </a:p>
        </p:txBody>
      </p:sp>
      <p:sp>
        <p:nvSpPr>
          <p:cNvPr id="157" name="Oval 156"/>
          <p:cNvSpPr/>
          <p:nvPr/>
        </p:nvSpPr>
        <p:spPr bwMode="gray">
          <a:xfrm>
            <a:off x="179512" y="717472"/>
            <a:ext cx="985674" cy="965060"/>
          </a:xfrm>
          <a:prstGeom prst="ellipse">
            <a:avLst/>
          </a:prstGeom>
          <a:solidFill>
            <a:schemeClr val="accent5"/>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61" name="Text Placeholder 3"/>
          <p:cNvSpPr txBox="1">
            <a:spLocks/>
          </p:cNvSpPr>
          <p:nvPr/>
        </p:nvSpPr>
        <p:spPr bwMode="gray">
          <a:xfrm>
            <a:off x="1763689" y="738276"/>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5"/>
                </a:solidFill>
                <a:effectLst/>
                <a:uLnTx/>
                <a:uFillTx/>
                <a:latin typeface="+mn-lt"/>
                <a:ea typeface="+mn-ea"/>
                <a:cs typeface="+mn-cs"/>
              </a:rPr>
              <a:t>TARGET AUDIENCE</a:t>
            </a:r>
            <a:endParaRPr kumimoji="0" lang="en-GB"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162" name="Oval 161"/>
          <p:cNvSpPr/>
          <p:nvPr/>
        </p:nvSpPr>
        <p:spPr bwMode="gray">
          <a:xfrm>
            <a:off x="7834798" y="1601231"/>
            <a:ext cx="985674" cy="965060"/>
          </a:xfrm>
          <a:prstGeom prst="ellipse">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63" name="Straight Connector 162"/>
          <p:cNvCxnSpPr/>
          <p:nvPr/>
        </p:nvCxnSpPr>
        <p:spPr bwMode="gray">
          <a:xfrm>
            <a:off x="7276651" y="1601714"/>
            <a:ext cx="0" cy="964094"/>
          </a:xfrm>
          <a:prstGeom prst="line">
            <a:avLst/>
          </a:prstGeom>
          <a:noFill/>
          <a:ln w="9525" cap="rnd" cmpd="sng" algn="ctr">
            <a:solidFill>
              <a:srgbClr val="C8C8C8"/>
            </a:solidFill>
            <a:prstDash val="solid"/>
            <a:tailEnd type="none" w="lg" len="lg"/>
          </a:ln>
          <a:effectLst/>
        </p:spPr>
      </p:cxnSp>
      <p:cxnSp>
        <p:nvCxnSpPr>
          <p:cNvPr id="164" name="Straight Connector 163"/>
          <p:cNvCxnSpPr/>
          <p:nvPr/>
        </p:nvCxnSpPr>
        <p:spPr bwMode="gray">
          <a:xfrm flipH="1">
            <a:off x="7294569" y="2111678"/>
            <a:ext cx="990195" cy="1"/>
          </a:xfrm>
          <a:prstGeom prst="line">
            <a:avLst/>
          </a:prstGeom>
          <a:noFill/>
          <a:ln w="9525" cap="rnd" cmpd="sng" algn="ctr">
            <a:solidFill>
              <a:schemeClr val="accent2"/>
            </a:solidFill>
            <a:prstDash val="solid"/>
            <a:tailEnd type="oval" w="lg" len="lg"/>
          </a:ln>
          <a:effectLst/>
        </p:spPr>
      </p:cxnSp>
      <p:sp>
        <p:nvSpPr>
          <p:cNvPr id="176" name="Text Placeholder 3"/>
          <p:cNvSpPr txBox="1">
            <a:spLocks/>
          </p:cNvSpPr>
          <p:nvPr/>
        </p:nvSpPr>
        <p:spPr bwMode="gray">
          <a:xfrm>
            <a:off x="2054596" y="1755111"/>
            <a:ext cx="5033129" cy="664797"/>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r" defTabSz="1390673">
              <a:defRPr/>
            </a:pPr>
            <a:r>
              <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rPr>
              <a:t>The</a:t>
            </a:r>
            <a:r>
              <a:rPr kumimoji="0" lang="hu-HU" sz="1200" b="0" i="0" u="none" strike="noStrike" kern="1200" cap="none" spc="0" normalizeH="0" noProof="0" dirty="0">
                <a:ln>
                  <a:noFill/>
                </a:ln>
                <a:solidFill>
                  <a:srgbClr val="404040"/>
                </a:solidFill>
                <a:effectLst/>
                <a:uLnTx/>
                <a:uFillTx/>
                <a:latin typeface="+mn-lt"/>
                <a:ea typeface="+mn-ea"/>
                <a:cs typeface="Arial" pitchFamily="34" charset="0"/>
              </a:rPr>
              <a:t> </a:t>
            </a:r>
            <a:r>
              <a:rPr lang="hu-HU" dirty="0">
                <a:solidFill>
                  <a:srgbClr val="404040"/>
                </a:solidFill>
                <a:cs typeface="Arial" pitchFamily="34" charset="0"/>
              </a:rPr>
              <a:t>CAWI (Computer Assisted Web Interview) research about the media consumption of the youth was conducted on Populacio.hu – an online panel of Ipsos.</a:t>
            </a:r>
            <a:r>
              <a:rPr kumimoji="0" lang="hu-HU" sz="1200" b="0" i="0" u="none" strike="noStrike" kern="1200" cap="none" spc="0" normalizeH="0" noProof="0" dirty="0">
                <a:ln>
                  <a:noFill/>
                </a:ln>
                <a:solidFill>
                  <a:srgbClr val="404040"/>
                </a:solidFill>
                <a:effectLst/>
                <a:uLnTx/>
                <a:uFillTx/>
                <a:latin typeface="+mn-lt"/>
                <a:ea typeface="+mn-ea"/>
                <a:cs typeface="Arial" pitchFamily="34" charset="0"/>
              </a:rPr>
              <a:t>. </a:t>
            </a:r>
            <a:endParaRPr kumimoji="0" lang="hu-HU" sz="1200" b="0" i="0" u="none" strike="noStrike" kern="1200" cap="none" spc="0" normalizeH="0" baseline="0" noProof="0" dirty="0">
              <a:ln>
                <a:noFill/>
              </a:ln>
              <a:solidFill>
                <a:srgbClr val="404040"/>
              </a:solidFill>
              <a:effectLst/>
              <a:uLnTx/>
              <a:uFillTx/>
              <a:latin typeface="+mn-lt"/>
              <a:ea typeface="+mn-ea"/>
              <a:cs typeface="Arial" pitchFamily="34" charset="0"/>
            </a:endParaRPr>
          </a:p>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77" name="Text Placeholder 3"/>
          <p:cNvSpPr txBox="1">
            <a:spLocks/>
          </p:cNvSpPr>
          <p:nvPr/>
        </p:nvSpPr>
        <p:spPr bwMode="gray">
          <a:xfrm>
            <a:off x="3189011" y="1563638"/>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2"/>
                </a:solidFill>
                <a:effectLst/>
                <a:uLnTx/>
                <a:uFillTx/>
                <a:latin typeface="Calibri"/>
                <a:ea typeface="+mn-ea"/>
                <a:cs typeface="+mn-cs"/>
              </a:rPr>
              <a:t>METHOD</a:t>
            </a:r>
            <a:endParaRPr kumimoji="0" lang="en-GB" sz="18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178" name="Oval 177"/>
          <p:cNvSpPr/>
          <p:nvPr/>
        </p:nvSpPr>
        <p:spPr bwMode="gray">
          <a:xfrm>
            <a:off x="179512" y="2720085"/>
            <a:ext cx="985674" cy="965060"/>
          </a:xfrm>
          <a:prstGeom prst="ellipse">
            <a:avLst/>
          </a:prstGeom>
          <a:solidFill>
            <a:schemeClr val="accent4"/>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cxnSp>
        <p:nvCxnSpPr>
          <p:cNvPr id="179" name="Straight Connector 178"/>
          <p:cNvCxnSpPr/>
          <p:nvPr/>
        </p:nvCxnSpPr>
        <p:spPr bwMode="gray">
          <a:xfrm>
            <a:off x="1637589" y="2720568"/>
            <a:ext cx="0" cy="964094"/>
          </a:xfrm>
          <a:prstGeom prst="line">
            <a:avLst/>
          </a:prstGeom>
          <a:noFill/>
          <a:ln w="9525" cap="rnd" cmpd="sng" algn="ctr">
            <a:solidFill>
              <a:srgbClr val="C8C8C8"/>
            </a:solidFill>
            <a:prstDash val="solid"/>
            <a:tailEnd type="none" w="lg" len="lg"/>
          </a:ln>
          <a:effectLst/>
        </p:spPr>
      </p:cxnSp>
      <p:cxnSp>
        <p:nvCxnSpPr>
          <p:cNvPr id="180" name="Straight Connector 179"/>
          <p:cNvCxnSpPr/>
          <p:nvPr/>
        </p:nvCxnSpPr>
        <p:spPr bwMode="gray">
          <a:xfrm>
            <a:off x="1165187" y="3202151"/>
            <a:ext cx="470513" cy="0"/>
          </a:xfrm>
          <a:prstGeom prst="line">
            <a:avLst/>
          </a:prstGeom>
          <a:noFill/>
          <a:ln w="9525" cap="rnd" cmpd="sng" algn="ctr">
            <a:solidFill>
              <a:schemeClr val="accent4"/>
            </a:solidFill>
            <a:prstDash val="solid"/>
            <a:tailEnd type="oval" w="lg" len="lg"/>
          </a:ln>
          <a:effectLst/>
        </p:spPr>
      </p:cxnSp>
      <p:sp>
        <p:nvSpPr>
          <p:cNvPr id="185" name="Text Placeholder 3"/>
          <p:cNvSpPr txBox="1">
            <a:spLocks/>
          </p:cNvSpPr>
          <p:nvPr/>
        </p:nvSpPr>
        <p:spPr bwMode="gray">
          <a:xfrm>
            <a:off x="1761798" y="3052497"/>
            <a:ext cx="5355959" cy="498598"/>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defTabSz="1390707" eaLnBrk="1" fontAlgn="auto" latinLnBrk="0" hangingPunct="1">
              <a:lnSpc>
                <a:spcPct val="90000"/>
              </a:lnSpc>
              <a:spcBef>
                <a:spcPts val="0"/>
              </a:spcBef>
              <a:spcAft>
                <a:spcPts val="0"/>
              </a:spcAft>
              <a:buClrTx/>
              <a:buSzTx/>
              <a:buFont typeface="Arial" pitchFamily="34" charset="0"/>
              <a:buNone/>
              <a:tabLst/>
              <a:defRPr/>
            </a:pPr>
            <a:r>
              <a:rPr kumimoji="0" lang="hu-HU" sz="1200" b="0" i="0" u="none" strike="noStrike" kern="0" cap="none" spc="0" normalizeH="0" baseline="0" noProof="0" dirty="0" err="1">
                <a:ln>
                  <a:noFill/>
                </a:ln>
                <a:solidFill>
                  <a:srgbClr val="404040"/>
                </a:solidFill>
                <a:effectLst/>
                <a:uLnTx/>
                <a:uFillTx/>
                <a:cs typeface="Arial" pitchFamily="34" charset="0"/>
              </a:rPr>
              <a:t>Lenght</a:t>
            </a:r>
            <a:r>
              <a:rPr kumimoji="0" lang="hu-HU" sz="1200" b="0" i="0" u="none" strike="noStrike" kern="0" cap="none" spc="0" normalizeH="0" baseline="0" noProof="0" dirty="0">
                <a:ln>
                  <a:noFill/>
                </a:ln>
                <a:solidFill>
                  <a:srgbClr val="404040"/>
                </a:solidFill>
                <a:effectLst/>
                <a:uLnTx/>
                <a:uFillTx/>
                <a:cs typeface="Arial" pitchFamily="34" charset="0"/>
              </a:rPr>
              <a:t> of </a:t>
            </a:r>
            <a:r>
              <a:rPr kumimoji="0" lang="hu-HU" sz="1200" b="0" i="0" u="none" strike="noStrike" kern="0" cap="none" spc="0" normalizeH="0" baseline="0" noProof="0" dirty="0" err="1">
                <a:ln>
                  <a:noFill/>
                </a:ln>
                <a:solidFill>
                  <a:srgbClr val="404040"/>
                </a:solidFill>
                <a:effectLst/>
                <a:uLnTx/>
                <a:uFillTx/>
                <a:cs typeface="Arial" pitchFamily="34" charset="0"/>
              </a:rPr>
              <a:t>the</a:t>
            </a:r>
            <a:r>
              <a:rPr kumimoji="0" lang="hu-HU" sz="1200" b="0" i="0" u="none" strike="noStrike" kern="0" cap="none" spc="0" normalizeH="0" baseline="0" noProof="0" dirty="0">
                <a:ln>
                  <a:noFill/>
                </a:ln>
                <a:solidFill>
                  <a:srgbClr val="404040"/>
                </a:solidFill>
                <a:effectLst/>
                <a:uLnTx/>
                <a:uFillTx/>
                <a:cs typeface="Arial" pitchFamily="34" charset="0"/>
              </a:rPr>
              <a:t> </a:t>
            </a:r>
            <a:r>
              <a:rPr kumimoji="0" lang="hu-HU" sz="1200" b="0" i="0" u="none" strike="noStrike" kern="0" cap="none" spc="0" normalizeH="0" baseline="0" noProof="0" dirty="0" err="1">
                <a:ln>
                  <a:noFill/>
                </a:ln>
                <a:solidFill>
                  <a:srgbClr val="404040"/>
                </a:solidFill>
                <a:effectLst/>
                <a:uLnTx/>
                <a:uFillTx/>
                <a:cs typeface="Arial" pitchFamily="34" charset="0"/>
              </a:rPr>
              <a:t>interviews</a:t>
            </a:r>
            <a:r>
              <a:rPr lang="hu-HU" sz="1200" kern="0" dirty="0">
                <a:solidFill>
                  <a:srgbClr val="404040"/>
                </a:solidFill>
                <a:cs typeface="Arial" pitchFamily="34" charset="0"/>
              </a:rPr>
              <a:t>: </a:t>
            </a:r>
            <a:r>
              <a:rPr lang="hu-HU" sz="1200" kern="0" dirty="0" err="1">
                <a:solidFill>
                  <a:srgbClr val="404040"/>
                </a:solidFill>
                <a:cs typeface="Arial" pitchFamily="34" charset="0"/>
              </a:rPr>
              <a:t>about</a:t>
            </a:r>
            <a:r>
              <a:rPr lang="hu-HU" sz="1200" kern="0" dirty="0">
                <a:solidFill>
                  <a:srgbClr val="404040"/>
                </a:solidFill>
                <a:cs typeface="Arial" pitchFamily="34" charset="0"/>
              </a:rPr>
              <a:t> 20 </a:t>
            </a:r>
            <a:r>
              <a:rPr lang="hu-HU" sz="1200" kern="0" dirty="0" err="1">
                <a:solidFill>
                  <a:srgbClr val="404040"/>
                </a:solidFill>
                <a:cs typeface="Arial" pitchFamily="34" charset="0"/>
              </a:rPr>
              <a:t>minutes</a:t>
            </a:r>
            <a:r>
              <a:rPr kumimoji="0" lang="hu-HU" sz="1200" b="0" i="0" u="none" strike="noStrike" kern="0" cap="none" spc="0" normalizeH="0" baseline="0" noProof="0" dirty="0">
                <a:ln>
                  <a:noFill/>
                </a:ln>
                <a:solidFill>
                  <a:srgbClr val="404040"/>
                </a:solidFill>
                <a:effectLst/>
                <a:uLnTx/>
                <a:uFillTx/>
                <a:cs typeface="Arial" pitchFamily="34" charset="0"/>
              </a:rPr>
              <a:t/>
            </a:r>
            <a:br>
              <a:rPr kumimoji="0" lang="hu-HU" sz="1200" b="0" i="0" u="none" strike="noStrike" kern="0" cap="none" spc="0" normalizeH="0" baseline="0" noProof="0" dirty="0">
                <a:ln>
                  <a:noFill/>
                </a:ln>
                <a:solidFill>
                  <a:srgbClr val="404040"/>
                </a:solidFill>
                <a:effectLst/>
                <a:uLnTx/>
                <a:uFillTx/>
                <a:cs typeface="Arial" pitchFamily="34" charset="0"/>
              </a:rPr>
            </a:br>
            <a:r>
              <a:rPr lang="hu-HU" sz="1200" kern="0" dirty="0">
                <a:solidFill>
                  <a:srgbClr val="404040"/>
                </a:solidFill>
                <a:cs typeface="Arial" pitchFamily="34" charset="0"/>
              </a:rPr>
              <a:t>Time of </a:t>
            </a:r>
            <a:r>
              <a:rPr lang="hu-HU" sz="1200" kern="0" dirty="0" err="1">
                <a:solidFill>
                  <a:srgbClr val="404040"/>
                </a:solidFill>
                <a:cs typeface="Arial" pitchFamily="34" charset="0"/>
              </a:rPr>
              <a:t>the</a:t>
            </a:r>
            <a:r>
              <a:rPr lang="hu-HU" sz="1200" kern="0" dirty="0">
                <a:solidFill>
                  <a:srgbClr val="404040"/>
                </a:solidFill>
                <a:cs typeface="Arial" pitchFamily="34" charset="0"/>
              </a:rPr>
              <a:t> </a:t>
            </a:r>
            <a:r>
              <a:rPr lang="hu-HU" sz="1200" kern="0" dirty="0" err="1">
                <a:solidFill>
                  <a:srgbClr val="404040"/>
                </a:solidFill>
                <a:cs typeface="Arial" pitchFamily="34" charset="0"/>
              </a:rPr>
              <a:t>fieldwork</a:t>
            </a:r>
            <a:r>
              <a:rPr kumimoji="0" lang="hu-HU" sz="1200" b="0" i="0" u="none" strike="noStrike" kern="0" cap="none" spc="0" normalizeH="0" baseline="0" noProof="0" dirty="0">
                <a:ln>
                  <a:noFill/>
                </a:ln>
                <a:solidFill>
                  <a:srgbClr val="404040"/>
                </a:solidFill>
                <a:effectLst/>
                <a:uLnTx/>
                <a:uFillTx/>
                <a:cs typeface="Arial" pitchFamily="34" charset="0"/>
              </a:rPr>
              <a:t>: 18.09.2017-02.10-2017</a:t>
            </a:r>
            <a:endParaRPr lang="hu-HU" sz="1200" kern="0" dirty="0">
              <a:solidFill>
                <a:srgbClr val="404040"/>
              </a:solidFill>
              <a:cs typeface="Arial" pitchFamily="34" charset="0"/>
            </a:endParaRPr>
          </a:p>
          <a:p>
            <a:pPr marL="0" marR="0" lvl="0" indent="0" defTabSz="1390673" eaLnBrk="1" fontAlgn="auto" latinLnBrk="0" hangingPunct="1">
              <a:lnSpc>
                <a:spcPct val="90000"/>
              </a:lnSpc>
              <a:spcBef>
                <a:spcPts val="0"/>
              </a:spcBef>
              <a:spcAft>
                <a:spcPts val="0"/>
              </a:spcAft>
              <a:buClrTx/>
              <a:buSzTx/>
              <a:buFont typeface="Arial" pitchFamily="34" charset="0"/>
              <a:buNone/>
              <a:tabLst/>
              <a:defRPr/>
            </a:pPr>
            <a:endParaRPr kumimoji="0" lang="hu-HU" sz="1200" b="0" i="0" u="none" strike="noStrike" kern="0" cap="none" spc="0" normalizeH="0" baseline="0" noProof="0" dirty="0">
              <a:ln>
                <a:noFill/>
              </a:ln>
              <a:solidFill>
                <a:srgbClr val="777777">
                  <a:lumMod val="75000"/>
                </a:srgbClr>
              </a:solidFill>
              <a:effectLst/>
              <a:uLnTx/>
              <a:uFillTx/>
            </a:endParaRPr>
          </a:p>
        </p:txBody>
      </p:sp>
      <p:sp>
        <p:nvSpPr>
          <p:cNvPr id="186" name="Text Placeholder 3"/>
          <p:cNvSpPr txBox="1">
            <a:spLocks/>
          </p:cNvSpPr>
          <p:nvPr/>
        </p:nvSpPr>
        <p:spPr bwMode="gray">
          <a:xfrm>
            <a:off x="1763689" y="2749041"/>
            <a:ext cx="5614945"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4"/>
                </a:solidFill>
                <a:effectLst/>
                <a:uLnTx/>
                <a:uFillTx/>
                <a:latin typeface="+mn-lt"/>
                <a:ea typeface="+mn-ea"/>
                <a:cs typeface="+mn-cs"/>
              </a:rPr>
              <a:t>FIELDWORK</a:t>
            </a:r>
            <a:endParaRPr kumimoji="0" lang="en-GB" sz="18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87" name="Oval 186"/>
          <p:cNvSpPr/>
          <p:nvPr/>
        </p:nvSpPr>
        <p:spPr bwMode="gray">
          <a:xfrm>
            <a:off x="7834798" y="3641128"/>
            <a:ext cx="985674" cy="965060"/>
          </a:xfrm>
          <a:prstGeom prst="ellipse">
            <a:avLst/>
          </a:prstGeom>
          <a:solidFill>
            <a:schemeClr val="accent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ndParaRPr>
          </a:p>
        </p:txBody>
      </p:sp>
      <p:sp>
        <p:nvSpPr>
          <p:cNvPr id="191" name="Text Placeholder 3"/>
          <p:cNvSpPr txBox="1">
            <a:spLocks/>
          </p:cNvSpPr>
          <p:nvPr/>
        </p:nvSpPr>
        <p:spPr bwMode="gray">
          <a:xfrm>
            <a:off x="1835695" y="4011910"/>
            <a:ext cx="5221693" cy="830997"/>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algn="r" defTabSz="1390673" eaLnBrk="1" fontAlgn="auto" latinLnBrk="0" hangingPunct="1">
              <a:lnSpc>
                <a:spcPct val="90000"/>
              </a:lnSpc>
              <a:spcBef>
                <a:spcPts val="0"/>
              </a:spcBef>
              <a:spcAft>
                <a:spcPts val="0"/>
              </a:spcAft>
              <a:buClrTx/>
              <a:buSzTx/>
              <a:buFont typeface="Arial" pitchFamily="34" charset="0"/>
              <a:buNone/>
              <a:tabLst/>
              <a:defRPr/>
            </a:pPr>
            <a:r>
              <a:rPr lang="hu-HU" sz="1200" kern="0" dirty="0">
                <a:solidFill>
                  <a:srgbClr val="404040"/>
                </a:solidFill>
                <a:cs typeface="Arial" pitchFamily="34" charset="0"/>
              </a:rPr>
              <a:t>The aim of this underpinning research is to measure the young cohort’s audiovisual preferences, supply of devices, content consumtion preferences, interests and attitude to television content. The </a:t>
            </a:r>
            <a:r>
              <a:rPr lang="hu-HU" sz="1200" kern="0" dirty="0" err="1">
                <a:solidFill>
                  <a:srgbClr val="404040"/>
                </a:solidFill>
                <a:cs typeface="Arial" pitchFamily="34" charset="0"/>
              </a:rPr>
              <a:t>later</a:t>
            </a:r>
            <a:r>
              <a:rPr lang="hu-HU" sz="1200" kern="0" dirty="0">
                <a:solidFill>
                  <a:srgbClr val="404040"/>
                </a:solidFill>
                <a:cs typeface="Arial" pitchFamily="34" charset="0"/>
              </a:rPr>
              <a:t> </a:t>
            </a:r>
            <a:r>
              <a:rPr lang="hu-HU" sz="1200" kern="0" dirty="0" err="1">
                <a:solidFill>
                  <a:srgbClr val="404040"/>
                </a:solidFill>
                <a:cs typeface="Arial" pitchFamily="34" charset="0"/>
              </a:rPr>
              <a:t>repeated</a:t>
            </a:r>
            <a:r>
              <a:rPr lang="hu-HU" sz="1200" kern="0" dirty="0">
                <a:solidFill>
                  <a:srgbClr val="404040"/>
                </a:solidFill>
                <a:cs typeface="Arial" pitchFamily="34" charset="0"/>
              </a:rPr>
              <a:t> </a:t>
            </a:r>
            <a:r>
              <a:rPr lang="hu-HU" sz="1200" kern="0" dirty="0" err="1">
                <a:solidFill>
                  <a:srgbClr val="404040"/>
                </a:solidFill>
                <a:cs typeface="Arial" pitchFamily="34" charset="0"/>
              </a:rPr>
              <a:t>waves</a:t>
            </a:r>
            <a:r>
              <a:rPr lang="hu-HU" sz="1200" kern="0" dirty="0">
                <a:solidFill>
                  <a:srgbClr val="404040"/>
                </a:solidFill>
                <a:cs typeface="Arial" pitchFamily="34" charset="0"/>
              </a:rPr>
              <a:t> </a:t>
            </a:r>
            <a:r>
              <a:rPr lang="hu-HU" sz="1200" kern="0" dirty="0" err="1">
                <a:solidFill>
                  <a:srgbClr val="404040"/>
                </a:solidFill>
                <a:cs typeface="Arial" pitchFamily="34" charset="0"/>
              </a:rPr>
              <a:t>enable</a:t>
            </a:r>
            <a:r>
              <a:rPr lang="hu-HU" sz="1200" kern="0" dirty="0">
                <a:solidFill>
                  <a:srgbClr val="404040"/>
                </a:solidFill>
                <a:cs typeface="Arial" pitchFamily="34" charset="0"/>
              </a:rPr>
              <a:t> </a:t>
            </a:r>
            <a:r>
              <a:rPr lang="hu-HU" sz="1200" kern="0" dirty="0" err="1">
                <a:solidFill>
                  <a:srgbClr val="404040"/>
                </a:solidFill>
                <a:cs typeface="Arial" pitchFamily="34" charset="0"/>
              </a:rPr>
              <a:t>to</a:t>
            </a:r>
            <a:r>
              <a:rPr lang="hu-HU" sz="1200" kern="0" dirty="0">
                <a:solidFill>
                  <a:srgbClr val="404040"/>
                </a:solidFill>
                <a:cs typeface="Arial" pitchFamily="34" charset="0"/>
              </a:rPr>
              <a:t> </a:t>
            </a:r>
            <a:r>
              <a:rPr lang="hu-HU" sz="1200" kern="0" dirty="0" err="1">
                <a:solidFill>
                  <a:srgbClr val="404040"/>
                </a:solidFill>
                <a:cs typeface="Arial" pitchFamily="34" charset="0"/>
              </a:rPr>
              <a:t>examine</a:t>
            </a:r>
            <a:r>
              <a:rPr lang="hu-HU" sz="1200" kern="0" dirty="0">
                <a:solidFill>
                  <a:srgbClr val="404040"/>
                </a:solidFill>
                <a:cs typeface="Arial" pitchFamily="34" charset="0"/>
              </a:rPr>
              <a:t> </a:t>
            </a:r>
            <a:r>
              <a:rPr lang="hu-HU" sz="1200" kern="0" dirty="0" err="1">
                <a:solidFill>
                  <a:srgbClr val="404040"/>
                </a:solidFill>
                <a:cs typeface="Arial" pitchFamily="34" charset="0"/>
              </a:rPr>
              <a:t>the</a:t>
            </a:r>
            <a:r>
              <a:rPr lang="hu-HU" sz="1200" kern="0" dirty="0">
                <a:solidFill>
                  <a:srgbClr val="404040"/>
                </a:solidFill>
                <a:cs typeface="Arial" pitchFamily="34" charset="0"/>
              </a:rPr>
              <a:t> </a:t>
            </a:r>
            <a:r>
              <a:rPr lang="hu-HU" sz="1200" kern="0" dirty="0" err="1">
                <a:solidFill>
                  <a:srgbClr val="404040"/>
                </a:solidFill>
                <a:cs typeface="Arial" pitchFamily="34" charset="0"/>
              </a:rPr>
              <a:t>change</a:t>
            </a:r>
            <a:r>
              <a:rPr lang="hu-HU" sz="1200" kern="0" dirty="0">
                <a:solidFill>
                  <a:srgbClr val="404040"/>
                </a:solidFill>
                <a:cs typeface="Arial" pitchFamily="34" charset="0"/>
              </a:rPr>
              <a:t> of </a:t>
            </a:r>
            <a:r>
              <a:rPr lang="hu-HU" sz="1200" kern="0" dirty="0" err="1">
                <a:solidFill>
                  <a:srgbClr val="404040"/>
                </a:solidFill>
                <a:cs typeface="Arial" pitchFamily="34" charset="0"/>
              </a:rPr>
              <a:t>time</a:t>
            </a:r>
            <a:r>
              <a:rPr lang="hu-HU" sz="1200" kern="0" dirty="0">
                <a:solidFill>
                  <a:srgbClr val="404040"/>
                </a:solidFill>
                <a:cs typeface="Arial" pitchFamily="34" charset="0"/>
              </a:rPr>
              <a:t> and </a:t>
            </a:r>
            <a:r>
              <a:rPr lang="hu-HU" sz="1200" kern="0" dirty="0" err="1">
                <a:solidFill>
                  <a:srgbClr val="404040"/>
                </a:solidFill>
                <a:cs typeface="Arial" pitchFamily="34" charset="0"/>
              </a:rPr>
              <a:t>the</a:t>
            </a:r>
            <a:r>
              <a:rPr lang="hu-HU" sz="1200" kern="0" dirty="0">
                <a:solidFill>
                  <a:srgbClr val="404040"/>
                </a:solidFill>
                <a:cs typeface="Arial" pitchFamily="34" charset="0"/>
              </a:rPr>
              <a:t> main trends. </a:t>
            </a:r>
            <a:r>
              <a:rPr lang="hu-HU" sz="1200" kern="0" dirty="0" err="1">
                <a:solidFill>
                  <a:srgbClr val="404040"/>
                </a:solidFill>
                <a:cs typeface="Arial" pitchFamily="34" charset="0"/>
              </a:rPr>
              <a:t>We</a:t>
            </a:r>
            <a:r>
              <a:rPr lang="hu-HU" sz="1200" kern="0" dirty="0">
                <a:solidFill>
                  <a:srgbClr val="404040"/>
                </a:solidFill>
                <a:cs typeface="Arial" pitchFamily="34" charset="0"/>
              </a:rPr>
              <a:t> mark </a:t>
            </a:r>
            <a:r>
              <a:rPr lang="hu-HU" sz="1200" kern="0" dirty="0" err="1">
                <a:solidFill>
                  <a:srgbClr val="404040"/>
                </a:solidFill>
                <a:cs typeface="Arial" pitchFamily="34" charset="0"/>
              </a:rPr>
              <a:t>singificant</a:t>
            </a:r>
            <a:r>
              <a:rPr lang="hu-HU" sz="1200" kern="0" dirty="0">
                <a:solidFill>
                  <a:srgbClr val="404040"/>
                </a:solidFill>
                <a:cs typeface="Arial" pitchFamily="34" charset="0"/>
              </a:rPr>
              <a:t> </a:t>
            </a:r>
            <a:r>
              <a:rPr lang="hu-HU" sz="1200" kern="0" dirty="0" err="1">
                <a:solidFill>
                  <a:srgbClr val="404040"/>
                </a:solidFill>
                <a:cs typeface="Arial" pitchFamily="34" charset="0"/>
              </a:rPr>
              <a:t>differences</a:t>
            </a:r>
            <a:r>
              <a:rPr lang="hu-HU" sz="1200" kern="0" dirty="0">
                <a:solidFill>
                  <a:srgbClr val="404040"/>
                </a:solidFill>
                <a:cs typeface="Arial" pitchFamily="34" charset="0"/>
              </a:rPr>
              <a:t> </a:t>
            </a:r>
            <a:r>
              <a:rPr lang="hu-HU" sz="1200" kern="0" dirty="0" err="1">
                <a:solidFill>
                  <a:srgbClr val="404040"/>
                </a:solidFill>
                <a:cs typeface="Arial" pitchFamily="34" charset="0"/>
              </a:rPr>
              <a:t>caused</a:t>
            </a:r>
            <a:r>
              <a:rPr lang="hu-HU" sz="1200" kern="0" dirty="0">
                <a:solidFill>
                  <a:srgbClr val="404040"/>
                </a:solidFill>
                <a:cs typeface="Arial" pitchFamily="34" charset="0"/>
              </a:rPr>
              <a:t> </a:t>
            </a:r>
            <a:r>
              <a:rPr lang="hu-HU" sz="1200" kern="0" dirty="0" err="1">
                <a:solidFill>
                  <a:srgbClr val="404040"/>
                </a:solidFill>
                <a:cs typeface="Arial" pitchFamily="34" charset="0"/>
              </a:rPr>
              <a:t>by</a:t>
            </a:r>
            <a:r>
              <a:rPr lang="hu-HU" sz="1200" kern="0" dirty="0">
                <a:solidFill>
                  <a:srgbClr val="404040"/>
                </a:solidFill>
                <a:cs typeface="Arial" pitchFamily="34" charset="0"/>
              </a:rPr>
              <a:t>  </a:t>
            </a:r>
            <a:r>
              <a:rPr lang="hu-HU" sz="1200" kern="0" dirty="0" err="1">
                <a:solidFill>
                  <a:srgbClr val="404040"/>
                </a:solidFill>
                <a:cs typeface="Arial" pitchFamily="34" charset="0"/>
              </a:rPr>
              <a:t>demographic</a:t>
            </a:r>
            <a:r>
              <a:rPr lang="hu-HU" sz="1200" kern="0" dirty="0">
                <a:solidFill>
                  <a:srgbClr val="404040"/>
                </a:solidFill>
                <a:cs typeface="Arial" pitchFamily="34" charset="0"/>
              </a:rPr>
              <a:t> </a:t>
            </a:r>
            <a:r>
              <a:rPr lang="hu-HU" sz="1200" kern="0" dirty="0" err="1">
                <a:solidFill>
                  <a:srgbClr val="404040"/>
                </a:solidFill>
                <a:cs typeface="Arial" pitchFamily="34" charset="0"/>
              </a:rPr>
              <a:t>latent</a:t>
            </a:r>
            <a:r>
              <a:rPr lang="hu-HU" sz="1200" kern="0" dirty="0">
                <a:solidFill>
                  <a:srgbClr val="404040"/>
                </a:solidFill>
                <a:cs typeface="Arial" pitchFamily="34" charset="0"/>
              </a:rPr>
              <a:t> </a:t>
            </a:r>
            <a:r>
              <a:rPr lang="hu-HU" sz="1200" kern="0" dirty="0" err="1">
                <a:solidFill>
                  <a:srgbClr val="404040"/>
                </a:solidFill>
                <a:cs typeface="Arial" pitchFamily="34" charset="0"/>
              </a:rPr>
              <a:t>variables</a:t>
            </a:r>
            <a:r>
              <a:rPr lang="hu-HU" sz="1200" kern="0" dirty="0">
                <a:solidFill>
                  <a:srgbClr val="404040"/>
                </a:solidFill>
                <a:cs typeface="Arial" pitchFamily="34" charset="0"/>
              </a:rPr>
              <a:t>. </a:t>
            </a:r>
            <a:endParaRPr kumimoji="0" lang="en-US" sz="1200" b="0" i="0" u="none" strike="noStrike" kern="0" cap="none" spc="0" normalizeH="0" baseline="0" noProof="0" dirty="0">
              <a:ln>
                <a:noFill/>
              </a:ln>
              <a:solidFill>
                <a:srgbClr val="777777">
                  <a:lumMod val="75000"/>
                </a:srgbClr>
              </a:solidFill>
              <a:effectLst/>
              <a:uLnTx/>
              <a:uFillTx/>
            </a:endParaRPr>
          </a:p>
        </p:txBody>
      </p:sp>
      <p:sp>
        <p:nvSpPr>
          <p:cNvPr id="192" name="Text Placeholder 3"/>
          <p:cNvSpPr txBox="1">
            <a:spLocks/>
          </p:cNvSpPr>
          <p:nvPr/>
        </p:nvSpPr>
        <p:spPr bwMode="gray">
          <a:xfrm>
            <a:off x="3189011" y="3757153"/>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chemeClr val="accent3"/>
                </a:solidFill>
                <a:effectLst/>
                <a:uLnTx/>
                <a:uFillTx/>
                <a:latin typeface="+mn-lt"/>
                <a:ea typeface="+mn-ea"/>
                <a:cs typeface="+mn-cs"/>
              </a:rPr>
              <a:t>ANALISYS</a:t>
            </a:r>
          </a:p>
        </p:txBody>
      </p:sp>
      <p:sp>
        <p:nvSpPr>
          <p:cNvPr id="193" name="Freeform 6"/>
          <p:cNvSpPr>
            <a:spLocks noChangeAspect="1"/>
          </p:cNvSpPr>
          <p:nvPr/>
        </p:nvSpPr>
        <p:spPr bwMode="auto">
          <a:xfrm>
            <a:off x="366626" y="837086"/>
            <a:ext cx="654545" cy="654545"/>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212" name="Group 146484"/>
          <p:cNvGrpSpPr>
            <a:grpSpLocks noChangeAspect="1"/>
          </p:cNvGrpSpPr>
          <p:nvPr/>
        </p:nvGrpSpPr>
        <p:grpSpPr>
          <a:xfrm>
            <a:off x="445106" y="2864102"/>
            <a:ext cx="466719" cy="654545"/>
            <a:chOff x="7596188" y="711200"/>
            <a:chExt cx="1301749" cy="1825626"/>
          </a:xfrm>
          <a:solidFill>
            <a:schemeClr val="bg1"/>
          </a:solidFill>
        </p:grpSpPr>
        <p:sp>
          <p:nvSpPr>
            <p:cNvPr id="213" name="Freeform 106"/>
            <p:cNvSpPr>
              <a:spLocks noEditPoints="1"/>
            </p:cNvSpPr>
            <p:nvPr/>
          </p:nvSpPr>
          <p:spPr bwMode="auto">
            <a:xfrm>
              <a:off x="7596188" y="1262063"/>
              <a:ext cx="1274762" cy="1274763"/>
            </a:xfrm>
            <a:custGeom>
              <a:avLst/>
              <a:gdLst>
                <a:gd name="T0" fmla="*/ 340 w 340"/>
                <a:gd name="T1" fmla="*/ 170 h 340"/>
                <a:gd name="T2" fmla="*/ 170 w 340"/>
                <a:gd name="T3" fmla="*/ 340 h 340"/>
                <a:gd name="T4" fmla="*/ 0 w 340"/>
                <a:gd name="T5" fmla="*/ 170 h 340"/>
                <a:gd name="T6" fmla="*/ 170 w 340"/>
                <a:gd name="T7" fmla="*/ 0 h 340"/>
                <a:gd name="T8" fmla="*/ 340 w 340"/>
                <a:gd name="T9" fmla="*/ 170 h 340"/>
                <a:gd name="T10" fmla="*/ 170 w 340"/>
                <a:gd name="T11" fmla="*/ 12 h 340"/>
                <a:gd name="T12" fmla="*/ 12 w 340"/>
                <a:gd name="T13" fmla="*/ 170 h 340"/>
                <a:gd name="T14" fmla="*/ 170 w 340"/>
                <a:gd name="T15" fmla="*/ 328 h 340"/>
                <a:gd name="T16" fmla="*/ 328 w 340"/>
                <a:gd name="T17" fmla="*/ 170 h 340"/>
                <a:gd name="T18" fmla="*/ 170 w 340"/>
                <a:gd name="T19" fmla="*/ 1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340" y="170"/>
                  </a:moveTo>
                  <a:cubicBezTo>
                    <a:pt x="340" y="264"/>
                    <a:pt x="264" y="340"/>
                    <a:pt x="170" y="340"/>
                  </a:cubicBezTo>
                  <a:cubicBezTo>
                    <a:pt x="76" y="340"/>
                    <a:pt x="0" y="264"/>
                    <a:pt x="0" y="170"/>
                  </a:cubicBezTo>
                  <a:cubicBezTo>
                    <a:pt x="0" y="76"/>
                    <a:pt x="76" y="0"/>
                    <a:pt x="170" y="0"/>
                  </a:cubicBezTo>
                  <a:cubicBezTo>
                    <a:pt x="264" y="0"/>
                    <a:pt x="340" y="76"/>
                    <a:pt x="340" y="170"/>
                  </a:cubicBezTo>
                  <a:close/>
                  <a:moveTo>
                    <a:pt x="170" y="12"/>
                  </a:moveTo>
                  <a:cubicBezTo>
                    <a:pt x="83" y="12"/>
                    <a:pt x="12" y="83"/>
                    <a:pt x="12" y="170"/>
                  </a:cubicBezTo>
                  <a:cubicBezTo>
                    <a:pt x="12" y="257"/>
                    <a:pt x="83" y="328"/>
                    <a:pt x="170" y="328"/>
                  </a:cubicBezTo>
                  <a:cubicBezTo>
                    <a:pt x="257" y="328"/>
                    <a:pt x="328" y="257"/>
                    <a:pt x="328" y="170"/>
                  </a:cubicBezTo>
                  <a:cubicBezTo>
                    <a:pt x="328" y="83"/>
                    <a:pt x="257" y="12"/>
                    <a:pt x="1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4" name="Oval 107"/>
            <p:cNvSpPr>
              <a:spLocks noChangeArrowheads="1"/>
            </p:cNvSpPr>
            <p:nvPr/>
          </p:nvSpPr>
          <p:spPr bwMode="auto">
            <a:xfrm>
              <a:off x="8166100" y="1831975"/>
              <a:ext cx="134937"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5" name="Oval 108"/>
            <p:cNvSpPr>
              <a:spLocks noChangeArrowheads="1"/>
            </p:cNvSpPr>
            <p:nvPr/>
          </p:nvSpPr>
          <p:spPr bwMode="auto">
            <a:xfrm>
              <a:off x="8204200" y="1360488"/>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6" name="Oval 109"/>
            <p:cNvSpPr>
              <a:spLocks noChangeArrowheads="1"/>
            </p:cNvSpPr>
            <p:nvPr/>
          </p:nvSpPr>
          <p:spPr bwMode="auto">
            <a:xfrm>
              <a:off x="8204200" y="2384425"/>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7" name="Oval 110"/>
            <p:cNvSpPr>
              <a:spLocks noChangeArrowheads="1"/>
            </p:cNvSpPr>
            <p:nvPr/>
          </p:nvSpPr>
          <p:spPr bwMode="auto">
            <a:xfrm>
              <a:off x="7693025"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8" name="Oval 111"/>
            <p:cNvSpPr>
              <a:spLocks noChangeArrowheads="1"/>
            </p:cNvSpPr>
            <p:nvPr/>
          </p:nvSpPr>
          <p:spPr bwMode="auto">
            <a:xfrm>
              <a:off x="8716963"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9" name="Freeform 112"/>
            <p:cNvSpPr>
              <a:spLocks/>
            </p:cNvSpPr>
            <p:nvPr/>
          </p:nvSpPr>
          <p:spPr bwMode="auto">
            <a:xfrm>
              <a:off x="8575675" y="2241550"/>
              <a:ext cx="41275" cy="41275"/>
            </a:xfrm>
            <a:custGeom>
              <a:avLst/>
              <a:gdLst>
                <a:gd name="T0" fmla="*/ 2 w 11"/>
                <a:gd name="T1" fmla="*/ 9 h 11"/>
                <a:gd name="T2" fmla="*/ 2 w 11"/>
                <a:gd name="T3" fmla="*/ 2 h 11"/>
                <a:gd name="T4" fmla="*/ 9 w 11"/>
                <a:gd name="T5" fmla="*/ 2 h 11"/>
                <a:gd name="T6" fmla="*/ 9 w 11"/>
                <a:gd name="T7" fmla="*/ 9 h 11"/>
                <a:gd name="T8" fmla="*/ 2 w 11"/>
                <a:gd name="T9" fmla="*/ 9 h 11"/>
              </a:gdLst>
              <a:ahLst/>
              <a:cxnLst>
                <a:cxn ang="0">
                  <a:pos x="T0" y="T1"/>
                </a:cxn>
                <a:cxn ang="0">
                  <a:pos x="T2" y="T3"/>
                </a:cxn>
                <a:cxn ang="0">
                  <a:pos x="T4" y="T5"/>
                </a:cxn>
                <a:cxn ang="0">
                  <a:pos x="T6" y="T7"/>
                </a:cxn>
                <a:cxn ang="0">
                  <a:pos x="T8" y="T9"/>
                </a:cxn>
              </a:cxnLst>
              <a:rect l="0" t="0" r="r" b="b"/>
              <a:pathLst>
                <a:path w="11" h="11">
                  <a:moveTo>
                    <a:pt x="2" y="9"/>
                  </a:moveTo>
                  <a:cubicBezTo>
                    <a:pt x="0" y="7"/>
                    <a:pt x="0" y="4"/>
                    <a:pt x="2" y="2"/>
                  </a:cubicBezTo>
                  <a:cubicBezTo>
                    <a:pt x="4" y="0"/>
                    <a:pt x="7" y="0"/>
                    <a:pt x="9" y="2"/>
                  </a:cubicBezTo>
                  <a:cubicBezTo>
                    <a:pt x="11" y="4"/>
                    <a:pt x="11" y="7"/>
                    <a:pt x="9" y="9"/>
                  </a:cubicBezTo>
                  <a:cubicBezTo>
                    <a:pt x="7" y="11"/>
                    <a:pt x="4"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0" name="Freeform 113"/>
            <p:cNvSpPr>
              <a:spLocks/>
            </p:cNvSpPr>
            <p:nvPr/>
          </p:nvSpPr>
          <p:spPr bwMode="auto">
            <a:xfrm>
              <a:off x="7851775" y="2241550"/>
              <a:ext cx="41275" cy="41275"/>
            </a:xfrm>
            <a:custGeom>
              <a:avLst/>
              <a:gdLst>
                <a:gd name="T0" fmla="*/ 2 w 11"/>
                <a:gd name="T1" fmla="*/ 2 h 11"/>
                <a:gd name="T2" fmla="*/ 9 w 11"/>
                <a:gd name="T3" fmla="*/ 2 h 11"/>
                <a:gd name="T4" fmla="*/ 9 w 11"/>
                <a:gd name="T5" fmla="*/ 9 h 11"/>
                <a:gd name="T6" fmla="*/ 2 w 11"/>
                <a:gd name="T7" fmla="*/ 9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1" name="Freeform 114"/>
            <p:cNvSpPr>
              <a:spLocks/>
            </p:cNvSpPr>
            <p:nvPr/>
          </p:nvSpPr>
          <p:spPr bwMode="auto">
            <a:xfrm>
              <a:off x="7851775" y="1517650"/>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2" name="Freeform 115"/>
            <p:cNvSpPr>
              <a:spLocks/>
            </p:cNvSpPr>
            <p:nvPr/>
          </p:nvSpPr>
          <p:spPr bwMode="auto">
            <a:xfrm>
              <a:off x="8575675" y="1517650"/>
              <a:ext cx="41275" cy="41275"/>
            </a:xfrm>
            <a:custGeom>
              <a:avLst/>
              <a:gdLst>
                <a:gd name="T0" fmla="*/ 9 w 11"/>
                <a:gd name="T1" fmla="*/ 9 h 11"/>
                <a:gd name="T2" fmla="*/ 2 w 11"/>
                <a:gd name="T3" fmla="*/ 9 h 11"/>
                <a:gd name="T4" fmla="*/ 2 w 11"/>
                <a:gd name="T5" fmla="*/ 2 h 11"/>
                <a:gd name="T6" fmla="*/ 9 w 11"/>
                <a:gd name="T7" fmla="*/ 2 h 11"/>
                <a:gd name="T8" fmla="*/ 9 w 11"/>
                <a:gd name="T9" fmla="*/ 9 h 11"/>
              </a:gdLst>
              <a:ahLst/>
              <a:cxnLst>
                <a:cxn ang="0">
                  <a:pos x="T0" y="T1"/>
                </a:cxn>
                <a:cxn ang="0">
                  <a:pos x="T2" y="T3"/>
                </a:cxn>
                <a:cxn ang="0">
                  <a:pos x="T4" y="T5"/>
                </a:cxn>
                <a:cxn ang="0">
                  <a:pos x="T6" y="T7"/>
                </a:cxn>
                <a:cxn ang="0">
                  <a:pos x="T8" y="T9"/>
                </a:cxn>
              </a:cxnLst>
              <a:rect l="0" t="0" r="r" b="b"/>
              <a:pathLst>
                <a:path w="11" h="11">
                  <a:moveTo>
                    <a:pt x="9" y="9"/>
                  </a:moveTo>
                  <a:cubicBezTo>
                    <a:pt x="7" y="11"/>
                    <a:pt x="4" y="11"/>
                    <a:pt x="2" y="9"/>
                  </a:cubicBezTo>
                  <a:cubicBezTo>
                    <a:pt x="0" y="7"/>
                    <a:pt x="0" y="4"/>
                    <a:pt x="2" y="2"/>
                  </a:cubicBezTo>
                  <a:cubicBezTo>
                    <a:pt x="4" y="0"/>
                    <a:pt x="7" y="0"/>
                    <a:pt x="9" y="2"/>
                  </a:cubicBezTo>
                  <a:cubicBezTo>
                    <a:pt x="11" y="4"/>
                    <a:pt x="11" y="7"/>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3" name="Oval 116"/>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4" name="Freeform 117"/>
            <p:cNvSpPr>
              <a:spLocks/>
            </p:cNvSpPr>
            <p:nvPr/>
          </p:nvSpPr>
          <p:spPr bwMode="auto">
            <a:xfrm>
              <a:off x="8158163" y="1131888"/>
              <a:ext cx="150812" cy="119063"/>
            </a:xfrm>
            <a:custGeom>
              <a:avLst/>
              <a:gdLst>
                <a:gd name="T0" fmla="*/ 0 w 40"/>
                <a:gd name="T1" fmla="*/ 32 h 32"/>
                <a:gd name="T2" fmla="*/ 20 w 40"/>
                <a:gd name="T3" fmla="*/ 31 h 32"/>
                <a:gd name="T4" fmla="*/ 40 w 40"/>
                <a:gd name="T5" fmla="*/ 32 h 32"/>
                <a:gd name="T6" fmla="*/ 40 w 40"/>
                <a:gd name="T7" fmla="*/ 0 h 32"/>
                <a:gd name="T8" fmla="*/ 0 w 40"/>
                <a:gd name="T9" fmla="*/ 0 h 32"/>
                <a:gd name="T10" fmla="*/ 0 w 40"/>
                <a:gd name="T11" fmla="*/ 32 h 32"/>
              </a:gdLst>
              <a:ahLst/>
              <a:cxnLst>
                <a:cxn ang="0">
                  <a:pos x="T0" y="T1"/>
                </a:cxn>
                <a:cxn ang="0">
                  <a:pos x="T2" y="T3"/>
                </a:cxn>
                <a:cxn ang="0">
                  <a:pos x="T4" y="T5"/>
                </a:cxn>
                <a:cxn ang="0">
                  <a:pos x="T6" y="T7"/>
                </a:cxn>
                <a:cxn ang="0">
                  <a:pos x="T8" y="T9"/>
                </a:cxn>
                <a:cxn ang="0">
                  <a:pos x="T10" y="T11"/>
                </a:cxn>
              </a:cxnLst>
              <a:rect l="0" t="0" r="r" b="b"/>
              <a:pathLst>
                <a:path w="40" h="32">
                  <a:moveTo>
                    <a:pt x="0" y="32"/>
                  </a:moveTo>
                  <a:cubicBezTo>
                    <a:pt x="6" y="31"/>
                    <a:pt x="13" y="31"/>
                    <a:pt x="20" y="31"/>
                  </a:cubicBezTo>
                  <a:cubicBezTo>
                    <a:pt x="27" y="31"/>
                    <a:pt x="34" y="31"/>
                    <a:pt x="40" y="32"/>
                  </a:cubicBezTo>
                  <a:cubicBezTo>
                    <a:pt x="40" y="0"/>
                    <a:pt x="40" y="0"/>
                    <a:pt x="40"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5" name="Freeform 118"/>
            <p:cNvSpPr>
              <a:spLocks noEditPoints="1"/>
            </p:cNvSpPr>
            <p:nvPr/>
          </p:nvSpPr>
          <p:spPr bwMode="auto">
            <a:xfrm>
              <a:off x="8121650" y="973138"/>
              <a:ext cx="223837" cy="146050"/>
            </a:xfrm>
            <a:custGeom>
              <a:avLst/>
              <a:gdLst>
                <a:gd name="T0" fmla="*/ 60 w 60"/>
                <a:gd name="T1" fmla="*/ 7 h 39"/>
                <a:gd name="T2" fmla="*/ 53 w 60"/>
                <a:gd name="T3" fmla="*/ 0 h 39"/>
                <a:gd name="T4" fmla="*/ 7 w 60"/>
                <a:gd name="T5" fmla="*/ 0 h 39"/>
                <a:gd name="T6" fmla="*/ 0 w 60"/>
                <a:gd name="T7" fmla="*/ 7 h 39"/>
                <a:gd name="T8" fmla="*/ 0 w 60"/>
                <a:gd name="T9" fmla="*/ 31 h 39"/>
                <a:gd name="T10" fmla="*/ 7 w 60"/>
                <a:gd name="T11" fmla="*/ 39 h 39"/>
                <a:gd name="T12" fmla="*/ 53 w 60"/>
                <a:gd name="T13" fmla="*/ 39 h 39"/>
                <a:gd name="T14" fmla="*/ 60 w 60"/>
                <a:gd name="T15" fmla="*/ 31 h 39"/>
                <a:gd name="T16" fmla="*/ 60 w 60"/>
                <a:gd name="T17" fmla="*/ 7 h 39"/>
                <a:gd name="T18" fmla="*/ 8 w 60"/>
                <a:gd name="T19" fmla="*/ 31 h 39"/>
                <a:gd name="T20" fmla="*/ 6 w 60"/>
                <a:gd name="T21" fmla="*/ 33 h 39"/>
                <a:gd name="T22" fmla="*/ 4 w 60"/>
                <a:gd name="T23" fmla="*/ 31 h 39"/>
                <a:gd name="T24" fmla="*/ 4 w 60"/>
                <a:gd name="T25" fmla="*/ 7 h 39"/>
                <a:gd name="T26" fmla="*/ 6 w 60"/>
                <a:gd name="T27" fmla="*/ 5 h 39"/>
                <a:gd name="T28" fmla="*/ 8 w 60"/>
                <a:gd name="T29" fmla="*/ 7 h 39"/>
                <a:gd name="T30" fmla="*/ 8 w 60"/>
                <a:gd name="T31" fmla="*/ 31 h 39"/>
                <a:gd name="T32" fmla="*/ 16 w 60"/>
                <a:gd name="T33" fmla="*/ 31 h 39"/>
                <a:gd name="T34" fmla="*/ 14 w 60"/>
                <a:gd name="T35" fmla="*/ 33 h 39"/>
                <a:gd name="T36" fmla="*/ 12 w 60"/>
                <a:gd name="T37" fmla="*/ 31 h 39"/>
                <a:gd name="T38" fmla="*/ 12 w 60"/>
                <a:gd name="T39" fmla="*/ 7 h 39"/>
                <a:gd name="T40" fmla="*/ 14 w 60"/>
                <a:gd name="T41" fmla="*/ 5 h 39"/>
                <a:gd name="T42" fmla="*/ 16 w 60"/>
                <a:gd name="T43" fmla="*/ 7 h 39"/>
                <a:gd name="T44" fmla="*/ 16 w 60"/>
                <a:gd name="T45" fmla="*/ 31 h 39"/>
                <a:gd name="T46" fmla="*/ 24 w 60"/>
                <a:gd name="T47" fmla="*/ 31 h 39"/>
                <a:gd name="T48" fmla="*/ 22 w 60"/>
                <a:gd name="T49" fmla="*/ 33 h 39"/>
                <a:gd name="T50" fmla="*/ 20 w 60"/>
                <a:gd name="T51" fmla="*/ 31 h 39"/>
                <a:gd name="T52" fmla="*/ 20 w 60"/>
                <a:gd name="T53" fmla="*/ 7 h 39"/>
                <a:gd name="T54" fmla="*/ 22 w 60"/>
                <a:gd name="T55" fmla="*/ 5 h 39"/>
                <a:gd name="T56" fmla="*/ 24 w 60"/>
                <a:gd name="T57" fmla="*/ 7 h 39"/>
                <a:gd name="T58" fmla="*/ 24 w 60"/>
                <a:gd name="T59" fmla="*/ 31 h 39"/>
                <a:gd name="T60" fmla="*/ 32 w 60"/>
                <a:gd name="T61" fmla="*/ 31 h 39"/>
                <a:gd name="T62" fmla="*/ 30 w 60"/>
                <a:gd name="T63" fmla="*/ 33 h 39"/>
                <a:gd name="T64" fmla="*/ 28 w 60"/>
                <a:gd name="T65" fmla="*/ 31 h 39"/>
                <a:gd name="T66" fmla="*/ 28 w 60"/>
                <a:gd name="T67" fmla="*/ 7 h 39"/>
                <a:gd name="T68" fmla="*/ 30 w 60"/>
                <a:gd name="T69" fmla="*/ 5 h 39"/>
                <a:gd name="T70" fmla="*/ 32 w 60"/>
                <a:gd name="T71" fmla="*/ 7 h 39"/>
                <a:gd name="T72" fmla="*/ 32 w 60"/>
                <a:gd name="T73" fmla="*/ 31 h 39"/>
                <a:gd name="T74" fmla="*/ 40 w 60"/>
                <a:gd name="T75" fmla="*/ 31 h 39"/>
                <a:gd name="T76" fmla="*/ 38 w 60"/>
                <a:gd name="T77" fmla="*/ 33 h 39"/>
                <a:gd name="T78" fmla="*/ 36 w 60"/>
                <a:gd name="T79" fmla="*/ 31 h 39"/>
                <a:gd name="T80" fmla="*/ 36 w 60"/>
                <a:gd name="T81" fmla="*/ 7 h 39"/>
                <a:gd name="T82" fmla="*/ 38 w 60"/>
                <a:gd name="T83" fmla="*/ 5 h 39"/>
                <a:gd name="T84" fmla="*/ 40 w 60"/>
                <a:gd name="T85" fmla="*/ 7 h 39"/>
                <a:gd name="T86" fmla="*/ 40 w 60"/>
                <a:gd name="T87" fmla="*/ 31 h 39"/>
                <a:gd name="T88" fmla="*/ 48 w 60"/>
                <a:gd name="T89" fmla="*/ 31 h 39"/>
                <a:gd name="T90" fmla="*/ 46 w 60"/>
                <a:gd name="T91" fmla="*/ 33 h 39"/>
                <a:gd name="T92" fmla="*/ 44 w 60"/>
                <a:gd name="T93" fmla="*/ 31 h 39"/>
                <a:gd name="T94" fmla="*/ 44 w 60"/>
                <a:gd name="T95" fmla="*/ 7 h 39"/>
                <a:gd name="T96" fmla="*/ 46 w 60"/>
                <a:gd name="T97" fmla="*/ 5 h 39"/>
                <a:gd name="T98" fmla="*/ 48 w 60"/>
                <a:gd name="T99" fmla="*/ 7 h 39"/>
                <a:gd name="T100" fmla="*/ 48 w 60"/>
                <a:gd name="T101" fmla="*/ 31 h 39"/>
                <a:gd name="T102" fmla="*/ 57 w 60"/>
                <a:gd name="T103" fmla="*/ 31 h 39"/>
                <a:gd name="T104" fmla="*/ 55 w 60"/>
                <a:gd name="T105" fmla="*/ 33 h 39"/>
                <a:gd name="T106" fmla="*/ 53 w 60"/>
                <a:gd name="T107" fmla="*/ 31 h 39"/>
                <a:gd name="T108" fmla="*/ 53 w 60"/>
                <a:gd name="T109" fmla="*/ 7 h 39"/>
                <a:gd name="T110" fmla="*/ 55 w 60"/>
                <a:gd name="T111" fmla="*/ 5 h 39"/>
                <a:gd name="T112" fmla="*/ 57 w 60"/>
                <a:gd name="T113" fmla="*/ 7 h 39"/>
                <a:gd name="T114" fmla="*/ 57 w 60"/>
                <a:gd name="T11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39">
                  <a:moveTo>
                    <a:pt x="60" y="7"/>
                  </a:moveTo>
                  <a:cubicBezTo>
                    <a:pt x="60" y="3"/>
                    <a:pt x="57" y="0"/>
                    <a:pt x="53" y="0"/>
                  </a:cubicBezTo>
                  <a:cubicBezTo>
                    <a:pt x="7" y="0"/>
                    <a:pt x="7" y="0"/>
                    <a:pt x="7" y="0"/>
                  </a:cubicBezTo>
                  <a:cubicBezTo>
                    <a:pt x="3" y="0"/>
                    <a:pt x="0" y="3"/>
                    <a:pt x="0" y="7"/>
                  </a:cubicBezTo>
                  <a:cubicBezTo>
                    <a:pt x="0" y="31"/>
                    <a:pt x="0" y="31"/>
                    <a:pt x="0" y="31"/>
                  </a:cubicBezTo>
                  <a:cubicBezTo>
                    <a:pt x="0" y="35"/>
                    <a:pt x="3" y="39"/>
                    <a:pt x="7" y="39"/>
                  </a:cubicBezTo>
                  <a:cubicBezTo>
                    <a:pt x="53" y="39"/>
                    <a:pt x="53" y="39"/>
                    <a:pt x="53" y="39"/>
                  </a:cubicBezTo>
                  <a:cubicBezTo>
                    <a:pt x="57" y="39"/>
                    <a:pt x="60" y="35"/>
                    <a:pt x="60" y="31"/>
                  </a:cubicBezTo>
                  <a:lnTo>
                    <a:pt x="60" y="7"/>
                  </a:lnTo>
                  <a:close/>
                  <a:moveTo>
                    <a:pt x="8" y="31"/>
                  </a:moveTo>
                  <a:cubicBezTo>
                    <a:pt x="8" y="32"/>
                    <a:pt x="7" y="33"/>
                    <a:pt x="6" y="33"/>
                  </a:cubicBezTo>
                  <a:cubicBezTo>
                    <a:pt x="4" y="33"/>
                    <a:pt x="4" y="32"/>
                    <a:pt x="4" y="31"/>
                  </a:cubicBezTo>
                  <a:cubicBezTo>
                    <a:pt x="4" y="7"/>
                    <a:pt x="4" y="7"/>
                    <a:pt x="4" y="7"/>
                  </a:cubicBezTo>
                  <a:cubicBezTo>
                    <a:pt x="4" y="6"/>
                    <a:pt x="4" y="5"/>
                    <a:pt x="6" y="5"/>
                  </a:cubicBezTo>
                  <a:cubicBezTo>
                    <a:pt x="7" y="5"/>
                    <a:pt x="8" y="6"/>
                    <a:pt x="8" y="7"/>
                  </a:cubicBezTo>
                  <a:lnTo>
                    <a:pt x="8" y="31"/>
                  </a:lnTo>
                  <a:close/>
                  <a:moveTo>
                    <a:pt x="16" y="31"/>
                  </a:moveTo>
                  <a:cubicBezTo>
                    <a:pt x="16" y="32"/>
                    <a:pt x="15" y="33"/>
                    <a:pt x="14" y="33"/>
                  </a:cubicBezTo>
                  <a:cubicBezTo>
                    <a:pt x="13" y="33"/>
                    <a:pt x="12" y="32"/>
                    <a:pt x="12" y="31"/>
                  </a:cubicBezTo>
                  <a:cubicBezTo>
                    <a:pt x="12" y="7"/>
                    <a:pt x="12" y="7"/>
                    <a:pt x="12" y="7"/>
                  </a:cubicBezTo>
                  <a:cubicBezTo>
                    <a:pt x="12" y="6"/>
                    <a:pt x="13" y="5"/>
                    <a:pt x="14" y="5"/>
                  </a:cubicBezTo>
                  <a:cubicBezTo>
                    <a:pt x="15" y="5"/>
                    <a:pt x="16" y="6"/>
                    <a:pt x="16" y="7"/>
                  </a:cubicBezTo>
                  <a:lnTo>
                    <a:pt x="16" y="31"/>
                  </a:lnTo>
                  <a:close/>
                  <a:moveTo>
                    <a:pt x="24" y="31"/>
                  </a:moveTo>
                  <a:cubicBezTo>
                    <a:pt x="24" y="32"/>
                    <a:pt x="23" y="33"/>
                    <a:pt x="22" y="33"/>
                  </a:cubicBezTo>
                  <a:cubicBezTo>
                    <a:pt x="21" y="33"/>
                    <a:pt x="20" y="32"/>
                    <a:pt x="20" y="31"/>
                  </a:cubicBezTo>
                  <a:cubicBezTo>
                    <a:pt x="20" y="7"/>
                    <a:pt x="20" y="7"/>
                    <a:pt x="20" y="7"/>
                  </a:cubicBezTo>
                  <a:cubicBezTo>
                    <a:pt x="20" y="6"/>
                    <a:pt x="21" y="5"/>
                    <a:pt x="22" y="5"/>
                  </a:cubicBezTo>
                  <a:cubicBezTo>
                    <a:pt x="23" y="5"/>
                    <a:pt x="24" y="6"/>
                    <a:pt x="24" y="7"/>
                  </a:cubicBezTo>
                  <a:lnTo>
                    <a:pt x="24" y="31"/>
                  </a:lnTo>
                  <a:close/>
                  <a:moveTo>
                    <a:pt x="32" y="31"/>
                  </a:moveTo>
                  <a:cubicBezTo>
                    <a:pt x="32" y="32"/>
                    <a:pt x="31" y="33"/>
                    <a:pt x="30" y="33"/>
                  </a:cubicBezTo>
                  <a:cubicBezTo>
                    <a:pt x="29" y="33"/>
                    <a:pt x="28" y="32"/>
                    <a:pt x="28" y="31"/>
                  </a:cubicBezTo>
                  <a:cubicBezTo>
                    <a:pt x="28" y="7"/>
                    <a:pt x="28" y="7"/>
                    <a:pt x="28" y="7"/>
                  </a:cubicBezTo>
                  <a:cubicBezTo>
                    <a:pt x="28" y="6"/>
                    <a:pt x="29" y="5"/>
                    <a:pt x="30" y="5"/>
                  </a:cubicBezTo>
                  <a:cubicBezTo>
                    <a:pt x="31" y="5"/>
                    <a:pt x="32" y="6"/>
                    <a:pt x="32" y="7"/>
                  </a:cubicBezTo>
                  <a:lnTo>
                    <a:pt x="32" y="31"/>
                  </a:lnTo>
                  <a:close/>
                  <a:moveTo>
                    <a:pt x="40" y="31"/>
                  </a:moveTo>
                  <a:cubicBezTo>
                    <a:pt x="40" y="32"/>
                    <a:pt x="39" y="33"/>
                    <a:pt x="38" y="33"/>
                  </a:cubicBezTo>
                  <a:cubicBezTo>
                    <a:pt x="37" y="33"/>
                    <a:pt x="36" y="32"/>
                    <a:pt x="36" y="31"/>
                  </a:cubicBezTo>
                  <a:cubicBezTo>
                    <a:pt x="36" y="7"/>
                    <a:pt x="36" y="7"/>
                    <a:pt x="36" y="7"/>
                  </a:cubicBezTo>
                  <a:cubicBezTo>
                    <a:pt x="36" y="6"/>
                    <a:pt x="37" y="5"/>
                    <a:pt x="38" y="5"/>
                  </a:cubicBezTo>
                  <a:cubicBezTo>
                    <a:pt x="39" y="5"/>
                    <a:pt x="40" y="6"/>
                    <a:pt x="40" y="7"/>
                  </a:cubicBezTo>
                  <a:lnTo>
                    <a:pt x="40" y="31"/>
                  </a:lnTo>
                  <a:close/>
                  <a:moveTo>
                    <a:pt x="48" y="31"/>
                  </a:moveTo>
                  <a:cubicBezTo>
                    <a:pt x="48" y="32"/>
                    <a:pt x="48" y="33"/>
                    <a:pt x="46" y="33"/>
                  </a:cubicBezTo>
                  <a:cubicBezTo>
                    <a:pt x="45" y="33"/>
                    <a:pt x="44" y="32"/>
                    <a:pt x="44" y="31"/>
                  </a:cubicBezTo>
                  <a:cubicBezTo>
                    <a:pt x="44" y="7"/>
                    <a:pt x="44" y="7"/>
                    <a:pt x="44" y="7"/>
                  </a:cubicBezTo>
                  <a:cubicBezTo>
                    <a:pt x="44" y="6"/>
                    <a:pt x="45" y="5"/>
                    <a:pt x="46" y="5"/>
                  </a:cubicBezTo>
                  <a:cubicBezTo>
                    <a:pt x="48" y="5"/>
                    <a:pt x="48" y="6"/>
                    <a:pt x="48" y="7"/>
                  </a:cubicBezTo>
                  <a:lnTo>
                    <a:pt x="48" y="31"/>
                  </a:lnTo>
                  <a:close/>
                  <a:moveTo>
                    <a:pt x="57" y="31"/>
                  </a:moveTo>
                  <a:cubicBezTo>
                    <a:pt x="57" y="32"/>
                    <a:pt x="56" y="33"/>
                    <a:pt x="55" y="33"/>
                  </a:cubicBezTo>
                  <a:cubicBezTo>
                    <a:pt x="53" y="33"/>
                    <a:pt x="53" y="32"/>
                    <a:pt x="53" y="31"/>
                  </a:cubicBezTo>
                  <a:cubicBezTo>
                    <a:pt x="53" y="7"/>
                    <a:pt x="53" y="7"/>
                    <a:pt x="53" y="7"/>
                  </a:cubicBezTo>
                  <a:cubicBezTo>
                    <a:pt x="53" y="6"/>
                    <a:pt x="53" y="5"/>
                    <a:pt x="55" y="5"/>
                  </a:cubicBezTo>
                  <a:cubicBezTo>
                    <a:pt x="56" y="5"/>
                    <a:pt x="57" y="6"/>
                    <a:pt x="57" y="7"/>
                  </a:cubicBezTo>
                  <a:lnTo>
                    <a:pt x="5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6" name="Freeform 119"/>
            <p:cNvSpPr>
              <a:spLocks/>
            </p:cNvSpPr>
            <p:nvPr/>
          </p:nvSpPr>
          <p:spPr bwMode="auto">
            <a:xfrm>
              <a:off x="8639175" y="1349375"/>
              <a:ext cx="146050" cy="146050"/>
            </a:xfrm>
            <a:custGeom>
              <a:avLst/>
              <a:gdLst>
                <a:gd name="T0" fmla="*/ 0 w 39"/>
                <a:gd name="T1" fmla="*/ 10 h 39"/>
                <a:gd name="T2" fmla="*/ 15 w 39"/>
                <a:gd name="T3" fmla="*/ 24 h 39"/>
                <a:gd name="T4" fmla="*/ 29 w 39"/>
                <a:gd name="T5" fmla="*/ 39 h 39"/>
                <a:gd name="T6" fmla="*/ 39 w 39"/>
                <a:gd name="T7" fmla="*/ 29 h 39"/>
                <a:gd name="T8" fmla="*/ 10 w 39"/>
                <a:gd name="T9" fmla="*/ 0 h 39"/>
                <a:gd name="T10" fmla="*/ 0 w 39"/>
                <a:gd name="T11" fmla="*/ 10 h 39"/>
              </a:gdLst>
              <a:ahLst/>
              <a:cxnLst>
                <a:cxn ang="0">
                  <a:pos x="T0" y="T1"/>
                </a:cxn>
                <a:cxn ang="0">
                  <a:pos x="T2" y="T3"/>
                </a:cxn>
                <a:cxn ang="0">
                  <a:pos x="T4" y="T5"/>
                </a:cxn>
                <a:cxn ang="0">
                  <a:pos x="T6" y="T7"/>
                </a:cxn>
                <a:cxn ang="0">
                  <a:pos x="T8" y="T9"/>
                </a:cxn>
                <a:cxn ang="0">
                  <a:pos x="T10" y="T11"/>
                </a:cxn>
              </a:cxnLst>
              <a:rect l="0" t="0" r="r" b="b"/>
              <a:pathLst>
                <a:path w="39" h="39">
                  <a:moveTo>
                    <a:pt x="0" y="10"/>
                  </a:moveTo>
                  <a:cubicBezTo>
                    <a:pt x="5" y="14"/>
                    <a:pt x="11" y="19"/>
                    <a:pt x="15" y="24"/>
                  </a:cubicBezTo>
                  <a:cubicBezTo>
                    <a:pt x="20" y="28"/>
                    <a:pt x="25" y="34"/>
                    <a:pt x="29" y="39"/>
                  </a:cubicBezTo>
                  <a:cubicBezTo>
                    <a:pt x="39" y="29"/>
                    <a:pt x="39" y="29"/>
                    <a:pt x="39" y="29"/>
                  </a:cubicBezTo>
                  <a:cubicBezTo>
                    <a:pt x="10" y="0"/>
                    <a:pt x="10" y="0"/>
                    <a:pt x="1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7" name="Freeform 120"/>
            <p:cNvSpPr>
              <a:spLocks noEditPoints="1"/>
            </p:cNvSpPr>
            <p:nvPr/>
          </p:nvSpPr>
          <p:spPr bwMode="auto">
            <a:xfrm>
              <a:off x="8680450" y="1236663"/>
              <a:ext cx="217487" cy="217488"/>
            </a:xfrm>
            <a:custGeom>
              <a:avLst/>
              <a:gdLst>
                <a:gd name="T0" fmla="*/ 56 w 58"/>
                <a:gd name="T1" fmla="*/ 29 h 58"/>
                <a:gd name="T2" fmla="*/ 29 w 58"/>
                <a:gd name="T3" fmla="*/ 2 h 58"/>
                <a:gd name="T4" fmla="*/ 20 w 58"/>
                <a:gd name="T5" fmla="*/ 4 h 58"/>
                <a:gd name="T6" fmla="*/ 3 w 58"/>
                <a:gd name="T7" fmla="*/ 20 h 58"/>
                <a:gd name="T8" fmla="*/ 2 w 58"/>
                <a:gd name="T9" fmla="*/ 29 h 58"/>
                <a:gd name="T10" fmla="*/ 29 w 58"/>
                <a:gd name="T11" fmla="*/ 56 h 58"/>
                <a:gd name="T12" fmla="*/ 38 w 58"/>
                <a:gd name="T13" fmla="*/ 55 h 58"/>
                <a:gd name="T14" fmla="*/ 54 w 58"/>
                <a:gd name="T15" fmla="*/ 39 h 58"/>
                <a:gd name="T16" fmla="*/ 56 w 58"/>
                <a:gd name="T17" fmla="*/ 29 h 58"/>
                <a:gd name="T18" fmla="*/ 5 w 58"/>
                <a:gd name="T19" fmla="*/ 24 h 58"/>
                <a:gd name="T20" fmla="*/ 6 w 58"/>
                <a:gd name="T21" fmla="*/ 21 h 58"/>
                <a:gd name="T22" fmla="*/ 21 w 58"/>
                <a:gd name="T23" fmla="*/ 6 h 58"/>
                <a:gd name="T24" fmla="*/ 24 w 58"/>
                <a:gd name="T25" fmla="*/ 5 h 58"/>
                <a:gd name="T26" fmla="*/ 24 w 58"/>
                <a:gd name="T27" fmla="*/ 8 h 58"/>
                <a:gd name="T28" fmla="*/ 8 w 58"/>
                <a:gd name="T29" fmla="*/ 24 h 58"/>
                <a:gd name="T30" fmla="*/ 5 w 58"/>
                <a:gd name="T31" fmla="*/ 24 h 58"/>
                <a:gd name="T32" fmla="*/ 10 w 58"/>
                <a:gd name="T33" fmla="*/ 29 h 58"/>
                <a:gd name="T34" fmla="*/ 10 w 58"/>
                <a:gd name="T35" fmla="*/ 26 h 58"/>
                <a:gd name="T36" fmla="*/ 26 w 58"/>
                <a:gd name="T37" fmla="*/ 10 h 58"/>
                <a:gd name="T38" fmla="*/ 29 w 58"/>
                <a:gd name="T39" fmla="*/ 10 h 58"/>
                <a:gd name="T40" fmla="*/ 28 w 58"/>
                <a:gd name="T41" fmla="*/ 13 h 58"/>
                <a:gd name="T42" fmla="*/ 13 w 58"/>
                <a:gd name="T43" fmla="*/ 29 h 58"/>
                <a:gd name="T44" fmla="*/ 10 w 58"/>
                <a:gd name="T45" fmla="*/ 29 h 58"/>
                <a:gd name="T46" fmla="*/ 15 w 58"/>
                <a:gd name="T47" fmla="*/ 34 h 58"/>
                <a:gd name="T48" fmla="*/ 15 w 58"/>
                <a:gd name="T49" fmla="*/ 31 h 58"/>
                <a:gd name="T50" fmla="*/ 31 w 58"/>
                <a:gd name="T51" fmla="*/ 15 h 58"/>
                <a:gd name="T52" fmla="*/ 34 w 58"/>
                <a:gd name="T53" fmla="*/ 15 h 58"/>
                <a:gd name="T54" fmla="*/ 33 w 58"/>
                <a:gd name="T55" fmla="*/ 18 h 58"/>
                <a:gd name="T56" fmla="*/ 18 w 58"/>
                <a:gd name="T57" fmla="*/ 33 h 58"/>
                <a:gd name="T58" fmla="*/ 15 w 58"/>
                <a:gd name="T59" fmla="*/ 34 h 58"/>
                <a:gd name="T60" fmla="*/ 20 w 58"/>
                <a:gd name="T61" fmla="*/ 39 h 58"/>
                <a:gd name="T62" fmla="*/ 20 w 58"/>
                <a:gd name="T63" fmla="*/ 36 h 58"/>
                <a:gd name="T64" fmla="*/ 36 w 58"/>
                <a:gd name="T65" fmla="*/ 20 h 58"/>
                <a:gd name="T66" fmla="*/ 38 w 58"/>
                <a:gd name="T67" fmla="*/ 20 h 58"/>
                <a:gd name="T68" fmla="*/ 38 w 58"/>
                <a:gd name="T69" fmla="*/ 22 h 58"/>
                <a:gd name="T70" fmla="*/ 22 w 58"/>
                <a:gd name="T71" fmla="*/ 38 h 58"/>
                <a:gd name="T72" fmla="*/ 20 w 58"/>
                <a:gd name="T73" fmla="*/ 39 h 58"/>
                <a:gd name="T74" fmla="*/ 24 w 58"/>
                <a:gd name="T75" fmla="*/ 43 h 58"/>
                <a:gd name="T76" fmla="*/ 25 w 58"/>
                <a:gd name="T77" fmla="*/ 41 h 58"/>
                <a:gd name="T78" fmla="*/ 40 w 58"/>
                <a:gd name="T79" fmla="*/ 25 h 58"/>
                <a:gd name="T80" fmla="*/ 43 w 58"/>
                <a:gd name="T81" fmla="*/ 24 h 58"/>
                <a:gd name="T82" fmla="*/ 43 w 58"/>
                <a:gd name="T83" fmla="*/ 27 h 58"/>
                <a:gd name="T84" fmla="*/ 27 w 58"/>
                <a:gd name="T85" fmla="*/ 43 h 58"/>
                <a:gd name="T86" fmla="*/ 24 w 58"/>
                <a:gd name="T87" fmla="*/ 43 h 58"/>
                <a:gd name="T88" fmla="*/ 32 w 58"/>
                <a:gd name="T89" fmla="*/ 48 h 58"/>
                <a:gd name="T90" fmla="*/ 29 w 58"/>
                <a:gd name="T91" fmla="*/ 48 h 58"/>
                <a:gd name="T92" fmla="*/ 29 w 58"/>
                <a:gd name="T93" fmla="*/ 45 h 58"/>
                <a:gd name="T94" fmla="*/ 45 w 58"/>
                <a:gd name="T95" fmla="*/ 30 h 58"/>
                <a:gd name="T96" fmla="*/ 48 w 58"/>
                <a:gd name="T97" fmla="*/ 29 h 58"/>
                <a:gd name="T98" fmla="*/ 48 w 58"/>
                <a:gd name="T99" fmla="*/ 32 h 58"/>
                <a:gd name="T100" fmla="*/ 32 w 58"/>
                <a:gd name="T101" fmla="*/ 48 h 58"/>
                <a:gd name="T102" fmla="*/ 52 w 58"/>
                <a:gd name="T103" fmla="*/ 37 h 58"/>
                <a:gd name="T104" fmla="*/ 37 w 58"/>
                <a:gd name="T105" fmla="*/ 53 h 58"/>
                <a:gd name="T106" fmla="*/ 34 w 58"/>
                <a:gd name="T107" fmla="*/ 53 h 58"/>
                <a:gd name="T108" fmla="*/ 34 w 58"/>
                <a:gd name="T109" fmla="*/ 50 h 58"/>
                <a:gd name="T110" fmla="*/ 50 w 58"/>
                <a:gd name="T111" fmla="*/ 34 h 58"/>
                <a:gd name="T112" fmla="*/ 53 w 58"/>
                <a:gd name="T113" fmla="*/ 34 h 58"/>
                <a:gd name="T114" fmla="*/ 52 w 58"/>
                <a:gd name="T11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58">
                  <a:moveTo>
                    <a:pt x="56" y="29"/>
                  </a:moveTo>
                  <a:cubicBezTo>
                    <a:pt x="29" y="2"/>
                    <a:pt x="29" y="2"/>
                    <a:pt x="29" y="2"/>
                  </a:cubicBezTo>
                  <a:cubicBezTo>
                    <a:pt x="26" y="0"/>
                    <a:pt x="22" y="1"/>
                    <a:pt x="20" y="4"/>
                  </a:cubicBezTo>
                  <a:cubicBezTo>
                    <a:pt x="3" y="20"/>
                    <a:pt x="3" y="20"/>
                    <a:pt x="3" y="20"/>
                  </a:cubicBezTo>
                  <a:cubicBezTo>
                    <a:pt x="1" y="23"/>
                    <a:pt x="0" y="27"/>
                    <a:pt x="2" y="29"/>
                  </a:cubicBezTo>
                  <a:cubicBezTo>
                    <a:pt x="29" y="56"/>
                    <a:pt x="29" y="56"/>
                    <a:pt x="29" y="56"/>
                  </a:cubicBezTo>
                  <a:cubicBezTo>
                    <a:pt x="31" y="58"/>
                    <a:pt x="36" y="58"/>
                    <a:pt x="38" y="55"/>
                  </a:cubicBezTo>
                  <a:cubicBezTo>
                    <a:pt x="54" y="39"/>
                    <a:pt x="54" y="39"/>
                    <a:pt x="54" y="39"/>
                  </a:cubicBezTo>
                  <a:cubicBezTo>
                    <a:pt x="57" y="36"/>
                    <a:pt x="58" y="32"/>
                    <a:pt x="56" y="29"/>
                  </a:cubicBezTo>
                  <a:close/>
                  <a:moveTo>
                    <a:pt x="5" y="24"/>
                  </a:moveTo>
                  <a:cubicBezTo>
                    <a:pt x="4" y="24"/>
                    <a:pt x="5" y="22"/>
                    <a:pt x="6" y="21"/>
                  </a:cubicBezTo>
                  <a:cubicBezTo>
                    <a:pt x="21" y="6"/>
                    <a:pt x="21" y="6"/>
                    <a:pt x="21" y="6"/>
                  </a:cubicBezTo>
                  <a:cubicBezTo>
                    <a:pt x="22" y="5"/>
                    <a:pt x="23" y="5"/>
                    <a:pt x="24" y="5"/>
                  </a:cubicBezTo>
                  <a:cubicBezTo>
                    <a:pt x="25" y="6"/>
                    <a:pt x="25" y="7"/>
                    <a:pt x="24" y="8"/>
                  </a:cubicBezTo>
                  <a:cubicBezTo>
                    <a:pt x="8" y="24"/>
                    <a:pt x="8" y="24"/>
                    <a:pt x="8" y="24"/>
                  </a:cubicBezTo>
                  <a:cubicBezTo>
                    <a:pt x="7" y="25"/>
                    <a:pt x="6" y="25"/>
                    <a:pt x="5" y="24"/>
                  </a:cubicBezTo>
                  <a:close/>
                  <a:moveTo>
                    <a:pt x="10" y="29"/>
                  </a:moveTo>
                  <a:cubicBezTo>
                    <a:pt x="9" y="28"/>
                    <a:pt x="9" y="27"/>
                    <a:pt x="10" y="26"/>
                  </a:cubicBezTo>
                  <a:cubicBezTo>
                    <a:pt x="26" y="10"/>
                    <a:pt x="26" y="10"/>
                    <a:pt x="26" y="10"/>
                  </a:cubicBezTo>
                  <a:cubicBezTo>
                    <a:pt x="27" y="10"/>
                    <a:pt x="28" y="9"/>
                    <a:pt x="29" y="10"/>
                  </a:cubicBezTo>
                  <a:cubicBezTo>
                    <a:pt x="30" y="11"/>
                    <a:pt x="29" y="12"/>
                    <a:pt x="28" y="13"/>
                  </a:cubicBezTo>
                  <a:cubicBezTo>
                    <a:pt x="13" y="29"/>
                    <a:pt x="13" y="29"/>
                    <a:pt x="13" y="29"/>
                  </a:cubicBezTo>
                  <a:cubicBezTo>
                    <a:pt x="12" y="29"/>
                    <a:pt x="11" y="30"/>
                    <a:pt x="10" y="29"/>
                  </a:cubicBezTo>
                  <a:close/>
                  <a:moveTo>
                    <a:pt x="15" y="34"/>
                  </a:moveTo>
                  <a:cubicBezTo>
                    <a:pt x="14" y="33"/>
                    <a:pt x="14" y="32"/>
                    <a:pt x="15" y="31"/>
                  </a:cubicBezTo>
                  <a:cubicBezTo>
                    <a:pt x="31" y="15"/>
                    <a:pt x="31" y="15"/>
                    <a:pt x="31" y="15"/>
                  </a:cubicBezTo>
                  <a:cubicBezTo>
                    <a:pt x="32" y="14"/>
                    <a:pt x="33" y="14"/>
                    <a:pt x="34" y="15"/>
                  </a:cubicBezTo>
                  <a:cubicBezTo>
                    <a:pt x="34" y="16"/>
                    <a:pt x="34" y="17"/>
                    <a:pt x="33" y="18"/>
                  </a:cubicBezTo>
                  <a:cubicBezTo>
                    <a:pt x="18" y="33"/>
                    <a:pt x="18" y="33"/>
                    <a:pt x="18" y="33"/>
                  </a:cubicBezTo>
                  <a:cubicBezTo>
                    <a:pt x="17" y="34"/>
                    <a:pt x="15" y="34"/>
                    <a:pt x="15" y="34"/>
                  </a:cubicBezTo>
                  <a:close/>
                  <a:moveTo>
                    <a:pt x="20" y="39"/>
                  </a:moveTo>
                  <a:cubicBezTo>
                    <a:pt x="19" y="38"/>
                    <a:pt x="19" y="37"/>
                    <a:pt x="20" y="36"/>
                  </a:cubicBezTo>
                  <a:cubicBezTo>
                    <a:pt x="36" y="20"/>
                    <a:pt x="36" y="20"/>
                    <a:pt x="36" y="20"/>
                  </a:cubicBezTo>
                  <a:cubicBezTo>
                    <a:pt x="37" y="19"/>
                    <a:pt x="38" y="19"/>
                    <a:pt x="38" y="20"/>
                  </a:cubicBezTo>
                  <a:cubicBezTo>
                    <a:pt x="39" y="20"/>
                    <a:pt x="39" y="22"/>
                    <a:pt x="38" y="22"/>
                  </a:cubicBezTo>
                  <a:cubicBezTo>
                    <a:pt x="22" y="38"/>
                    <a:pt x="22" y="38"/>
                    <a:pt x="22" y="38"/>
                  </a:cubicBezTo>
                  <a:cubicBezTo>
                    <a:pt x="21" y="39"/>
                    <a:pt x="20" y="39"/>
                    <a:pt x="20" y="39"/>
                  </a:cubicBezTo>
                  <a:close/>
                  <a:moveTo>
                    <a:pt x="24" y="43"/>
                  </a:moveTo>
                  <a:cubicBezTo>
                    <a:pt x="24" y="43"/>
                    <a:pt x="24" y="41"/>
                    <a:pt x="25" y="41"/>
                  </a:cubicBezTo>
                  <a:cubicBezTo>
                    <a:pt x="40" y="25"/>
                    <a:pt x="40" y="25"/>
                    <a:pt x="40" y="25"/>
                  </a:cubicBezTo>
                  <a:cubicBezTo>
                    <a:pt x="41" y="24"/>
                    <a:pt x="43" y="24"/>
                    <a:pt x="43" y="24"/>
                  </a:cubicBezTo>
                  <a:cubicBezTo>
                    <a:pt x="44" y="25"/>
                    <a:pt x="44" y="26"/>
                    <a:pt x="43" y="27"/>
                  </a:cubicBezTo>
                  <a:cubicBezTo>
                    <a:pt x="27" y="43"/>
                    <a:pt x="27" y="43"/>
                    <a:pt x="27" y="43"/>
                  </a:cubicBezTo>
                  <a:cubicBezTo>
                    <a:pt x="26" y="44"/>
                    <a:pt x="25" y="44"/>
                    <a:pt x="24" y="43"/>
                  </a:cubicBezTo>
                  <a:close/>
                  <a:moveTo>
                    <a:pt x="32" y="48"/>
                  </a:moveTo>
                  <a:cubicBezTo>
                    <a:pt x="31" y="49"/>
                    <a:pt x="30" y="49"/>
                    <a:pt x="29" y="48"/>
                  </a:cubicBezTo>
                  <a:cubicBezTo>
                    <a:pt x="28" y="48"/>
                    <a:pt x="29" y="46"/>
                    <a:pt x="29" y="45"/>
                  </a:cubicBezTo>
                  <a:cubicBezTo>
                    <a:pt x="45" y="30"/>
                    <a:pt x="45" y="30"/>
                    <a:pt x="45" y="30"/>
                  </a:cubicBezTo>
                  <a:cubicBezTo>
                    <a:pt x="46" y="29"/>
                    <a:pt x="47" y="29"/>
                    <a:pt x="48" y="29"/>
                  </a:cubicBezTo>
                  <a:cubicBezTo>
                    <a:pt x="49" y="30"/>
                    <a:pt x="49" y="31"/>
                    <a:pt x="48" y="32"/>
                  </a:cubicBezTo>
                  <a:lnTo>
                    <a:pt x="32" y="48"/>
                  </a:lnTo>
                  <a:close/>
                  <a:moveTo>
                    <a:pt x="52" y="37"/>
                  </a:moveTo>
                  <a:cubicBezTo>
                    <a:pt x="37" y="53"/>
                    <a:pt x="37" y="53"/>
                    <a:pt x="37" y="53"/>
                  </a:cubicBezTo>
                  <a:cubicBezTo>
                    <a:pt x="36" y="53"/>
                    <a:pt x="35" y="54"/>
                    <a:pt x="34" y="53"/>
                  </a:cubicBezTo>
                  <a:cubicBezTo>
                    <a:pt x="33" y="52"/>
                    <a:pt x="33" y="51"/>
                    <a:pt x="34" y="50"/>
                  </a:cubicBezTo>
                  <a:cubicBezTo>
                    <a:pt x="50" y="34"/>
                    <a:pt x="50" y="34"/>
                    <a:pt x="50" y="34"/>
                  </a:cubicBezTo>
                  <a:cubicBezTo>
                    <a:pt x="51" y="34"/>
                    <a:pt x="52" y="33"/>
                    <a:pt x="53" y="34"/>
                  </a:cubicBezTo>
                  <a:cubicBezTo>
                    <a:pt x="54" y="35"/>
                    <a:pt x="53" y="36"/>
                    <a:pt x="5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8" name="Freeform 121"/>
            <p:cNvSpPr>
              <a:spLocks/>
            </p:cNvSpPr>
            <p:nvPr/>
          </p:nvSpPr>
          <p:spPr bwMode="auto">
            <a:xfrm>
              <a:off x="7934325" y="1685925"/>
              <a:ext cx="735012" cy="382588"/>
            </a:xfrm>
            <a:custGeom>
              <a:avLst/>
              <a:gdLst>
                <a:gd name="T0" fmla="*/ 23 w 196"/>
                <a:gd name="T1" fmla="*/ 87 h 102"/>
                <a:gd name="T2" fmla="*/ 83 w 196"/>
                <a:gd name="T3" fmla="*/ 63 h 102"/>
                <a:gd name="T4" fmla="*/ 195 w 196"/>
                <a:gd name="T5" fmla="*/ 2 h 102"/>
                <a:gd name="T6" fmla="*/ 77 w 196"/>
                <a:gd name="T7" fmla="*/ 51 h 102"/>
                <a:gd name="T8" fmla="*/ 21 w 196"/>
                <a:gd name="T9" fmla="*/ 82 h 102"/>
                <a:gd name="T10" fmla="*/ 8 w 196"/>
                <a:gd name="T11" fmla="*/ 79 h 102"/>
                <a:gd name="T12" fmla="*/ 2 w 196"/>
                <a:gd name="T13" fmla="*/ 94 h 102"/>
                <a:gd name="T14" fmla="*/ 17 w 196"/>
                <a:gd name="T15" fmla="*/ 99 h 102"/>
                <a:gd name="T16" fmla="*/ 23 w 196"/>
                <a:gd name="T17"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2">
                  <a:moveTo>
                    <a:pt x="23" y="87"/>
                  </a:moveTo>
                  <a:cubicBezTo>
                    <a:pt x="43" y="81"/>
                    <a:pt x="83" y="63"/>
                    <a:pt x="83" y="63"/>
                  </a:cubicBezTo>
                  <a:cubicBezTo>
                    <a:pt x="83" y="63"/>
                    <a:pt x="196" y="5"/>
                    <a:pt x="195" y="2"/>
                  </a:cubicBezTo>
                  <a:cubicBezTo>
                    <a:pt x="194" y="0"/>
                    <a:pt x="77" y="51"/>
                    <a:pt x="77" y="51"/>
                  </a:cubicBezTo>
                  <a:cubicBezTo>
                    <a:pt x="77" y="51"/>
                    <a:pt x="38" y="71"/>
                    <a:pt x="21" y="82"/>
                  </a:cubicBezTo>
                  <a:cubicBezTo>
                    <a:pt x="17" y="78"/>
                    <a:pt x="12" y="77"/>
                    <a:pt x="8" y="79"/>
                  </a:cubicBezTo>
                  <a:cubicBezTo>
                    <a:pt x="2" y="82"/>
                    <a:pt x="0" y="88"/>
                    <a:pt x="2" y="94"/>
                  </a:cubicBezTo>
                  <a:cubicBezTo>
                    <a:pt x="5" y="99"/>
                    <a:pt x="12" y="102"/>
                    <a:pt x="17" y="99"/>
                  </a:cubicBezTo>
                  <a:cubicBezTo>
                    <a:pt x="22" y="97"/>
                    <a:pt x="24" y="92"/>
                    <a:pt x="2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9" name="Oval 122"/>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0" name="Freeform 123"/>
            <p:cNvSpPr>
              <a:spLocks/>
            </p:cNvSpPr>
            <p:nvPr/>
          </p:nvSpPr>
          <p:spPr bwMode="auto">
            <a:xfrm>
              <a:off x="7989888" y="711200"/>
              <a:ext cx="503237" cy="490538"/>
            </a:xfrm>
            <a:custGeom>
              <a:avLst/>
              <a:gdLst>
                <a:gd name="T0" fmla="*/ 67 w 134"/>
                <a:gd name="T1" fmla="*/ 0 h 131"/>
                <a:gd name="T2" fmla="*/ 0 w 134"/>
                <a:gd name="T3" fmla="*/ 68 h 131"/>
                <a:gd name="T4" fmla="*/ 40 w 134"/>
                <a:gd name="T5" fmla="*/ 129 h 131"/>
                <a:gd name="T6" fmla="*/ 40 w 134"/>
                <a:gd name="T7" fmla="*/ 117 h 131"/>
                <a:gd name="T8" fmla="*/ 11 w 134"/>
                <a:gd name="T9" fmla="*/ 68 h 131"/>
                <a:gd name="T10" fmla="*/ 67 w 134"/>
                <a:gd name="T11" fmla="*/ 11 h 131"/>
                <a:gd name="T12" fmla="*/ 124 w 134"/>
                <a:gd name="T13" fmla="*/ 68 h 131"/>
                <a:gd name="T14" fmla="*/ 91 w 134"/>
                <a:gd name="T15" fmla="*/ 119 h 131"/>
                <a:gd name="T16" fmla="*/ 91 w 134"/>
                <a:gd name="T17" fmla="*/ 131 h 131"/>
                <a:gd name="T18" fmla="*/ 134 w 134"/>
                <a:gd name="T19" fmla="*/ 68 h 131"/>
                <a:gd name="T20" fmla="*/ 67 w 134"/>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1">
                  <a:moveTo>
                    <a:pt x="67" y="0"/>
                  </a:moveTo>
                  <a:cubicBezTo>
                    <a:pt x="30" y="0"/>
                    <a:pt x="0" y="30"/>
                    <a:pt x="0" y="68"/>
                  </a:cubicBezTo>
                  <a:cubicBezTo>
                    <a:pt x="0" y="95"/>
                    <a:pt x="16" y="118"/>
                    <a:pt x="40" y="129"/>
                  </a:cubicBezTo>
                  <a:cubicBezTo>
                    <a:pt x="40" y="117"/>
                    <a:pt x="40" y="117"/>
                    <a:pt x="40" y="117"/>
                  </a:cubicBezTo>
                  <a:cubicBezTo>
                    <a:pt x="22" y="107"/>
                    <a:pt x="11" y="89"/>
                    <a:pt x="11" y="68"/>
                  </a:cubicBezTo>
                  <a:cubicBezTo>
                    <a:pt x="11" y="36"/>
                    <a:pt x="36" y="11"/>
                    <a:pt x="67" y="11"/>
                  </a:cubicBezTo>
                  <a:cubicBezTo>
                    <a:pt x="98" y="11"/>
                    <a:pt x="124" y="36"/>
                    <a:pt x="124" y="68"/>
                  </a:cubicBezTo>
                  <a:cubicBezTo>
                    <a:pt x="124" y="90"/>
                    <a:pt x="110" y="110"/>
                    <a:pt x="91" y="119"/>
                  </a:cubicBezTo>
                  <a:cubicBezTo>
                    <a:pt x="91" y="131"/>
                    <a:pt x="91" y="131"/>
                    <a:pt x="91" y="131"/>
                  </a:cubicBezTo>
                  <a:cubicBezTo>
                    <a:pt x="116" y="121"/>
                    <a:pt x="134" y="96"/>
                    <a:pt x="134" y="68"/>
                  </a:cubicBezTo>
                  <a:cubicBezTo>
                    <a:pt x="134" y="30"/>
                    <a:pt x="104"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1" name="Freeform 124"/>
            <p:cNvSpPr>
              <a:spLocks noEditPoints="1"/>
            </p:cNvSpPr>
            <p:nvPr/>
          </p:nvSpPr>
          <p:spPr bwMode="auto">
            <a:xfrm>
              <a:off x="8061325" y="1454150"/>
              <a:ext cx="344487" cy="341313"/>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87 h 91"/>
                <a:gd name="T12" fmla="*/ 5 w 92"/>
                <a:gd name="T13" fmla="*/ 46 h 91"/>
                <a:gd name="T14" fmla="*/ 46 w 92"/>
                <a:gd name="T15" fmla="*/ 5 h 91"/>
                <a:gd name="T16" fmla="*/ 87 w 92"/>
                <a:gd name="T17" fmla="*/ 46 h 91"/>
                <a:gd name="T18" fmla="*/ 46 w 92"/>
                <a:gd name="T1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46" y="87"/>
                  </a:moveTo>
                  <a:cubicBezTo>
                    <a:pt x="23" y="87"/>
                    <a:pt x="5" y="68"/>
                    <a:pt x="5" y="46"/>
                  </a:cubicBezTo>
                  <a:cubicBezTo>
                    <a:pt x="5" y="23"/>
                    <a:pt x="23" y="5"/>
                    <a:pt x="46" y="5"/>
                  </a:cubicBezTo>
                  <a:cubicBezTo>
                    <a:pt x="69" y="5"/>
                    <a:pt x="87" y="23"/>
                    <a:pt x="87" y="46"/>
                  </a:cubicBezTo>
                  <a:cubicBezTo>
                    <a:pt x="87" y="68"/>
                    <a:pt x="69" y="87"/>
                    <a:pt x="4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2" name="Oval 125"/>
            <p:cNvSpPr>
              <a:spLocks noChangeArrowheads="1"/>
            </p:cNvSpPr>
            <p:nvPr/>
          </p:nvSpPr>
          <p:spPr bwMode="auto">
            <a:xfrm>
              <a:off x="8210550" y="1603375"/>
              <a:ext cx="46037"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3" name="Freeform 126"/>
            <p:cNvSpPr>
              <a:spLocks/>
            </p:cNvSpPr>
            <p:nvPr/>
          </p:nvSpPr>
          <p:spPr bwMode="auto">
            <a:xfrm>
              <a:off x="8218488" y="1490663"/>
              <a:ext cx="30162" cy="206375"/>
            </a:xfrm>
            <a:custGeom>
              <a:avLst/>
              <a:gdLst>
                <a:gd name="T0" fmla="*/ 0 w 19"/>
                <a:gd name="T1" fmla="*/ 85 h 130"/>
                <a:gd name="T2" fmla="*/ 10 w 19"/>
                <a:gd name="T3" fmla="*/ 0 h 130"/>
                <a:gd name="T4" fmla="*/ 19 w 19"/>
                <a:gd name="T5" fmla="*/ 85 h 130"/>
                <a:gd name="T6" fmla="*/ 10 w 19"/>
                <a:gd name="T7" fmla="*/ 130 h 130"/>
                <a:gd name="T8" fmla="*/ 0 w 19"/>
                <a:gd name="T9" fmla="*/ 85 h 130"/>
              </a:gdLst>
              <a:ahLst/>
              <a:cxnLst>
                <a:cxn ang="0">
                  <a:pos x="T0" y="T1"/>
                </a:cxn>
                <a:cxn ang="0">
                  <a:pos x="T2" y="T3"/>
                </a:cxn>
                <a:cxn ang="0">
                  <a:pos x="T4" y="T5"/>
                </a:cxn>
                <a:cxn ang="0">
                  <a:pos x="T6" y="T7"/>
                </a:cxn>
                <a:cxn ang="0">
                  <a:pos x="T8" y="T9"/>
                </a:cxn>
              </a:cxnLst>
              <a:rect l="0" t="0" r="r" b="b"/>
              <a:pathLst>
                <a:path w="19" h="130">
                  <a:moveTo>
                    <a:pt x="0" y="85"/>
                  </a:moveTo>
                  <a:lnTo>
                    <a:pt x="10" y="0"/>
                  </a:lnTo>
                  <a:lnTo>
                    <a:pt x="19" y="85"/>
                  </a:lnTo>
                  <a:lnTo>
                    <a:pt x="10" y="13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4" name="Oval 127"/>
            <p:cNvSpPr>
              <a:spLocks noChangeArrowheads="1"/>
            </p:cNvSpPr>
            <p:nvPr/>
          </p:nvSpPr>
          <p:spPr bwMode="auto">
            <a:xfrm>
              <a:off x="8223250" y="1614488"/>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5" name="Freeform 128"/>
            <p:cNvSpPr>
              <a:spLocks noEditPoints="1"/>
            </p:cNvSpPr>
            <p:nvPr/>
          </p:nvSpPr>
          <p:spPr bwMode="auto">
            <a:xfrm>
              <a:off x="7651750" y="1319213"/>
              <a:ext cx="1163637" cy="1162050"/>
            </a:xfrm>
            <a:custGeom>
              <a:avLst/>
              <a:gdLst>
                <a:gd name="T0" fmla="*/ 155 w 310"/>
                <a:gd name="T1" fmla="*/ 310 h 310"/>
                <a:gd name="T2" fmla="*/ 0 w 310"/>
                <a:gd name="T3" fmla="*/ 155 h 310"/>
                <a:gd name="T4" fmla="*/ 155 w 310"/>
                <a:gd name="T5" fmla="*/ 0 h 310"/>
                <a:gd name="T6" fmla="*/ 310 w 310"/>
                <a:gd name="T7" fmla="*/ 155 h 310"/>
                <a:gd name="T8" fmla="*/ 155 w 310"/>
                <a:gd name="T9" fmla="*/ 310 h 310"/>
                <a:gd name="T10" fmla="*/ 305 w 310"/>
                <a:gd name="T11" fmla="*/ 155 h 310"/>
                <a:gd name="T12" fmla="*/ 155 w 310"/>
                <a:gd name="T13" fmla="*/ 5 h 310"/>
                <a:gd name="T14" fmla="*/ 6 w 310"/>
                <a:gd name="T15" fmla="*/ 155 h 310"/>
                <a:gd name="T16" fmla="*/ 155 w 310"/>
                <a:gd name="T17" fmla="*/ 305 h 310"/>
                <a:gd name="T18" fmla="*/ 305 w 310"/>
                <a:gd name="T1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310"/>
                  </a:moveTo>
                  <a:cubicBezTo>
                    <a:pt x="70" y="310"/>
                    <a:pt x="0" y="240"/>
                    <a:pt x="0" y="155"/>
                  </a:cubicBezTo>
                  <a:cubicBezTo>
                    <a:pt x="0" y="70"/>
                    <a:pt x="70" y="0"/>
                    <a:pt x="155" y="0"/>
                  </a:cubicBezTo>
                  <a:cubicBezTo>
                    <a:pt x="240" y="0"/>
                    <a:pt x="310" y="70"/>
                    <a:pt x="310" y="155"/>
                  </a:cubicBezTo>
                  <a:cubicBezTo>
                    <a:pt x="310" y="240"/>
                    <a:pt x="240" y="310"/>
                    <a:pt x="155" y="310"/>
                  </a:cubicBezTo>
                  <a:close/>
                  <a:moveTo>
                    <a:pt x="305" y="155"/>
                  </a:moveTo>
                  <a:cubicBezTo>
                    <a:pt x="305" y="72"/>
                    <a:pt x="238" y="5"/>
                    <a:pt x="155" y="5"/>
                  </a:cubicBezTo>
                  <a:cubicBezTo>
                    <a:pt x="72" y="5"/>
                    <a:pt x="6" y="72"/>
                    <a:pt x="6" y="155"/>
                  </a:cubicBezTo>
                  <a:cubicBezTo>
                    <a:pt x="6" y="238"/>
                    <a:pt x="72" y="305"/>
                    <a:pt x="155" y="305"/>
                  </a:cubicBezTo>
                  <a:cubicBezTo>
                    <a:pt x="238" y="305"/>
                    <a:pt x="305" y="238"/>
                    <a:pt x="305"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Freeform 129"/>
            <p:cNvSpPr>
              <a:spLocks noEditPoints="1"/>
            </p:cNvSpPr>
            <p:nvPr/>
          </p:nvSpPr>
          <p:spPr bwMode="auto">
            <a:xfrm>
              <a:off x="8086725" y="1479550"/>
              <a:ext cx="293687" cy="293688"/>
            </a:xfrm>
            <a:custGeom>
              <a:avLst/>
              <a:gdLst>
                <a:gd name="T0" fmla="*/ 78 w 78"/>
                <a:gd name="T1" fmla="*/ 39 h 78"/>
                <a:gd name="T2" fmla="*/ 39 w 78"/>
                <a:gd name="T3" fmla="*/ 78 h 78"/>
                <a:gd name="T4" fmla="*/ 0 w 78"/>
                <a:gd name="T5" fmla="*/ 39 h 78"/>
                <a:gd name="T6" fmla="*/ 39 w 78"/>
                <a:gd name="T7" fmla="*/ 0 h 78"/>
                <a:gd name="T8" fmla="*/ 78 w 78"/>
                <a:gd name="T9" fmla="*/ 39 h 78"/>
                <a:gd name="T10" fmla="*/ 39 w 78"/>
                <a:gd name="T11" fmla="*/ 2 h 78"/>
                <a:gd name="T12" fmla="*/ 2 w 78"/>
                <a:gd name="T13" fmla="*/ 39 h 78"/>
                <a:gd name="T14" fmla="*/ 39 w 78"/>
                <a:gd name="T15" fmla="*/ 76 h 78"/>
                <a:gd name="T16" fmla="*/ 76 w 78"/>
                <a:gd name="T17" fmla="*/ 39 h 78"/>
                <a:gd name="T18" fmla="*/ 39 w 78"/>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60"/>
                    <a:pt x="61" y="78"/>
                    <a:pt x="39" y="78"/>
                  </a:cubicBezTo>
                  <a:cubicBezTo>
                    <a:pt x="17" y="78"/>
                    <a:pt x="0" y="60"/>
                    <a:pt x="0" y="39"/>
                  </a:cubicBezTo>
                  <a:cubicBezTo>
                    <a:pt x="0" y="17"/>
                    <a:pt x="17" y="0"/>
                    <a:pt x="39" y="0"/>
                  </a:cubicBezTo>
                  <a:cubicBezTo>
                    <a:pt x="61" y="0"/>
                    <a:pt x="78" y="17"/>
                    <a:pt x="78" y="39"/>
                  </a:cubicBezTo>
                  <a:close/>
                  <a:moveTo>
                    <a:pt x="39" y="2"/>
                  </a:moveTo>
                  <a:cubicBezTo>
                    <a:pt x="19" y="2"/>
                    <a:pt x="2" y="18"/>
                    <a:pt x="2" y="39"/>
                  </a:cubicBezTo>
                  <a:cubicBezTo>
                    <a:pt x="2" y="59"/>
                    <a:pt x="19" y="76"/>
                    <a:pt x="39" y="76"/>
                  </a:cubicBezTo>
                  <a:cubicBezTo>
                    <a:pt x="60" y="76"/>
                    <a:pt x="76" y="59"/>
                    <a:pt x="76" y="39"/>
                  </a:cubicBezTo>
                  <a:cubicBezTo>
                    <a:pt x="76" y="18"/>
                    <a:pt x="60" y="2"/>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37" name="Group 236"/>
          <p:cNvGrpSpPr>
            <a:grpSpLocks noChangeAspect="1"/>
          </p:cNvGrpSpPr>
          <p:nvPr/>
        </p:nvGrpSpPr>
        <p:grpSpPr>
          <a:xfrm>
            <a:off x="8003768" y="3805194"/>
            <a:ext cx="686174" cy="595041"/>
            <a:chOff x="5308600" y="2025650"/>
            <a:chExt cx="812800" cy="704850"/>
          </a:xfrm>
          <a:solidFill>
            <a:schemeClr val="bg1"/>
          </a:solidFill>
        </p:grpSpPr>
        <p:sp>
          <p:nvSpPr>
            <p:cNvPr id="238" name="Freeform 5"/>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39" name="Freeform 6"/>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0" name="Freeform 7"/>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55" name="Freeform 24"/>
          <p:cNvSpPr>
            <a:spLocks noChangeAspect="1" noEditPoints="1"/>
          </p:cNvSpPr>
          <p:nvPr/>
        </p:nvSpPr>
        <p:spPr bwMode="auto">
          <a:xfrm>
            <a:off x="8116567" y="1690168"/>
            <a:ext cx="449965" cy="739526"/>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pic>
        <p:nvPicPr>
          <p:cNvPr id="54" name="Picture 53">
            <a:extLst>
              <a:ext uri="{FF2B5EF4-FFF2-40B4-BE49-F238E27FC236}">
                <a16:creationId xmlns:a16="http://schemas.microsoft.com/office/drawing/2014/main" xmlns="" id="{33990481-F83B-4CE9-AB1D-BCB33EC211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6" name="Picture 55">
            <a:extLst>
              <a:ext uri="{FF2B5EF4-FFF2-40B4-BE49-F238E27FC236}">
                <a16:creationId xmlns:a16="http://schemas.microsoft.com/office/drawing/2014/main" xmlns="" id="{BA44559C-5825-4703-A5C2-98F182639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541838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408542" y="4940047"/>
            <a:ext cx="7403818"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complete sample	</a:t>
            </a:r>
            <a:r>
              <a:rPr lang="hu-HU" sz="900" kern="0" dirty="0">
                <a:solidFill>
                  <a:srgbClr val="222223"/>
                </a:solidFill>
                <a:latin typeface="Calibri"/>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latin typeface="Calibri"/>
              </a:rPr>
              <a:t>Whatever is not on</a:t>
            </a:r>
            <a:r>
              <a:rPr kumimoji="0" lang="hu-HU" sz="900" b="0" i="0" u="none" strike="noStrike" kern="0" cap="none" spc="0" normalizeH="0" baseline="0" noProof="0" dirty="0">
                <a:ln>
                  <a:noFill/>
                </a:ln>
                <a:solidFill>
                  <a:srgbClr val="222223"/>
                </a:solidFill>
                <a:effectLst/>
                <a:uLnTx/>
                <a:uFillTx/>
                <a:latin typeface="Calibri"/>
                <a:ea typeface="+mn-ea"/>
                <a:cs typeface="+mn-cs"/>
              </a:rPr>
              <a:t> Facebook</a:t>
            </a:r>
            <a:r>
              <a:rPr lang="hu-HU" sz="900" kern="0" dirty="0">
                <a:solidFill>
                  <a:srgbClr val="222223"/>
                </a:solidFill>
                <a:latin typeface="Calibri"/>
              </a:rPr>
              <a:t>...</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lang="hu-HU" sz="900" kern="0" dirty="0">
                <a:solidFill>
                  <a:srgbClr val="222223"/>
                </a:solidFill>
                <a:latin typeface="Calibri"/>
              </a:rPr>
              <a:t>I feel guilty</a:t>
            </a:r>
            <a:r>
              <a:rPr kumimoji="0" lang="hu-HU" sz="900" b="0" i="0" u="none" strike="noStrike" kern="0" cap="none" spc="0" normalizeH="0" baseline="0" noProof="0" dirty="0">
                <a:ln>
                  <a:noFill/>
                </a:ln>
                <a:solidFill>
                  <a:srgbClr val="222223"/>
                </a:solidFill>
                <a:effectLst/>
                <a:uLnTx/>
                <a:uFillTx/>
                <a:latin typeface="Calibri"/>
                <a:ea typeface="+mn-ea"/>
                <a:cs typeface="+mn-cs"/>
              </a:rPr>
              <a:t>...” is mentioned under 5%, so the viewer profile cannot be analyzed</a:t>
            </a: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age</a:t>
            </a:r>
            <a:r>
              <a:rPr lang="hu-HU" sz="2900" dirty="0"/>
              <a:t> and </a:t>
            </a:r>
            <a:r>
              <a:rPr lang="hu-HU" sz="2900" dirty="0" err="1"/>
              <a:t>gender</a:t>
            </a:r>
            <a:endParaRPr lang="hu-HU" sz="2900" dirty="0"/>
          </a:p>
        </p:txBody>
      </p:sp>
      <p:graphicFrame>
        <p:nvGraphicFramePr>
          <p:cNvPr id="23" name="Chart 44"/>
          <p:cNvGraphicFramePr/>
          <p:nvPr>
            <p:extLst>
              <p:ext uri="{D42A27DB-BD31-4B8C-83A1-F6EECF244321}">
                <p14:modId xmlns:p14="http://schemas.microsoft.com/office/powerpoint/2010/main" val="999185404"/>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2411760" y="555526"/>
            <a:ext cx="792088" cy="523220"/>
          </a:xfrm>
          <a:prstGeom prst="rect">
            <a:avLst/>
          </a:prstGeom>
        </p:spPr>
        <p:txBody>
          <a:bodyPr wrap="square" rtlCol="0">
            <a:spAutoFit/>
          </a:bodyPr>
          <a:lstStyle/>
          <a:p>
            <a:pPr algn="ctr"/>
            <a:r>
              <a:rPr lang="hu-HU" sz="1400" b="1" dirty="0" err="1">
                <a:solidFill>
                  <a:srgbClr val="00B7C0"/>
                </a:solidFill>
                <a:latin typeface="Calibri" pitchFamily="34" charset="0"/>
                <a:cs typeface="Arial" pitchFamily="34" charset="0"/>
              </a:rPr>
              <a:t>Men</a:t>
            </a:r>
            <a:endParaRPr lang="hu-HU" sz="1400" b="1" dirty="0">
              <a:solidFill>
                <a:srgbClr val="00B7C0"/>
              </a:solidFill>
              <a:latin typeface="Calibri" pitchFamily="34" charset="0"/>
              <a:cs typeface="Arial" pitchFamily="34" charset="0"/>
            </a:endParaRPr>
          </a:p>
          <a:p>
            <a:pPr algn="ctr"/>
            <a:r>
              <a:rPr lang="hu-HU" sz="1400" b="1" dirty="0" err="1">
                <a:solidFill>
                  <a:srgbClr val="FF4343"/>
                </a:solidFill>
                <a:latin typeface="Calibri" pitchFamily="34" charset="0"/>
                <a:cs typeface="Arial" pitchFamily="34" charset="0"/>
              </a:rPr>
              <a:t>Women</a:t>
            </a:r>
            <a:endParaRPr lang="hu-HU" sz="1400" b="1" dirty="0">
              <a:solidFill>
                <a:srgbClr val="FF4343"/>
              </a:solidFill>
              <a:latin typeface="Calibri" pitchFamily="34" charset="0"/>
              <a:cs typeface="Arial" pitchFamily="34" charset="0"/>
            </a:endParaRPr>
          </a:p>
        </p:txBody>
      </p:sp>
      <p:sp>
        <p:nvSpPr>
          <p:cNvPr id="30" name="TextBox 29"/>
          <p:cNvSpPr txBox="1">
            <a:spLocks/>
          </p:cNvSpPr>
          <p:nvPr/>
        </p:nvSpPr>
        <p:spPr>
          <a:xfrm>
            <a:off x="647114" y="583809"/>
            <a:ext cx="257335" cy="4276578"/>
          </a:xfrm>
          <a:prstGeom prst="rect">
            <a:avLst/>
          </a:prstGeom>
          <a:solidFill>
            <a:srgbClr val="FF4343">
              <a:alpha val="5000"/>
            </a:srgbClr>
          </a:solidFill>
        </p:spPr>
        <p:txBody>
          <a:bodyPr wrap="square" rtlCol="0">
            <a:noAutofit/>
          </a:bodyPr>
          <a:lstStyle/>
          <a:p>
            <a:endParaRPr lang="hu-HU" sz="900" dirty="0">
              <a:solidFill>
                <a:srgbClr val="404040"/>
              </a:solidFill>
              <a:latin typeface="Calibri" pitchFamily="34" charset="0"/>
              <a:cs typeface="Arial" pitchFamily="34" charset="0"/>
            </a:endParaRPr>
          </a:p>
        </p:txBody>
      </p:sp>
      <p:sp>
        <p:nvSpPr>
          <p:cNvPr id="31" name="TextBox 30"/>
          <p:cNvSpPr txBox="1">
            <a:spLocks/>
          </p:cNvSpPr>
          <p:nvPr/>
        </p:nvSpPr>
        <p:spPr>
          <a:xfrm>
            <a:off x="3501025" y="583808"/>
            <a:ext cx="573706" cy="4276579"/>
          </a:xfrm>
          <a:prstGeom prst="rect">
            <a:avLst/>
          </a:prstGeom>
          <a:solidFill>
            <a:srgbClr val="00B7C0">
              <a:alpha val="5000"/>
            </a:srgbClr>
          </a:solidFill>
        </p:spPr>
        <p:txBody>
          <a:bodyPr wrap="square" rtlCol="0">
            <a:noAutofit/>
          </a:bodyPr>
          <a:lstStyle/>
          <a:p>
            <a:pPr algn="r"/>
            <a:r>
              <a:rPr lang="hu-HU" sz="900" dirty="0" err="1">
                <a:solidFill>
                  <a:srgbClr val="404040"/>
                </a:solidFill>
                <a:latin typeface="Calibri" pitchFamily="34" charset="0"/>
                <a:cs typeface="Arial" pitchFamily="34" charset="0"/>
              </a:rPr>
              <a:t>Attitude</a:t>
            </a:r>
            <a:r>
              <a:rPr lang="hu-HU" sz="900" dirty="0">
                <a:solidFill>
                  <a:srgbClr val="404040"/>
                </a:solidFill>
                <a:latin typeface="Calibri" pitchFamily="34" charset="0"/>
                <a:cs typeface="Arial" pitchFamily="34" charset="0"/>
              </a:rPr>
              <a:t> of </a:t>
            </a:r>
            <a:r>
              <a:rPr lang="hu-HU" sz="900" dirty="0" err="1">
                <a:solidFill>
                  <a:srgbClr val="404040"/>
                </a:solidFill>
                <a:latin typeface="Calibri" pitchFamily="34" charset="0"/>
                <a:cs typeface="Arial" pitchFamily="34" charset="0"/>
              </a:rPr>
              <a:t>men</a:t>
            </a:r>
            <a:endParaRPr lang="hu-HU" sz="900" dirty="0">
              <a:solidFill>
                <a:srgbClr val="404040"/>
              </a:solidFill>
              <a:latin typeface="Calibri" pitchFamily="34" charset="0"/>
              <a:cs typeface="Arial" pitchFamily="34" charset="0"/>
            </a:endParaRPr>
          </a:p>
        </p:txBody>
      </p:sp>
      <p:graphicFrame>
        <p:nvGraphicFramePr>
          <p:cNvPr id="32" name="Chart 44"/>
          <p:cNvGraphicFramePr/>
          <p:nvPr>
            <p:extLst>
              <p:ext uri="{D42A27DB-BD31-4B8C-83A1-F6EECF244321}">
                <p14:modId xmlns:p14="http://schemas.microsoft.com/office/powerpoint/2010/main" val="1490720928"/>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6588224" y="560387"/>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15-21</a:t>
            </a:r>
          </a:p>
          <a:p>
            <a:pPr algn="ctr"/>
            <a:r>
              <a:rPr lang="hu-HU" sz="1400" b="1" dirty="0">
                <a:solidFill>
                  <a:srgbClr val="FF4343"/>
                </a:solidFill>
                <a:latin typeface="Calibri" pitchFamily="34" charset="0"/>
                <a:cs typeface="Arial" pitchFamily="34" charset="0"/>
              </a:rPr>
              <a:t>22-29</a:t>
            </a:r>
          </a:p>
        </p:txBody>
      </p:sp>
      <p:sp>
        <p:nvSpPr>
          <p:cNvPr id="34" name="TextBox 33"/>
          <p:cNvSpPr txBox="1">
            <a:spLocks/>
          </p:cNvSpPr>
          <p:nvPr/>
        </p:nvSpPr>
        <p:spPr>
          <a:xfrm>
            <a:off x="5251899" y="583808"/>
            <a:ext cx="256206" cy="4276578"/>
          </a:xfrm>
          <a:prstGeom prst="rect">
            <a:avLst/>
          </a:prstGeom>
          <a:solidFill>
            <a:srgbClr val="00B7C0">
              <a:alpha val="5000"/>
            </a:srgbClr>
          </a:solidFill>
        </p:spPr>
        <p:txBody>
          <a:bodyPr wrap="square" rtlCol="0">
            <a:noAutofit/>
          </a:bodyPr>
          <a:lstStyle/>
          <a:p>
            <a:endParaRPr lang="hu-HU" sz="900" dirty="0">
              <a:solidFill>
                <a:srgbClr val="404040"/>
              </a:solidFill>
              <a:latin typeface="Calibri" pitchFamily="34" charset="0"/>
              <a:cs typeface="Arial" pitchFamily="34" charset="0"/>
            </a:endParaRPr>
          </a:p>
        </p:txBody>
      </p:sp>
      <p:sp>
        <p:nvSpPr>
          <p:cNvPr id="35" name="TextBox 34"/>
          <p:cNvSpPr txBox="1">
            <a:spLocks/>
          </p:cNvSpPr>
          <p:nvPr/>
        </p:nvSpPr>
        <p:spPr>
          <a:xfrm>
            <a:off x="8492886" y="599427"/>
            <a:ext cx="255578" cy="4276579"/>
          </a:xfrm>
          <a:prstGeom prst="rect">
            <a:avLst/>
          </a:prstGeom>
          <a:solidFill>
            <a:srgbClr val="FF4343">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 </a:t>
            </a:r>
          </a:p>
        </p:txBody>
      </p:sp>
      <p:pic>
        <p:nvPicPr>
          <p:cNvPr id="14" name="Picture 13">
            <a:extLst>
              <a:ext uri="{FF2B5EF4-FFF2-40B4-BE49-F238E27FC236}">
                <a16:creationId xmlns:a16="http://schemas.microsoft.com/office/drawing/2014/main" xmlns="" id="{79DFE8BE-21FF-4D2D-BB48-DD08848167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555" y="4633691"/>
            <a:ext cx="600901" cy="600901"/>
          </a:xfrm>
          <a:prstGeom prst="rect">
            <a:avLst/>
          </a:prstGeom>
        </p:spPr>
      </p:pic>
      <p:pic>
        <p:nvPicPr>
          <p:cNvPr id="15" name="Picture 14">
            <a:extLst>
              <a:ext uri="{FF2B5EF4-FFF2-40B4-BE49-F238E27FC236}">
                <a16:creationId xmlns:a16="http://schemas.microsoft.com/office/drawing/2014/main" xmlns="" id="{D214E1D2-E09D-40E8-B7D2-6E345EBFAB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1278" y="4842457"/>
            <a:ext cx="725425" cy="137160"/>
          </a:xfrm>
          <a:prstGeom prst="rect">
            <a:avLst/>
          </a:prstGeom>
        </p:spPr>
      </p:pic>
    </p:spTree>
    <p:extLst>
      <p:ext uri="{BB962C8B-B14F-4D97-AF65-F5344CB8AC3E}">
        <p14:creationId xmlns:p14="http://schemas.microsoft.com/office/powerpoint/2010/main" val="382435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extLst>
              <p:ext uri="{D42A27DB-BD31-4B8C-83A1-F6EECF244321}">
                <p14:modId xmlns:p14="http://schemas.microsoft.com/office/powerpoint/2010/main" val="2925037771"/>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47664" y="595730"/>
            <a:ext cx="1226233"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00B7C0"/>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Not</a:t>
            </a:r>
            <a:r>
              <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 a </a:t>
            </a: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graphicFrame>
        <p:nvGraphicFramePr>
          <p:cNvPr id="24" name="Chart 44"/>
          <p:cNvGraphicFramePr/>
          <p:nvPr>
            <p:extLst>
              <p:ext uri="{D42A27DB-BD31-4B8C-83A1-F6EECF244321}">
                <p14:modId xmlns:p14="http://schemas.microsoft.com/office/powerpoint/2010/main" val="386851058"/>
              </p:ext>
            </p:extLst>
          </p:nvPr>
        </p:nvGraphicFramePr>
        <p:xfrm>
          <a:off x="4860032" y="507962"/>
          <a:ext cx="3960440" cy="440668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698511" y="612299"/>
            <a:ext cx="1152128" cy="64633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Good standard of life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Indigent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27" name="TextBox 26"/>
          <p:cNvSpPr txBox="1">
            <a:spLocks/>
          </p:cNvSpPr>
          <p:nvPr/>
        </p:nvSpPr>
        <p:spPr>
          <a:xfrm>
            <a:off x="3742005" y="612698"/>
            <a:ext cx="342623" cy="4276579"/>
          </a:xfrm>
          <a:prstGeom prst="rect">
            <a:avLst/>
          </a:prstGeom>
          <a:solidFill>
            <a:srgbClr val="00B7C0">
              <a:alpha val="5000"/>
            </a:srgbClr>
          </a:solidFill>
        </p:spPr>
        <p:txBody>
          <a:bodyPr wrap="square" rtlCol="0">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8" name="TextBox 27"/>
          <p:cNvSpPr txBox="1">
            <a:spLocks/>
          </p:cNvSpPr>
          <p:nvPr/>
        </p:nvSpPr>
        <p:spPr>
          <a:xfrm>
            <a:off x="5280183" y="629049"/>
            <a:ext cx="642923" cy="4276578"/>
          </a:xfrm>
          <a:prstGeom prst="rect">
            <a:avLst/>
          </a:prstGeom>
          <a:solidFill>
            <a:srgbClr val="00B7C0">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Attitude</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with</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good</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standard of life</a:t>
            </a:r>
          </a:p>
        </p:txBody>
      </p:sp>
      <p:sp>
        <p:nvSpPr>
          <p:cNvPr id="10" name="Szövegdoboz 135">
            <a:extLst>
              <a:ext uri="{FF2B5EF4-FFF2-40B4-BE49-F238E27FC236}">
                <a16:creationId xmlns:a16="http://schemas.microsoft.com/office/drawing/2014/main" xmlns="" id="{71A205EC-6670-47EA-9E8A-26F783AA9EC5}"/>
              </a:ext>
            </a:extLst>
          </p:cNvPr>
          <p:cNvSpPr txBox="1"/>
          <p:nvPr/>
        </p:nvSpPr>
        <p:spPr>
          <a:xfrm>
            <a:off x="408542" y="4957925"/>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a:t>
            </a:r>
            <a:r>
              <a:rPr kumimoji="0" lang="hu-HU" sz="900" b="0" i="0" u="none" strike="noStrike" kern="0" cap="none" spc="0" normalizeH="0" baseline="0" noProof="0" dirty="0" err="1">
                <a:ln>
                  <a:noFill/>
                </a:ln>
                <a:solidFill>
                  <a:srgbClr val="222223"/>
                </a:solidFill>
                <a:effectLst/>
                <a:uLnTx/>
                <a:uFillTx/>
                <a:latin typeface="Calibri"/>
                <a:ea typeface="+mn-ea"/>
                <a:cs typeface="+mn-cs"/>
              </a:rPr>
              <a:t>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latin typeface="Calibri"/>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latin typeface="Calibri"/>
              </a:rPr>
              <a:t>Whatever is not on</a:t>
            </a:r>
            <a:r>
              <a:rPr kumimoji="0" lang="hu-HU" sz="900" b="0" i="0" u="none" strike="noStrike" kern="0" cap="none" spc="0" normalizeH="0" baseline="0" noProof="0" dirty="0">
                <a:ln>
                  <a:noFill/>
                </a:ln>
                <a:solidFill>
                  <a:srgbClr val="222223"/>
                </a:solidFill>
                <a:effectLst/>
                <a:uLnTx/>
                <a:uFillTx/>
                <a:latin typeface="Calibri"/>
                <a:ea typeface="+mn-ea"/>
                <a:cs typeface="+mn-cs"/>
              </a:rPr>
              <a:t> Facebook</a:t>
            </a:r>
            <a:r>
              <a:rPr lang="hu-HU" sz="900" kern="0" dirty="0">
                <a:solidFill>
                  <a:srgbClr val="222223"/>
                </a:solidFill>
                <a:latin typeface="Calibri"/>
              </a:rPr>
              <a:t>...</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lang="hu-HU" sz="900" kern="0" dirty="0">
                <a:solidFill>
                  <a:srgbClr val="222223"/>
                </a:solidFill>
                <a:latin typeface="Calibri"/>
              </a:rPr>
              <a:t>I feel guilty</a:t>
            </a:r>
            <a:r>
              <a:rPr kumimoji="0" lang="hu-HU" sz="900" b="0" i="0" u="none" strike="noStrike" kern="0" cap="none" spc="0" normalizeH="0" baseline="0" noProof="0" dirty="0">
                <a:ln>
                  <a:noFill/>
                </a:ln>
                <a:solidFill>
                  <a:srgbClr val="222223"/>
                </a:solidFill>
                <a:effectLst/>
                <a:uLnTx/>
                <a:uFillTx/>
                <a:latin typeface="Calibri"/>
                <a:ea typeface="+mn-ea"/>
                <a:cs typeface="+mn-cs"/>
              </a:rPr>
              <a:t>...” is mentioned under 5%, so the viewer profile cannot be analyzed</a:t>
            </a:r>
          </a:p>
        </p:txBody>
      </p:sp>
      <p:pic>
        <p:nvPicPr>
          <p:cNvPr id="11" name="Picture 10">
            <a:extLst>
              <a:ext uri="{FF2B5EF4-FFF2-40B4-BE49-F238E27FC236}">
                <a16:creationId xmlns:a16="http://schemas.microsoft.com/office/drawing/2014/main" xmlns="" id="{F5D21902-9899-4B4B-8E1B-48BA4B222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2" name="Picture 11">
            <a:extLst>
              <a:ext uri="{FF2B5EF4-FFF2-40B4-BE49-F238E27FC236}">
                <a16:creationId xmlns:a16="http://schemas.microsoft.com/office/drawing/2014/main" xmlns="" id="{046C1893-971E-494C-BFFD-57C578572E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0951" y="4876006"/>
            <a:ext cx="725425" cy="137160"/>
          </a:xfrm>
          <a:prstGeom prst="rect">
            <a:avLst/>
          </a:prstGeom>
        </p:spPr>
      </p:pic>
    </p:spTree>
    <p:extLst>
      <p:ext uri="{BB962C8B-B14F-4D97-AF65-F5344CB8AC3E}">
        <p14:creationId xmlns:p14="http://schemas.microsoft.com/office/powerpoint/2010/main" val="1257494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TV SUBSCRIPTION</a:t>
            </a:r>
            <a:endParaRPr lang="hu-HU" sz="2000"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7307" r="12589"/>
          <a:stretch/>
        </p:blipFill>
        <p:spPr/>
      </p:pic>
      <p:pic>
        <p:nvPicPr>
          <p:cNvPr id="4" name="Picture 3">
            <a:extLst>
              <a:ext uri="{FF2B5EF4-FFF2-40B4-BE49-F238E27FC236}">
                <a16:creationId xmlns:a16="http://schemas.microsoft.com/office/drawing/2014/main" xmlns="" id="{4D2E2094-EAB7-4C58-BD32-61A38BB58F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71585114-1729-4F0C-91A1-451C11371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82207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zövegdoboz 30"/>
          <p:cNvSpPr txBox="1"/>
          <p:nvPr/>
        </p:nvSpPr>
        <p:spPr>
          <a:xfrm>
            <a:off x="179984" y="1996410"/>
            <a:ext cx="3959968" cy="10618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majority of households has a TV subscription, three quarters of which has internet in them. The ones from municipalities and with financial uncertainties use DVB-T more. 6% of the youth does not subscribe because they watch TV content online. So even if online consumption is becoming more and more common, it does not take the place of traditional television. </a:t>
            </a:r>
          </a:p>
        </p:txBody>
      </p:sp>
      <p:graphicFrame>
        <p:nvGraphicFramePr>
          <p:cNvPr id="4" name="Chart 4"/>
          <p:cNvGraphicFramePr>
            <a:graphicFrameLocks noChangeAspect="1"/>
          </p:cNvGraphicFramePr>
          <p:nvPr>
            <p:extLst>
              <p:ext uri="{D42A27DB-BD31-4B8C-83A1-F6EECF244321}">
                <p14:modId xmlns:p14="http://schemas.microsoft.com/office/powerpoint/2010/main" val="1086122471"/>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81"/>
          <p:cNvSpPr txBox="1"/>
          <p:nvPr/>
        </p:nvSpPr>
        <p:spPr>
          <a:xfrm>
            <a:off x="4957206" y="2316817"/>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err="1">
                <a:ln>
                  <a:noFill/>
                </a:ln>
                <a:solidFill>
                  <a:srgbClr val="A1C46B"/>
                </a:solidFill>
                <a:effectLst/>
                <a:uLnTx/>
                <a:uFillTx/>
                <a:latin typeface="Calibri"/>
                <a:ea typeface="+mn-ea"/>
                <a:cs typeface="+mn-cs"/>
              </a:rPr>
              <a:t>Internet+TV</a:t>
            </a:r>
            <a:r>
              <a:rPr kumimoji="0" lang="hu-HU" sz="2000" b="1" i="0" u="none" strike="noStrike" kern="0" cap="none" spc="0" normalizeH="0" baseline="0" noProof="0" dirty="0">
                <a:ln>
                  <a:noFill/>
                </a:ln>
                <a:solidFill>
                  <a:srgbClr val="A1C46B"/>
                </a:solidFill>
                <a:effectLst/>
                <a:uLnTx/>
                <a:uFillTx/>
                <a:latin typeface="Calibri"/>
                <a:ea typeface="+mn-ea"/>
                <a:cs typeface="+mn-cs"/>
              </a:rPr>
              <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71%</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 name="Title 3">
            <a:extLst>
              <a:ext uri="{FF2B5EF4-FFF2-40B4-BE49-F238E27FC236}">
                <a16:creationId xmlns:a16="http://schemas.microsoft.com/office/drawing/2014/main" xmlns="" id="{6AD13BB9-3274-4B27-9170-650C172441F9}"/>
              </a:ext>
            </a:extLst>
          </p:cNvPr>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pic>
        <p:nvPicPr>
          <p:cNvPr id="7" name="Picture 6">
            <a:extLst>
              <a:ext uri="{FF2B5EF4-FFF2-40B4-BE49-F238E27FC236}">
                <a16:creationId xmlns:a16="http://schemas.microsoft.com/office/drawing/2014/main" xmlns="" id="{71A48D70-0D0F-442B-8E01-BE9B800C0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 name="Picture 8">
            <a:extLst>
              <a:ext uri="{FF2B5EF4-FFF2-40B4-BE49-F238E27FC236}">
                <a16:creationId xmlns:a16="http://schemas.microsoft.com/office/drawing/2014/main" xmlns="" id="{6B49BE8C-26C4-4AD9-B73F-9A4316B92E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786792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Types</a:t>
            </a:r>
            <a:r>
              <a:rPr lang="hu-HU" sz="2900" dirty="0"/>
              <a:t> of TV </a:t>
            </a:r>
            <a:r>
              <a:rPr lang="hu-HU" sz="2900" dirty="0" err="1"/>
              <a:t>subscriptions</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 AND</a:t>
            </a:r>
            <a:r>
              <a:rPr lang="hu-HU" sz="900" kern="0" dirty="0">
                <a:solidFill>
                  <a:srgbClr val="222223"/>
                </a:solidFill>
              </a:rPr>
              <a:t> N=823 | Base: whoever has a TV subscription</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household </a:t>
            </a:r>
            <a:r>
              <a:rPr lang="hu-HU" sz="1000" i="1" dirty="0" err="1">
                <a:solidFill>
                  <a:schemeClr val="bg1">
                    <a:lumMod val="50000"/>
                  </a:schemeClr>
                </a:solidFill>
              </a:rPr>
              <a:t>pay</a:t>
            </a:r>
            <a:r>
              <a:rPr lang="hu-HU" sz="1000" i="1" dirty="0">
                <a:solidFill>
                  <a:schemeClr val="bg1">
                    <a:lumMod val="50000"/>
                  </a:schemeClr>
                </a:solidFill>
              </a:rPr>
              <a:t> a </a:t>
            </a:r>
            <a:r>
              <a:rPr lang="hu-HU" sz="1000" i="1" dirty="0" err="1">
                <a:solidFill>
                  <a:schemeClr val="bg1">
                    <a:lumMod val="50000"/>
                  </a:schemeClr>
                </a:solidFill>
              </a:rPr>
              <a:t>monthly</a:t>
            </a:r>
            <a:r>
              <a:rPr lang="hu-HU" sz="1000" i="1" dirty="0">
                <a:solidFill>
                  <a:schemeClr val="bg1">
                    <a:lumMod val="50000"/>
                  </a:schemeClr>
                </a:solidFill>
              </a:rPr>
              <a:t> </a:t>
            </a:r>
            <a:r>
              <a:rPr lang="hu-HU" sz="1000" i="1" dirty="0" err="1">
                <a:solidFill>
                  <a:schemeClr val="bg1">
                    <a:lumMod val="50000"/>
                  </a:schemeClr>
                </a:solidFill>
              </a:rPr>
              <a:t>fee</a:t>
            </a:r>
            <a:r>
              <a:rPr lang="hu-HU" sz="1000" i="1" dirty="0">
                <a:solidFill>
                  <a:schemeClr val="bg1">
                    <a:lumMod val="50000"/>
                  </a:schemeClr>
                </a:solidFill>
              </a:rPr>
              <a:t>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service? </a:t>
            </a:r>
          </a:p>
          <a:p>
            <a:pPr marL="0" indent="0">
              <a:spcBef>
                <a:spcPts val="0"/>
              </a:spcBef>
              <a:buNone/>
            </a:pPr>
            <a:r>
              <a:rPr lang="hu-HU" sz="1000" i="1" dirty="0" err="1">
                <a:solidFill>
                  <a:schemeClr val="bg1">
                    <a:lumMod val="50000"/>
                  </a:schemeClr>
                </a:solidFill>
              </a:rPr>
              <a:t>Does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TV </a:t>
            </a:r>
            <a:r>
              <a:rPr lang="hu-HU" sz="1000" i="1" dirty="0" err="1">
                <a:solidFill>
                  <a:schemeClr val="bg1">
                    <a:lumMod val="50000"/>
                  </a:schemeClr>
                </a:solidFill>
              </a:rPr>
              <a:t>subscription</a:t>
            </a:r>
            <a:r>
              <a:rPr lang="hu-HU" sz="1000" i="1" dirty="0">
                <a:solidFill>
                  <a:schemeClr val="bg1">
                    <a:lumMod val="50000"/>
                  </a:schemeClr>
                </a:solidFill>
              </a:rPr>
              <a:t> </a:t>
            </a:r>
            <a:r>
              <a:rPr lang="hu-HU" sz="1000" i="1" dirty="0" err="1">
                <a:solidFill>
                  <a:schemeClr val="bg1">
                    <a:lumMod val="50000"/>
                  </a:schemeClr>
                </a:solidFill>
              </a:rPr>
              <a:t>inculde</a:t>
            </a:r>
            <a:r>
              <a:rPr lang="hu-HU" sz="1000" i="1" dirty="0">
                <a:solidFill>
                  <a:schemeClr val="bg1">
                    <a:lumMod val="50000"/>
                  </a:schemeClr>
                </a:solidFill>
              </a:rPr>
              <a:t> </a:t>
            </a:r>
            <a:r>
              <a:rPr lang="hu-HU" sz="1000" i="1" dirty="0" err="1">
                <a:solidFill>
                  <a:schemeClr val="bg1">
                    <a:lumMod val="50000"/>
                  </a:schemeClr>
                </a:solidFill>
              </a:rPr>
              <a:t>other</a:t>
            </a:r>
            <a:r>
              <a:rPr lang="hu-HU" sz="1000" i="1" dirty="0">
                <a:solidFill>
                  <a:schemeClr val="bg1">
                    <a:lumMod val="50000"/>
                  </a:schemeClr>
                </a:solidFill>
              </a:rPr>
              <a:t> </a:t>
            </a:r>
            <a:r>
              <a:rPr lang="hu-HU" sz="1000" i="1" dirty="0" err="1">
                <a:solidFill>
                  <a:schemeClr val="bg1">
                    <a:lumMod val="50000"/>
                  </a:schemeClr>
                </a:solidFill>
              </a:rPr>
              <a:t>services</a:t>
            </a:r>
            <a:r>
              <a:rPr lang="hu-HU" sz="1000" i="1" dirty="0">
                <a:solidFill>
                  <a:schemeClr val="bg1">
                    <a:lumMod val="50000"/>
                  </a:schemeClr>
                </a:solidFill>
              </a:rPr>
              <a:t> </a:t>
            </a:r>
            <a:r>
              <a:rPr lang="hu-HU" sz="1000" i="1" dirty="0" err="1">
                <a:solidFill>
                  <a:schemeClr val="bg1">
                    <a:lumMod val="50000"/>
                  </a:schemeClr>
                </a:solidFill>
              </a:rPr>
              <a:t>apart</a:t>
            </a:r>
            <a:r>
              <a:rPr lang="hu-HU" sz="1000" i="1" dirty="0">
                <a:solidFill>
                  <a:schemeClr val="bg1">
                    <a:lumMod val="50000"/>
                  </a:schemeClr>
                </a:solidFill>
              </a:rPr>
              <a:t> </a:t>
            </a:r>
            <a:r>
              <a:rPr lang="hu-HU" sz="1000" i="1" dirty="0" err="1">
                <a:solidFill>
                  <a:schemeClr val="bg1">
                    <a:lumMod val="50000"/>
                  </a:schemeClr>
                </a:solidFill>
              </a:rPr>
              <a:t>from</a:t>
            </a:r>
            <a:r>
              <a:rPr lang="hu-HU" sz="1000" i="1" dirty="0">
                <a:solidFill>
                  <a:schemeClr val="bg1">
                    <a:lumMod val="50000"/>
                  </a:schemeClr>
                </a:solidFill>
              </a:rPr>
              <a:t> TV? </a:t>
            </a:r>
          </a:p>
        </p:txBody>
      </p:sp>
      <p:sp>
        <p:nvSpPr>
          <p:cNvPr id="5" name="Szövegdoboz 30"/>
          <p:cNvSpPr txBox="1"/>
          <p:nvPr/>
        </p:nvSpPr>
        <p:spPr>
          <a:xfrm>
            <a:off x="5282417" y="915566"/>
            <a:ext cx="16658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50" b="0" i="0" u="none" strike="noStrike" kern="0" cap="all" spc="0" normalizeH="0" baseline="0" noProof="0" dirty="0">
                <a:ln>
                  <a:noFill/>
                </a:ln>
                <a:solidFill>
                  <a:srgbClr val="404040"/>
                </a:solidFill>
                <a:effectLst/>
                <a:uLnTx/>
                <a:uFillTx/>
                <a:latin typeface="Calibri" pitchFamily="34" charset="0"/>
                <a:cs typeface="Arial" pitchFamily="34" charset="0"/>
              </a:rPr>
              <a:t>TYPE OF SUBSCRIPTION</a:t>
            </a:r>
          </a:p>
        </p:txBody>
      </p:sp>
      <p:graphicFrame>
        <p:nvGraphicFramePr>
          <p:cNvPr id="6" name="Chart 20"/>
          <p:cNvGraphicFramePr>
            <a:graphicFrameLocks noChangeAspect="1"/>
          </p:cNvGraphicFramePr>
          <p:nvPr>
            <p:extLst>
              <p:ext uri="{D42A27DB-BD31-4B8C-83A1-F6EECF244321}">
                <p14:modId xmlns:p14="http://schemas.microsoft.com/office/powerpoint/2010/main" val="4149733555"/>
              </p:ext>
            </p:extLst>
          </p:nvPr>
        </p:nvGraphicFramePr>
        <p:xfrm>
          <a:off x="375613" y="1243612"/>
          <a:ext cx="2011742" cy="1993042"/>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30"/>
          <p:cNvSpPr txBox="1"/>
          <p:nvPr/>
        </p:nvSpPr>
        <p:spPr>
          <a:xfrm>
            <a:off x="539552" y="915566"/>
            <a:ext cx="166584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50" b="0" i="0" u="none" strike="noStrike" kern="0" cap="all" spc="0" normalizeH="0" baseline="0" noProof="0" dirty="0">
                <a:ln>
                  <a:noFill/>
                </a:ln>
                <a:solidFill>
                  <a:srgbClr val="404040"/>
                </a:solidFill>
                <a:effectLst/>
                <a:uLnTx/>
                <a:uFillTx/>
                <a:latin typeface="Calibri" pitchFamily="34" charset="0"/>
                <a:cs typeface="Arial" pitchFamily="34" charset="0"/>
              </a:rPr>
              <a:t>HAS SUBSCRIPTION</a:t>
            </a:r>
          </a:p>
        </p:txBody>
      </p:sp>
      <p:grpSp>
        <p:nvGrpSpPr>
          <p:cNvPr id="8" name="Group 360"/>
          <p:cNvGrpSpPr>
            <a:grpSpLocks noChangeAspect="1"/>
          </p:cNvGrpSpPr>
          <p:nvPr/>
        </p:nvGrpSpPr>
        <p:grpSpPr>
          <a:xfrm>
            <a:off x="1153459" y="1897376"/>
            <a:ext cx="456050" cy="358393"/>
            <a:chOff x="7969250" y="2316163"/>
            <a:chExt cx="763588" cy="600075"/>
          </a:xfrm>
        </p:grpSpPr>
        <p:sp>
          <p:nvSpPr>
            <p:cNvPr id="9" name="Oval 8"/>
            <p:cNvSpPr>
              <a:spLocks noChangeArrowheads="1"/>
            </p:cNvSpPr>
            <p:nvPr/>
          </p:nvSpPr>
          <p:spPr bwMode="auto">
            <a:xfrm>
              <a:off x="8115300" y="2881313"/>
              <a:ext cx="484188" cy="34925"/>
            </a:xfrm>
            <a:prstGeom prst="ellipse">
              <a:avLst/>
            </a:pr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Freeform 69"/>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p:nvSpPr>
          <p:spPr bwMode="auto">
            <a:xfrm>
              <a:off x="8020050" y="2355850"/>
              <a:ext cx="660400"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2" name="Freeform 71"/>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Rectangle 12"/>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 name="Freeform 73"/>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Freeform 74"/>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a:off x="8572500" y="2757488"/>
              <a:ext cx="41275" cy="206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 name="Freeform 76"/>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8" name="Rectangle 23"/>
          <p:cNvSpPr/>
          <p:nvPr/>
        </p:nvSpPr>
        <p:spPr>
          <a:xfrm>
            <a:off x="928566" y="2824903"/>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b="1" i="0" u="none" strike="noStrike" kern="0" cap="none" spc="0" normalizeH="0" baseline="0" noProof="0" dirty="0">
                <a:ln>
                  <a:noFill/>
                </a:ln>
                <a:solidFill>
                  <a:schemeClr val="accent2"/>
                </a:solidFill>
                <a:effectLst/>
                <a:uLnTx/>
                <a:uFillTx/>
                <a:cs typeface="Arial" panose="020B0604020202020204" pitchFamily="34" charset="0"/>
              </a:rPr>
              <a:t>82</a:t>
            </a:r>
            <a:r>
              <a:rPr kumimoji="0" lang="en-GB" b="1" i="0" u="none" strike="noStrike" kern="0" cap="none" spc="0" normalizeH="0" baseline="0" noProof="0" dirty="0">
                <a:ln>
                  <a:noFill/>
                </a:ln>
                <a:solidFill>
                  <a:schemeClr val="accent2"/>
                </a:solidFill>
                <a:effectLst/>
                <a:uLnTx/>
                <a:uFillTx/>
                <a:cs typeface="Arial" panose="020B0604020202020204" pitchFamily="34" charset="0"/>
              </a:rPr>
              <a:t>%</a:t>
            </a:r>
            <a:endParaRPr kumimoji="0" lang="hu-HU" b="1" i="0" u="none" strike="noStrike" kern="0" cap="none" spc="0" normalizeH="0" baseline="0" noProof="0" dirty="0">
              <a:ln>
                <a:noFill/>
              </a:ln>
              <a:solidFill>
                <a:schemeClr val="accent2"/>
              </a:solidFill>
              <a:effectLst/>
              <a:uLnTx/>
              <a:uFillTx/>
              <a:cs typeface="Arial" panose="020B0604020202020204" pitchFamily="34" charset="0"/>
            </a:endParaRPr>
          </a:p>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N=823</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cxnSp>
        <p:nvCxnSpPr>
          <p:cNvPr id="19" name="Straight Arrow Connector 18"/>
          <p:cNvCxnSpPr/>
          <p:nvPr/>
        </p:nvCxnSpPr>
        <p:spPr>
          <a:xfrm>
            <a:off x="2267744" y="2031062"/>
            <a:ext cx="1037445" cy="0"/>
          </a:xfrm>
          <a:prstGeom prst="straightConnector1">
            <a:avLst/>
          </a:prstGeom>
          <a:ln w="12700">
            <a:solidFill>
              <a:srgbClr val="58595B"/>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a:graphicFrameLocks noChangeAspect="1"/>
          </p:cNvGraphicFramePr>
          <p:nvPr>
            <p:extLst>
              <p:ext uri="{D42A27DB-BD31-4B8C-83A1-F6EECF244321}">
                <p14:modId xmlns:p14="http://schemas.microsoft.com/office/powerpoint/2010/main" val="3905095968"/>
              </p:ext>
            </p:extLst>
          </p:nvPr>
        </p:nvGraphicFramePr>
        <p:xfrm>
          <a:off x="4113876" y="1229518"/>
          <a:ext cx="1168541" cy="115767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3"/>
          <p:cNvSpPr/>
          <p:nvPr/>
        </p:nvSpPr>
        <p:spPr>
          <a:xfrm>
            <a:off x="4245228" y="214288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TRIPLE PLAY</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23" name="Rectangle 23"/>
          <p:cNvSpPr/>
          <p:nvPr/>
        </p:nvSpPr>
        <p:spPr>
          <a:xfrm>
            <a:off x="4245228" y="1625841"/>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4"/>
                </a:solidFill>
                <a:effectLst/>
                <a:uLnTx/>
                <a:uFillTx/>
                <a:cs typeface="Arial" panose="020B0604020202020204" pitchFamily="34" charset="0"/>
              </a:rPr>
              <a:t>37</a:t>
            </a:r>
            <a:r>
              <a:rPr kumimoji="0" lang="en-GB" sz="16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4"/>
              </a:solidFill>
              <a:effectLst/>
              <a:uLnTx/>
              <a:uFillTx/>
              <a:cs typeface="Arial" panose="020B0604020202020204" pitchFamily="34" charset="0"/>
            </a:endParaRPr>
          </a:p>
        </p:txBody>
      </p:sp>
      <p:graphicFrame>
        <p:nvGraphicFramePr>
          <p:cNvPr id="43" name="Chart 42"/>
          <p:cNvGraphicFramePr>
            <a:graphicFrameLocks noChangeAspect="1"/>
          </p:cNvGraphicFramePr>
          <p:nvPr>
            <p:extLst>
              <p:ext uri="{D42A27DB-BD31-4B8C-83A1-F6EECF244321}">
                <p14:modId xmlns:p14="http://schemas.microsoft.com/office/powerpoint/2010/main" val="4060164476"/>
              </p:ext>
            </p:extLst>
          </p:nvPr>
        </p:nvGraphicFramePr>
        <p:xfrm>
          <a:off x="5049981" y="1226333"/>
          <a:ext cx="1168541" cy="1157679"/>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5181333" y="2139702"/>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TV + INERNET</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45" name="Rectangle 23"/>
          <p:cNvSpPr/>
          <p:nvPr/>
        </p:nvSpPr>
        <p:spPr>
          <a:xfrm>
            <a:off x="5181333" y="1622656"/>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4"/>
                </a:solidFill>
                <a:effectLst/>
                <a:uLnTx/>
                <a:uFillTx/>
                <a:cs typeface="Arial" panose="020B0604020202020204" pitchFamily="34" charset="0"/>
              </a:rPr>
              <a:t>34</a:t>
            </a:r>
            <a:r>
              <a:rPr kumimoji="0" lang="en-GB" sz="16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4"/>
              </a:solidFill>
              <a:effectLst/>
              <a:uLnTx/>
              <a:uFillTx/>
              <a:cs typeface="Arial" panose="020B0604020202020204" pitchFamily="34" charset="0"/>
            </a:endParaRPr>
          </a:p>
        </p:txBody>
      </p:sp>
      <p:graphicFrame>
        <p:nvGraphicFramePr>
          <p:cNvPr id="46" name="Chart 45"/>
          <p:cNvGraphicFramePr>
            <a:graphicFrameLocks noChangeAspect="1"/>
          </p:cNvGraphicFramePr>
          <p:nvPr>
            <p:extLst>
              <p:ext uri="{D42A27DB-BD31-4B8C-83A1-F6EECF244321}">
                <p14:modId xmlns:p14="http://schemas.microsoft.com/office/powerpoint/2010/main" val="4121763152"/>
              </p:ext>
            </p:extLst>
          </p:nvPr>
        </p:nvGraphicFramePr>
        <p:xfrm>
          <a:off x="5957730" y="1234184"/>
          <a:ext cx="1168541" cy="1157679"/>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23"/>
          <p:cNvSpPr/>
          <p:nvPr/>
        </p:nvSpPr>
        <p:spPr>
          <a:xfrm>
            <a:off x="6089082" y="2147553"/>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SOLO</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48" name="Rectangle 23"/>
          <p:cNvSpPr/>
          <p:nvPr/>
        </p:nvSpPr>
        <p:spPr>
          <a:xfrm>
            <a:off x="6089082" y="163050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4"/>
                </a:solidFill>
                <a:effectLst/>
                <a:uLnTx/>
                <a:uFillTx/>
                <a:cs typeface="Arial" panose="020B0604020202020204" pitchFamily="34" charset="0"/>
              </a:rPr>
              <a:t>21</a:t>
            </a:r>
            <a:r>
              <a:rPr kumimoji="0" lang="en-GB" sz="16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4"/>
              </a:solidFill>
              <a:effectLst/>
              <a:uLnTx/>
              <a:uFillTx/>
              <a:cs typeface="Arial" panose="020B0604020202020204" pitchFamily="34" charset="0"/>
            </a:endParaRPr>
          </a:p>
        </p:txBody>
      </p:sp>
      <p:graphicFrame>
        <p:nvGraphicFramePr>
          <p:cNvPr id="49" name="Chart 48"/>
          <p:cNvGraphicFramePr>
            <a:graphicFrameLocks noChangeAspect="1"/>
          </p:cNvGraphicFramePr>
          <p:nvPr>
            <p:extLst>
              <p:ext uri="{D42A27DB-BD31-4B8C-83A1-F6EECF244321}">
                <p14:modId xmlns:p14="http://schemas.microsoft.com/office/powerpoint/2010/main" val="1717983021"/>
              </p:ext>
            </p:extLst>
          </p:nvPr>
        </p:nvGraphicFramePr>
        <p:xfrm>
          <a:off x="6893835" y="1230999"/>
          <a:ext cx="1168541" cy="1157679"/>
        </p:xfrm>
        <a:graphic>
          <a:graphicData uri="http://schemas.openxmlformats.org/drawingml/2006/chart">
            <c:chart xmlns:c="http://schemas.openxmlformats.org/drawingml/2006/chart" xmlns:r="http://schemas.openxmlformats.org/officeDocument/2006/relationships" r:id="rId6"/>
          </a:graphicData>
        </a:graphic>
      </p:graphicFrame>
      <p:sp>
        <p:nvSpPr>
          <p:cNvPr id="50" name="Rectangle 23"/>
          <p:cNvSpPr/>
          <p:nvPr/>
        </p:nvSpPr>
        <p:spPr>
          <a:xfrm>
            <a:off x="7025187" y="2144368"/>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TV + TELEPHONE</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51" name="Rectangle 23"/>
          <p:cNvSpPr/>
          <p:nvPr/>
        </p:nvSpPr>
        <p:spPr>
          <a:xfrm>
            <a:off x="7025187" y="1627322"/>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4"/>
                </a:solidFill>
                <a:effectLst/>
                <a:uLnTx/>
                <a:uFillTx/>
                <a:cs typeface="Arial" panose="020B0604020202020204" pitchFamily="34" charset="0"/>
              </a:rPr>
              <a:t>4</a:t>
            </a:r>
            <a:r>
              <a:rPr kumimoji="0" lang="en-GB" sz="16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4"/>
              </a:solidFill>
              <a:effectLst/>
              <a:uLnTx/>
              <a:uFillTx/>
              <a:cs typeface="Arial" panose="020B0604020202020204" pitchFamily="34" charset="0"/>
            </a:endParaRPr>
          </a:p>
        </p:txBody>
      </p:sp>
      <p:graphicFrame>
        <p:nvGraphicFramePr>
          <p:cNvPr id="54" name="Chart 53"/>
          <p:cNvGraphicFramePr>
            <a:graphicFrameLocks noChangeAspect="1"/>
          </p:cNvGraphicFramePr>
          <p:nvPr>
            <p:extLst>
              <p:ext uri="{D42A27DB-BD31-4B8C-83A1-F6EECF244321}">
                <p14:modId xmlns:p14="http://schemas.microsoft.com/office/powerpoint/2010/main" val="3106600734"/>
              </p:ext>
            </p:extLst>
          </p:nvPr>
        </p:nvGraphicFramePr>
        <p:xfrm>
          <a:off x="5049981" y="2448149"/>
          <a:ext cx="1168541" cy="1157679"/>
        </p:xfrm>
        <a:graphic>
          <a:graphicData uri="http://schemas.openxmlformats.org/drawingml/2006/chart">
            <c:chart xmlns:c="http://schemas.openxmlformats.org/drawingml/2006/chart" xmlns:r="http://schemas.openxmlformats.org/officeDocument/2006/relationships" r:id="rId7"/>
          </a:graphicData>
        </a:graphic>
      </p:graphicFrame>
      <p:sp>
        <p:nvSpPr>
          <p:cNvPr id="55" name="Rectangle 23"/>
          <p:cNvSpPr/>
          <p:nvPr/>
        </p:nvSpPr>
        <p:spPr>
          <a:xfrm>
            <a:off x="5162218" y="3511039"/>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lang="hu-HU" sz="1000" kern="0" dirty="0">
                <a:solidFill>
                  <a:srgbClr val="404040"/>
                </a:solidFill>
              </a:rPr>
              <a:t>OTHER</a:t>
            </a:r>
            <a:endParaRPr kumimoji="0" lang="hu-HU" sz="1000" b="0" i="0" u="none" strike="noStrike" kern="0" cap="none" spc="0" normalizeH="0" baseline="0" noProof="0" dirty="0">
              <a:ln>
                <a:noFill/>
              </a:ln>
              <a:solidFill>
                <a:srgbClr val="404040"/>
              </a:solidFill>
              <a:effectLst/>
              <a:uLnTx/>
              <a:uFillTx/>
            </a:endParaRP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56" name="Rectangle 23"/>
          <p:cNvSpPr/>
          <p:nvPr/>
        </p:nvSpPr>
        <p:spPr>
          <a:xfrm>
            <a:off x="5181333" y="2844472"/>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4"/>
                </a:solidFill>
                <a:effectLst/>
                <a:uLnTx/>
                <a:uFillTx/>
                <a:cs typeface="Arial" panose="020B0604020202020204" pitchFamily="34" charset="0"/>
              </a:rPr>
              <a:t>1</a:t>
            </a:r>
            <a:r>
              <a:rPr kumimoji="0" lang="en-GB" sz="16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4"/>
              </a:solidFill>
              <a:effectLst/>
              <a:uLnTx/>
              <a:uFillTx/>
              <a:cs typeface="Arial" panose="020B0604020202020204" pitchFamily="34" charset="0"/>
            </a:endParaRPr>
          </a:p>
        </p:txBody>
      </p:sp>
      <p:graphicFrame>
        <p:nvGraphicFramePr>
          <p:cNvPr id="57" name="Chart 56"/>
          <p:cNvGraphicFramePr>
            <a:graphicFrameLocks noChangeAspect="1"/>
          </p:cNvGraphicFramePr>
          <p:nvPr>
            <p:extLst>
              <p:ext uri="{D42A27DB-BD31-4B8C-83A1-F6EECF244321}">
                <p14:modId xmlns:p14="http://schemas.microsoft.com/office/powerpoint/2010/main" val="440214670"/>
              </p:ext>
            </p:extLst>
          </p:nvPr>
        </p:nvGraphicFramePr>
        <p:xfrm>
          <a:off x="5986086" y="2444964"/>
          <a:ext cx="1168541" cy="1157679"/>
        </p:xfrm>
        <a:graphic>
          <a:graphicData uri="http://schemas.openxmlformats.org/drawingml/2006/chart">
            <c:chart xmlns:c="http://schemas.openxmlformats.org/drawingml/2006/chart" xmlns:r="http://schemas.openxmlformats.org/officeDocument/2006/relationships" r:id="rId8"/>
          </a:graphicData>
        </a:graphic>
      </p:graphicFrame>
      <p:sp>
        <p:nvSpPr>
          <p:cNvPr id="58" name="Rectangle 23"/>
          <p:cNvSpPr/>
          <p:nvPr/>
        </p:nvSpPr>
        <p:spPr>
          <a:xfrm>
            <a:off x="6220436" y="3485902"/>
            <a:ext cx="905835" cy="412782"/>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lang="hu-HU" sz="1000" kern="0" dirty="0">
                <a:solidFill>
                  <a:srgbClr val="404040"/>
                </a:solidFill>
              </a:rPr>
              <a:t>I DO NOT KNOW</a:t>
            </a:r>
            <a:endParaRPr kumimoji="0" lang="hu-HU" sz="1000" b="0" i="0" u="none" strike="noStrike" kern="0" cap="none" spc="0" normalizeH="0" baseline="0" noProof="0" dirty="0">
              <a:ln>
                <a:noFill/>
              </a:ln>
              <a:solidFill>
                <a:srgbClr val="404040"/>
              </a:solidFill>
              <a:effectLst/>
              <a:uLnTx/>
              <a:uFillTx/>
            </a:endParaRP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59" name="Rectangle 23"/>
          <p:cNvSpPr/>
          <p:nvPr/>
        </p:nvSpPr>
        <p:spPr>
          <a:xfrm>
            <a:off x="6117438" y="284128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bg2">
                    <a:lumMod val="75000"/>
                  </a:schemeClr>
                </a:solidFill>
                <a:effectLst/>
                <a:uLnTx/>
                <a:uFillTx/>
                <a:cs typeface="Arial" panose="020B0604020202020204" pitchFamily="34" charset="0"/>
              </a:rPr>
              <a:t>3</a:t>
            </a:r>
            <a:r>
              <a:rPr kumimoji="0" lang="en-GB" sz="1600" b="1" i="0" u="none" strike="noStrike" kern="0" cap="none" spc="0" normalizeH="0" baseline="0" noProof="0" dirty="0">
                <a:ln>
                  <a:noFill/>
                </a:ln>
                <a:solidFill>
                  <a:schemeClr val="bg2">
                    <a:lumMod val="75000"/>
                  </a:schemeClr>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bg2">
                  <a:lumMod val="75000"/>
                </a:schemeClr>
              </a:solidFill>
              <a:effectLst/>
              <a:uLnTx/>
              <a:uFillTx/>
              <a:cs typeface="Arial" panose="020B0604020202020204" pitchFamily="34" charset="0"/>
            </a:endParaRPr>
          </a:p>
        </p:txBody>
      </p:sp>
      <p:sp>
        <p:nvSpPr>
          <p:cNvPr id="61" name="Szövegdoboz 30"/>
          <p:cNvSpPr txBox="1"/>
          <p:nvPr/>
        </p:nvSpPr>
        <p:spPr>
          <a:xfrm>
            <a:off x="322772" y="3693295"/>
            <a:ext cx="8385020" cy="900246"/>
          </a:xfrm>
          <a:prstGeom prst="rect">
            <a:avLst/>
          </a:prstGeom>
          <a:noFill/>
        </p:spPr>
        <p:txBody>
          <a:bodyPr wrap="square" rtlCol="0">
            <a:spAutoFit/>
          </a:bodyPr>
          <a:lstStyle/>
          <a:p>
            <a:pPr lvl="0" algn="just" defTabSz="914400">
              <a:defRPr/>
            </a:pPr>
            <a:r>
              <a:rPr lang="hu-HU" sz="1050" kern="0" dirty="0">
                <a:solidFill>
                  <a:srgbClr val="58595B"/>
                </a:solidFill>
                <a:latin typeface="Calibri"/>
              </a:rPr>
              <a:t>82% of households has TV subscriptions. Amongst primary school graduates 24%  does not have a subscriptiond and 8% cannot tell. Amongst leaders the number of subscriptions is also significantly lower (65%), while amongst physical workers it is the opposite (90%). The ones living in a rented flat also pay for service less(68%), however, 90% of parents have subscribed. </a:t>
            </a:r>
          </a:p>
          <a:p>
            <a:pPr lvl="0" algn="just" defTabSz="914400">
              <a:defRPr/>
            </a:pPr>
            <a:r>
              <a:rPr lang="hu-HU" sz="1050" kern="0" dirty="0">
                <a:solidFill>
                  <a:srgbClr val="58595B"/>
                </a:solidFill>
                <a:latin typeface="Calibri"/>
              </a:rPr>
              <a:t>37% of subscriptions is a triple play, 38% is a dual play (mainly with internet). Half of subscribers from the capital has a triple play pack, while one third of the ones in municipalities has subscribed for solo. The ones with flatmates subscribe for pack that include internet more (56%). </a:t>
            </a:r>
          </a:p>
        </p:txBody>
      </p:sp>
      <p:pic>
        <p:nvPicPr>
          <p:cNvPr id="39" name="Picture 38">
            <a:extLst>
              <a:ext uri="{FF2B5EF4-FFF2-40B4-BE49-F238E27FC236}">
                <a16:creationId xmlns:a16="http://schemas.microsoft.com/office/drawing/2014/main" xmlns="" id="{FED4B3E4-2AAF-454A-825B-21CC64C547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0" name="Picture 39">
            <a:extLst>
              <a:ext uri="{FF2B5EF4-FFF2-40B4-BE49-F238E27FC236}">
                <a16:creationId xmlns:a16="http://schemas.microsoft.com/office/drawing/2014/main" xmlns="" id="{924D90E8-36A7-4771-AE36-00020A4BAC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835888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DECISION-MAKERS</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N=823 | Base: The ones that have TV subcscriptions</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Who</a:t>
            </a:r>
            <a:r>
              <a:rPr lang="hu-HU" sz="1000" i="1" dirty="0">
                <a:solidFill>
                  <a:schemeClr val="bg1">
                    <a:lumMod val="50000"/>
                  </a:schemeClr>
                </a:solidFill>
              </a:rPr>
              <a:t> </a:t>
            </a:r>
            <a:r>
              <a:rPr lang="hu-HU" sz="1000" i="1" dirty="0" err="1">
                <a:solidFill>
                  <a:schemeClr val="bg1">
                    <a:lumMod val="50000"/>
                  </a:schemeClr>
                </a:solidFill>
              </a:rPr>
              <a:t>decides</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TV </a:t>
            </a:r>
            <a:r>
              <a:rPr lang="hu-HU" sz="1000" i="1" dirty="0" err="1">
                <a:solidFill>
                  <a:schemeClr val="bg1">
                    <a:lumMod val="50000"/>
                  </a:schemeClr>
                </a:solidFill>
              </a:rPr>
              <a:t>subscriptions</a:t>
            </a:r>
            <a:r>
              <a:rPr lang="hu-HU" sz="1000" i="1" dirty="0">
                <a:solidFill>
                  <a:schemeClr val="bg1">
                    <a:lumMod val="50000"/>
                  </a:schemeClr>
                </a:solidFill>
              </a:rPr>
              <a:t> in </a:t>
            </a:r>
            <a:r>
              <a:rPr lang="hu-HU" sz="1000" i="1" dirty="0" err="1">
                <a:solidFill>
                  <a:schemeClr val="bg1">
                    <a:lumMod val="50000"/>
                  </a:schemeClr>
                </a:solidFill>
              </a:rPr>
              <a:t>your</a:t>
            </a:r>
            <a:r>
              <a:rPr lang="hu-HU" sz="1000" i="1" dirty="0">
                <a:solidFill>
                  <a:schemeClr val="bg1">
                    <a:lumMod val="50000"/>
                  </a:schemeClr>
                </a:solidFill>
              </a:rPr>
              <a:t> household? </a:t>
            </a:r>
          </a:p>
        </p:txBody>
      </p:sp>
      <p:grpSp>
        <p:nvGrpSpPr>
          <p:cNvPr id="38" name="Group 37"/>
          <p:cNvGrpSpPr/>
          <p:nvPr/>
        </p:nvGrpSpPr>
        <p:grpSpPr>
          <a:xfrm>
            <a:off x="2051720" y="987574"/>
            <a:ext cx="846093" cy="981927"/>
            <a:chOff x="425473" y="2073751"/>
            <a:chExt cx="1238764" cy="1080120"/>
          </a:xfrm>
        </p:grpSpPr>
        <p:graphicFrame>
          <p:nvGraphicFramePr>
            <p:cNvPr id="39" name="Object 5"/>
            <p:cNvGraphicFramePr>
              <a:graphicFrameLocks noChangeAspect="1"/>
            </p:cNvGraphicFramePr>
            <p:nvPr>
              <p:extLst>
                <p:ext uri="{D42A27DB-BD31-4B8C-83A1-F6EECF244321}">
                  <p14:modId xmlns:p14="http://schemas.microsoft.com/office/powerpoint/2010/main" val="1946004106"/>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40" name="Chord 39"/>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31</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41" name="Rectangle 23"/>
          <p:cNvSpPr/>
          <p:nvPr/>
        </p:nvSpPr>
        <p:spPr>
          <a:xfrm>
            <a:off x="2051720" y="1577618"/>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Parents</a:t>
            </a:r>
            <a:endParaRPr lang="hu-HU" sz="1000" kern="0" dirty="0">
              <a:solidFill>
                <a:srgbClr val="404040"/>
              </a:solidFill>
            </a:endParaRPr>
          </a:p>
        </p:txBody>
      </p:sp>
      <p:grpSp>
        <p:nvGrpSpPr>
          <p:cNvPr id="42" name="Group 41"/>
          <p:cNvGrpSpPr/>
          <p:nvPr/>
        </p:nvGrpSpPr>
        <p:grpSpPr>
          <a:xfrm>
            <a:off x="1495721" y="1707654"/>
            <a:ext cx="846093" cy="981927"/>
            <a:chOff x="425473" y="2073751"/>
            <a:chExt cx="1238764" cy="1080120"/>
          </a:xfrm>
        </p:grpSpPr>
        <p:graphicFrame>
          <p:nvGraphicFramePr>
            <p:cNvPr id="60" name="Object 5"/>
            <p:cNvGraphicFramePr>
              <a:graphicFrameLocks noChangeAspect="1"/>
            </p:cNvGraphicFramePr>
            <p:nvPr>
              <p:extLst>
                <p:ext uri="{D42A27DB-BD31-4B8C-83A1-F6EECF244321}">
                  <p14:modId xmlns:p14="http://schemas.microsoft.com/office/powerpoint/2010/main" val="1643437684"/>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26</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1495721" y="2297698"/>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With</a:t>
            </a:r>
            <a:r>
              <a:rPr lang="hu-HU" sz="1000" kern="0" dirty="0">
                <a:solidFill>
                  <a:srgbClr val="404040"/>
                </a:solidFill>
              </a:rPr>
              <a:t> partner</a:t>
            </a:r>
          </a:p>
        </p:txBody>
      </p:sp>
      <p:grpSp>
        <p:nvGrpSpPr>
          <p:cNvPr id="63" name="Group 62"/>
          <p:cNvGrpSpPr/>
          <p:nvPr/>
        </p:nvGrpSpPr>
        <p:grpSpPr>
          <a:xfrm>
            <a:off x="2525345" y="1708612"/>
            <a:ext cx="846093" cy="981927"/>
            <a:chOff x="425473" y="2073751"/>
            <a:chExt cx="1238764" cy="1080120"/>
          </a:xfrm>
        </p:grpSpPr>
        <p:graphicFrame>
          <p:nvGraphicFramePr>
            <p:cNvPr id="64" name="Object 5"/>
            <p:cNvGraphicFramePr>
              <a:graphicFrameLocks noChangeAspect="1"/>
            </p:cNvGraphicFramePr>
            <p:nvPr>
              <p:extLst>
                <p:ext uri="{D42A27DB-BD31-4B8C-83A1-F6EECF244321}">
                  <p14:modId xmlns:p14="http://schemas.microsoft.com/office/powerpoint/2010/main" val="428647691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65" name="Chord 6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23</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6" name="Rectangle 23"/>
          <p:cNvSpPr/>
          <p:nvPr/>
        </p:nvSpPr>
        <p:spPr>
          <a:xfrm>
            <a:off x="2525345" y="2298656"/>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Family</a:t>
            </a:r>
            <a:r>
              <a:rPr lang="hu-HU" sz="1000" kern="0" dirty="0">
                <a:solidFill>
                  <a:srgbClr val="404040"/>
                </a:solidFill>
              </a:rPr>
              <a:t> </a:t>
            </a:r>
            <a:r>
              <a:rPr lang="hu-HU" sz="1000" kern="0" dirty="0" err="1">
                <a:solidFill>
                  <a:srgbClr val="404040"/>
                </a:solidFill>
              </a:rPr>
              <a:t>together</a:t>
            </a:r>
            <a:endParaRPr lang="hu-HU" sz="1000" kern="0" dirty="0">
              <a:solidFill>
                <a:srgbClr val="404040"/>
              </a:solidFill>
            </a:endParaRPr>
          </a:p>
        </p:txBody>
      </p:sp>
      <p:grpSp>
        <p:nvGrpSpPr>
          <p:cNvPr id="67" name="Group 66"/>
          <p:cNvGrpSpPr/>
          <p:nvPr/>
        </p:nvGrpSpPr>
        <p:grpSpPr>
          <a:xfrm>
            <a:off x="2051720" y="2571750"/>
            <a:ext cx="846093" cy="981927"/>
            <a:chOff x="425473" y="2073751"/>
            <a:chExt cx="1238764" cy="1080120"/>
          </a:xfrm>
        </p:grpSpPr>
        <p:graphicFrame>
          <p:nvGraphicFramePr>
            <p:cNvPr id="68" name="Object 5"/>
            <p:cNvGraphicFramePr>
              <a:graphicFrameLocks noChangeAspect="1"/>
            </p:cNvGraphicFramePr>
            <p:nvPr>
              <p:extLst>
                <p:ext uri="{D42A27DB-BD31-4B8C-83A1-F6EECF244321}">
                  <p14:modId xmlns:p14="http://schemas.microsoft.com/office/powerpoint/2010/main" val="6183377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69" name="Chord 6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12</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0" name="Rectangle 23"/>
          <p:cNvSpPr/>
          <p:nvPr/>
        </p:nvSpPr>
        <p:spPr>
          <a:xfrm>
            <a:off x="2051720" y="3161794"/>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Alone</a:t>
            </a:r>
            <a:endParaRPr lang="hu-HU" sz="1000" kern="0" dirty="0">
              <a:solidFill>
                <a:srgbClr val="404040"/>
              </a:solidFill>
            </a:endParaRPr>
          </a:p>
        </p:txBody>
      </p:sp>
      <p:grpSp>
        <p:nvGrpSpPr>
          <p:cNvPr id="71" name="Group 70"/>
          <p:cNvGrpSpPr/>
          <p:nvPr/>
        </p:nvGrpSpPr>
        <p:grpSpPr>
          <a:xfrm>
            <a:off x="465491" y="3389065"/>
            <a:ext cx="846093" cy="981927"/>
            <a:chOff x="425473" y="2073751"/>
            <a:chExt cx="1238764" cy="1080120"/>
          </a:xfrm>
        </p:grpSpPr>
        <p:graphicFrame>
          <p:nvGraphicFramePr>
            <p:cNvPr id="72" name="Object 5"/>
            <p:cNvGraphicFramePr>
              <a:graphicFrameLocks noChangeAspect="1"/>
            </p:cNvGraphicFramePr>
            <p:nvPr>
              <p:extLst>
                <p:ext uri="{D42A27DB-BD31-4B8C-83A1-F6EECF244321}">
                  <p14:modId xmlns:p14="http://schemas.microsoft.com/office/powerpoint/2010/main" val="389967780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73" name="Chord 72"/>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3</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4" name="Rectangle 23"/>
          <p:cNvSpPr/>
          <p:nvPr/>
        </p:nvSpPr>
        <p:spPr>
          <a:xfrm>
            <a:off x="465491" y="3979109"/>
            <a:ext cx="905835" cy="319875"/>
          </a:xfrm>
          <a:prstGeom prst="rect">
            <a:avLst/>
          </a:prstGeom>
        </p:spPr>
        <p:txBody>
          <a:bodyPr vert="horz" lIns="0" tIns="0" rIns="0" bIns="0" rtlCol="0">
            <a:noAutofit/>
          </a:bodyPr>
          <a:lstStyle/>
          <a:p>
            <a:pPr algn="ctr" defTabSz="924259">
              <a:lnSpc>
                <a:spcPct val="90000"/>
              </a:lnSpc>
              <a:defRPr/>
            </a:pPr>
            <a:r>
              <a:rPr lang="hu-HU" sz="1000" kern="0" dirty="0">
                <a:solidFill>
                  <a:srgbClr val="404040"/>
                </a:solidFill>
              </a:rPr>
              <a:t>Partner</a:t>
            </a:r>
          </a:p>
        </p:txBody>
      </p:sp>
      <p:grpSp>
        <p:nvGrpSpPr>
          <p:cNvPr id="75" name="Group 74"/>
          <p:cNvGrpSpPr/>
          <p:nvPr/>
        </p:nvGrpSpPr>
        <p:grpSpPr>
          <a:xfrm>
            <a:off x="1495115" y="3390023"/>
            <a:ext cx="846093" cy="981927"/>
            <a:chOff x="425473" y="2073751"/>
            <a:chExt cx="1238764" cy="1080120"/>
          </a:xfrm>
        </p:grpSpPr>
        <p:graphicFrame>
          <p:nvGraphicFramePr>
            <p:cNvPr id="76" name="Object 5"/>
            <p:cNvGraphicFramePr>
              <a:graphicFrameLocks noChangeAspect="1"/>
            </p:cNvGraphicFramePr>
            <p:nvPr>
              <p:extLst>
                <p:ext uri="{D42A27DB-BD31-4B8C-83A1-F6EECF244321}">
                  <p14:modId xmlns:p14="http://schemas.microsoft.com/office/powerpoint/2010/main" val="178150495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1495115" y="3980067"/>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Flatmates</a:t>
            </a:r>
            <a:endParaRPr lang="hu-HU" sz="1000" kern="0" dirty="0">
              <a:solidFill>
                <a:srgbClr val="404040"/>
              </a:solidFill>
            </a:endParaRPr>
          </a:p>
        </p:txBody>
      </p:sp>
      <p:grpSp>
        <p:nvGrpSpPr>
          <p:cNvPr id="79" name="Group 78"/>
          <p:cNvGrpSpPr/>
          <p:nvPr/>
        </p:nvGrpSpPr>
        <p:grpSpPr>
          <a:xfrm>
            <a:off x="2555776" y="3389065"/>
            <a:ext cx="846093" cy="981927"/>
            <a:chOff x="425473" y="2073751"/>
            <a:chExt cx="1238764" cy="1080120"/>
          </a:xfrm>
        </p:grpSpPr>
        <p:graphicFrame>
          <p:nvGraphicFramePr>
            <p:cNvPr id="80" name="Object 5"/>
            <p:cNvGraphicFramePr>
              <a:graphicFrameLocks noChangeAspect="1"/>
            </p:cNvGraphicFramePr>
            <p:nvPr>
              <p:extLst>
                <p:ext uri="{D42A27DB-BD31-4B8C-83A1-F6EECF244321}">
                  <p14:modId xmlns:p14="http://schemas.microsoft.com/office/powerpoint/2010/main" val="103994918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900" dirty="0">
                  <a:solidFill>
                    <a:sysClr val="window" lastClr="FFFFFF"/>
                  </a:solidFill>
                  <a:latin typeface="Calibri"/>
                </a:rPr>
                <a:t>1</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2555776" y="3979109"/>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Landlord</a:t>
            </a:r>
            <a:endParaRPr lang="hu-HU" sz="1000" kern="0" dirty="0">
              <a:solidFill>
                <a:srgbClr val="404040"/>
              </a:solidFill>
            </a:endParaRPr>
          </a:p>
        </p:txBody>
      </p:sp>
      <p:grpSp>
        <p:nvGrpSpPr>
          <p:cNvPr id="83" name="Group 82"/>
          <p:cNvGrpSpPr/>
          <p:nvPr/>
        </p:nvGrpSpPr>
        <p:grpSpPr>
          <a:xfrm>
            <a:off x="3585400" y="3390023"/>
            <a:ext cx="846093" cy="981927"/>
            <a:chOff x="425473" y="2073751"/>
            <a:chExt cx="1238764" cy="1080120"/>
          </a:xfrm>
        </p:grpSpPr>
        <p:graphicFrame>
          <p:nvGraphicFramePr>
            <p:cNvPr id="84" name="Object 5"/>
            <p:cNvGraphicFramePr>
              <a:graphicFrameLocks noChangeAspect="1"/>
            </p:cNvGraphicFramePr>
            <p:nvPr>
              <p:extLst>
                <p:ext uri="{D42A27DB-BD31-4B8C-83A1-F6EECF244321}">
                  <p14:modId xmlns:p14="http://schemas.microsoft.com/office/powerpoint/2010/main" val="2693236796"/>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900" dirty="0">
                  <a:solidFill>
                    <a:sysClr val="window" lastClr="FFFFFF"/>
                  </a:solidFill>
                  <a:latin typeface="Calibri"/>
                </a:rPr>
                <a:t>1</a:t>
              </a:r>
              <a:r>
                <a:rPr kumimoji="0" lang="en-GB" sz="9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585400" y="3980067"/>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Other</a:t>
            </a:r>
            <a:endParaRPr lang="hu-HU" sz="1000" kern="0" dirty="0">
              <a:solidFill>
                <a:srgbClr val="404040"/>
              </a:solidFill>
            </a:endParaRPr>
          </a:p>
        </p:txBody>
      </p:sp>
      <p:sp>
        <p:nvSpPr>
          <p:cNvPr id="87" name="Szövegdoboz 30"/>
          <p:cNvSpPr txBox="1"/>
          <p:nvPr/>
        </p:nvSpPr>
        <p:spPr>
          <a:xfrm>
            <a:off x="4932040" y="1275606"/>
            <a:ext cx="3816424" cy="2192908"/>
          </a:xfrm>
          <a:prstGeom prst="rect">
            <a:avLst/>
          </a:prstGeom>
          <a:noFill/>
        </p:spPr>
        <p:txBody>
          <a:bodyPr wrap="square" rtlCol="0">
            <a:spAutoFit/>
          </a:bodyPr>
          <a:lstStyle/>
          <a:p>
            <a:pPr lvl="0" algn="just" defTabSz="914400">
              <a:defRPr/>
            </a:pPr>
            <a:r>
              <a:rPr lang="hu-HU" sz="1050" kern="0" dirty="0">
                <a:solidFill>
                  <a:srgbClr val="58595B"/>
                </a:solidFill>
                <a:latin typeface="Calibri"/>
              </a:rPr>
              <a:t>In two thirds of households with subscriptions parents decide about it. Obviously this is especially true for the younger respondents who live with their family (51%). On the other hand, it is not rare in these households that parents ask for their children’s opinion and make a decision together (34%).</a:t>
            </a:r>
          </a:p>
          <a:p>
            <a:pPr lvl="0" algn="just" defTabSz="914400">
              <a:defRPr/>
            </a:pPr>
            <a:endParaRPr lang="hu-HU" sz="1050" kern="0" dirty="0">
              <a:solidFill>
                <a:srgbClr val="58595B"/>
              </a:solidFill>
              <a:latin typeface="Calibri"/>
            </a:endParaRPr>
          </a:p>
          <a:p>
            <a:pPr lvl="0" algn="just" defTabSz="914400">
              <a:defRPr/>
            </a:pP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quarter</a:t>
            </a:r>
            <a:r>
              <a:rPr lang="hu-HU" sz="1050" kern="0" dirty="0">
                <a:solidFill>
                  <a:srgbClr val="58595B"/>
                </a:solidFill>
                <a:latin typeface="Calibri"/>
              </a:rPr>
              <a:t>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youth</a:t>
            </a:r>
            <a:r>
              <a:rPr lang="hu-HU" sz="1050" kern="0" dirty="0">
                <a:solidFill>
                  <a:srgbClr val="58595B"/>
                </a:solidFill>
                <a:latin typeface="Calibri"/>
              </a:rPr>
              <a:t> </a:t>
            </a:r>
            <a:r>
              <a:rPr lang="hu-HU" sz="1050" kern="0" dirty="0" err="1">
                <a:solidFill>
                  <a:srgbClr val="58595B"/>
                </a:solidFill>
                <a:latin typeface="Calibri"/>
              </a:rPr>
              <a:t>makes</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decision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partner. </a:t>
            </a:r>
            <a:r>
              <a:rPr lang="hu-HU" sz="1050" kern="0" dirty="0" err="1">
                <a:solidFill>
                  <a:srgbClr val="58595B"/>
                </a:solidFill>
                <a:latin typeface="Calibri"/>
              </a:rPr>
              <a:t>Naturally</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need</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share</a:t>
            </a:r>
            <a:r>
              <a:rPr lang="hu-HU" sz="1050" kern="0" dirty="0">
                <a:solidFill>
                  <a:srgbClr val="58595B"/>
                </a:solidFill>
                <a:latin typeface="Calibri"/>
              </a:rPr>
              <a:t> a household </a:t>
            </a:r>
            <a:r>
              <a:rPr lang="hu-HU" sz="1050" kern="0" dirty="0" err="1">
                <a:solidFill>
                  <a:srgbClr val="58595B"/>
                </a:solidFill>
                <a:latin typeface="Calibri"/>
              </a:rPr>
              <a:t>then</a:t>
            </a:r>
            <a:r>
              <a:rPr lang="hu-HU" sz="1050" kern="0" dirty="0">
                <a:solidFill>
                  <a:srgbClr val="58595B"/>
                </a:solidFill>
                <a:latin typeface="Calibri"/>
              </a:rPr>
              <a:t>,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if</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have</a:t>
            </a:r>
            <a:r>
              <a:rPr lang="hu-HU" sz="1050" kern="0" dirty="0">
                <a:solidFill>
                  <a:srgbClr val="58595B"/>
                </a:solidFill>
                <a:latin typeface="Calibri"/>
              </a:rPr>
              <a:t> a </a:t>
            </a:r>
            <a:r>
              <a:rPr lang="hu-HU" sz="1050" kern="0" dirty="0" err="1">
                <a:solidFill>
                  <a:srgbClr val="58595B"/>
                </a:solidFill>
                <a:latin typeface="Calibri"/>
              </a:rPr>
              <a:t>child</a:t>
            </a:r>
            <a:r>
              <a:rPr lang="hu-HU" sz="1050" kern="0" dirty="0">
                <a:solidFill>
                  <a:srgbClr val="58595B"/>
                </a:solidFill>
                <a:latin typeface="Calibri"/>
              </a:rPr>
              <a:t>/</a:t>
            </a:r>
            <a:r>
              <a:rPr lang="hu-HU" sz="1050" kern="0" dirty="0" err="1">
                <a:solidFill>
                  <a:srgbClr val="58595B"/>
                </a:solidFill>
                <a:latin typeface="Calibri"/>
              </a:rPr>
              <a:t>children</a:t>
            </a:r>
            <a:r>
              <a:rPr lang="hu-HU" sz="1050" kern="0" dirty="0">
                <a:solidFill>
                  <a:srgbClr val="58595B"/>
                </a:solidFill>
                <a:latin typeface="Calibri"/>
              </a:rPr>
              <a:t> (66%)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(67%). </a:t>
            </a:r>
            <a:r>
              <a:rPr lang="hu-HU" sz="1050" kern="0" dirty="0" err="1">
                <a:solidFill>
                  <a:srgbClr val="58595B"/>
                </a:solidFill>
                <a:latin typeface="Calibri"/>
              </a:rPr>
              <a:t>Understandably</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older</a:t>
            </a:r>
            <a:r>
              <a:rPr lang="hu-HU" sz="1050" kern="0" dirty="0">
                <a:solidFill>
                  <a:srgbClr val="58595B"/>
                </a:solidFill>
                <a:latin typeface="Calibri"/>
              </a:rPr>
              <a:t> (35%) and more </a:t>
            </a:r>
            <a:r>
              <a:rPr lang="hu-HU" sz="1050" kern="0" dirty="0" err="1">
                <a:solidFill>
                  <a:srgbClr val="58595B"/>
                </a:solidFill>
                <a:latin typeface="Calibri"/>
              </a:rPr>
              <a:t>qualified</a:t>
            </a:r>
            <a:r>
              <a:rPr lang="hu-HU" sz="1050" kern="0" dirty="0">
                <a:solidFill>
                  <a:srgbClr val="58595B"/>
                </a:solidFill>
                <a:latin typeface="Calibri"/>
              </a:rPr>
              <a:t> (39%)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mostly</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intellectual</a:t>
            </a:r>
            <a:r>
              <a:rPr lang="hu-HU" sz="1050" kern="0" dirty="0">
                <a:solidFill>
                  <a:srgbClr val="58595B"/>
                </a:solidFill>
                <a:latin typeface="Calibri"/>
              </a:rPr>
              <a:t> </a:t>
            </a:r>
            <a:r>
              <a:rPr lang="hu-HU" sz="1050" kern="0" dirty="0" err="1">
                <a:solidFill>
                  <a:srgbClr val="58595B"/>
                </a:solidFill>
                <a:latin typeface="Calibri"/>
              </a:rPr>
              <a:t>work</a:t>
            </a:r>
            <a:r>
              <a:rPr lang="hu-HU" sz="1050" kern="0" dirty="0">
                <a:solidFill>
                  <a:srgbClr val="58595B"/>
                </a:solidFill>
                <a:latin typeface="Calibri"/>
              </a:rPr>
              <a:t> (37%). </a:t>
            </a:r>
            <a:r>
              <a:rPr lang="hu-HU" sz="1050" kern="0" dirty="0" err="1">
                <a:solidFill>
                  <a:srgbClr val="58595B"/>
                </a:solidFill>
                <a:latin typeface="Calibri"/>
              </a:rPr>
              <a:t>Democratic</a:t>
            </a:r>
            <a:r>
              <a:rPr lang="hu-HU" sz="1050" kern="0" dirty="0">
                <a:solidFill>
                  <a:srgbClr val="58595B"/>
                </a:solidFill>
                <a:latin typeface="Calibri"/>
              </a:rPr>
              <a:t> decision-</a:t>
            </a:r>
            <a:r>
              <a:rPr lang="hu-HU" sz="1050" kern="0" dirty="0" err="1">
                <a:solidFill>
                  <a:srgbClr val="58595B"/>
                </a:solidFill>
                <a:latin typeface="Calibri"/>
              </a:rPr>
              <a:t>making</a:t>
            </a:r>
            <a:r>
              <a:rPr lang="hu-HU" sz="1050" kern="0" dirty="0">
                <a:solidFill>
                  <a:srgbClr val="58595B"/>
                </a:solidFill>
                <a:latin typeface="Calibri"/>
              </a:rPr>
              <a:t> is more </a:t>
            </a:r>
            <a:r>
              <a:rPr lang="hu-HU" sz="1050" kern="0" dirty="0" err="1">
                <a:solidFill>
                  <a:srgbClr val="58595B"/>
                </a:solidFill>
                <a:latin typeface="Calibri"/>
              </a:rPr>
              <a:t>true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women</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men</a:t>
            </a:r>
            <a:r>
              <a:rPr lang="hu-HU" sz="1050" kern="0" dirty="0">
                <a:solidFill>
                  <a:srgbClr val="58595B"/>
                </a:solidFill>
                <a:latin typeface="Calibri"/>
              </a:rPr>
              <a:t> (38% </a:t>
            </a:r>
            <a:r>
              <a:rPr lang="hu-HU" sz="1050" kern="0" dirty="0" err="1">
                <a:solidFill>
                  <a:srgbClr val="58595B"/>
                </a:solidFill>
                <a:latin typeface="Calibri"/>
              </a:rPr>
              <a:t>vs</a:t>
            </a:r>
            <a:r>
              <a:rPr lang="hu-HU" sz="1050" kern="0" dirty="0">
                <a:solidFill>
                  <a:srgbClr val="58595B"/>
                </a:solidFill>
                <a:latin typeface="Calibri"/>
              </a:rPr>
              <a:t> 15%).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men</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is more </a:t>
            </a:r>
            <a:r>
              <a:rPr lang="hu-HU" sz="1050" kern="0" dirty="0" err="1">
                <a:solidFill>
                  <a:srgbClr val="58595B"/>
                </a:solidFill>
                <a:latin typeface="Calibri"/>
              </a:rPr>
              <a:t>often</a:t>
            </a:r>
            <a:r>
              <a:rPr lang="hu-HU" sz="1050" kern="0" dirty="0">
                <a:solidFill>
                  <a:srgbClr val="58595B"/>
                </a:solidFill>
                <a:latin typeface="Calibri"/>
              </a:rPr>
              <a:t> </a:t>
            </a:r>
            <a:r>
              <a:rPr lang="hu-HU" sz="1050" kern="0" dirty="0" err="1">
                <a:solidFill>
                  <a:srgbClr val="58595B"/>
                </a:solidFill>
                <a:latin typeface="Calibri"/>
              </a:rPr>
              <a:t>that</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choose</a:t>
            </a:r>
            <a:r>
              <a:rPr lang="hu-HU" sz="1050" kern="0" dirty="0">
                <a:solidFill>
                  <a:srgbClr val="58595B"/>
                </a:solidFill>
                <a:latin typeface="Calibri"/>
              </a:rPr>
              <a:t> </a:t>
            </a:r>
            <a:r>
              <a:rPr lang="hu-HU" sz="1050" kern="0" dirty="0" err="1">
                <a:solidFill>
                  <a:srgbClr val="58595B"/>
                </a:solidFill>
                <a:latin typeface="Calibri"/>
              </a:rPr>
              <a:t>subscription</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themselves</a:t>
            </a:r>
            <a:r>
              <a:rPr lang="hu-HU" sz="1050" kern="0" dirty="0">
                <a:solidFill>
                  <a:srgbClr val="58595B"/>
                </a:solidFill>
                <a:latin typeface="Calibri"/>
              </a:rPr>
              <a:t> (17% </a:t>
            </a:r>
            <a:r>
              <a:rPr lang="hu-HU" sz="1050" kern="0" dirty="0" err="1">
                <a:solidFill>
                  <a:srgbClr val="58595B"/>
                </a:solidFill>
                <a:latin typeface="Calibri"/>
              </a:rPr>
              <a:t>vs</a:t>
            </a:r>
            <a:r>
              <a:rPr lang="hu-HU" sz="1050" kern="0" dirty="0">
                <a:solidFill>
                  <a:srgbClr val="58595B"/>
                </a:solidFill>
                <a:latin typeface="Calibri"/>
              </a:rPr>
              <a:t> 7%)</a:t>
            </a:r>
            <a:endParaRPr lang="hu-HU" sz="1000" kern="0" dirty="0">
              <a:solidFill>
                <a:srgbClr val="58595B"/>
              </a:solidFill>
            </a:endParaRPr>
          </a:p>
        </p:txBody>
      </p:sp>
      <p:pic>
        <p:nvPicPr>
          <p:cNvPr id="43" name="Picture 42">
            <a:extLst>
              <a:ext uri="{FF2B5EF4-FFF2-40B4-BE49-F238E27FC236}">
                <a16:creationId xmlns:a16="http://schemas.microsoft.com/office/drawing/2014/main" xmlns="" id="{2CB34508-46B9-40A8-B37F-F8C71E358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4" name="Picture 43">
            <a:extLst>
              <a:ext uri="{FF2B5EF4-FFF2-40B4-BE49-F238E27FC236}">
                <a16:creationId xmlns:a16="http://schemas.microsoft.com/office/drawing/2014/main" xmlns="" id="{7DC50A1A-A95C-4609-AE2E-D9624D5CCA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530177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Aspects</a:t>
            </a:r>
            <a:r>
              <a:rPr lang="hu-HU" sz="2900" dirty="0"/>
              <a:t> of </a:t>
            </a:r>
            <a:r>
              <a:rPr lang="hu-HU" sz="2900" dirty="0" err="1"/>
              <a:t>the</a:t>
            </a:r>
            <a:r>
              <a:rPr lang="hu-HU" sz="2900" dirty="0"/>
              <a:t> decision</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N=823 | Base: the ones with TV subsciptions</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t>
            </a:r>
            <a:r>
              <a:rPr lang="hu-HU" sz="1000" i="1" dirty="0" err="1">
                <a:solidFill>
                  <a:schemeClr val="bg1">
                    <a:lumMod val="50000"/>
                  </a:schemeClr>
                </a:solidFill>
              </a:rPr>
              <a:t>important</a:t>
            </a:r>
            <a:r>
              <a:rPr lang="hu-HU" sz="1000" i="1" dirty="0">
                <a:solidFill>
                  <a:schemeClr val="bg1">
                    <a:lumMod val="50000"/>
                  </a:schemeClr>
                </a:solidFill>
              </a:rPr>
              <a:t> </a:t>
            </a:r>
            <a:r>
              <a:rPr lang="hu-HU" sz="1000" i="1" dirty="0" err="1">
                <a:solidFill>
                  <a:schemeClr val="bg1">
                    <a:lumMod val="50000"/>
                  </a:schemeClr>
                </a:solidFill>
              </a:rPr>
              <a:t>aspects</a:t>
            </a:r>
            <a:r>
              <a:rPr lang="hu-HU" sz="1000" i="1" dirty="0">
                <a:solidFill>
                  <a:schemeClr val="bg1">
                    <a:lumMod val="50000"/>
                  </a:schemeClr>
                </a:solidFill>
              </a:rPr>
              <a:t> of </a:t>
            </a:r>
            <a:r>
              <a:rPr lang="hu-HU" sz="1000" i="1" dirty="0" err="1">
                <a:solidFill>
                  <a:schemeClr val="bg1">
                    <a:lumMod val="50000"/>
                  </a:schemeClr>
                </a:solidFill>
              </a:rPr>
              <a:t>choosing</a:t>
            </a:r>
            <a:r>
              <a:rPr lang="hu-HU" sz="1000" i="1" dirty="0">
                <a:solidFill>
                  <a:schemeClr val="bg1">
                    <a:lumMod val="50000"/>
                  </a:schemeClr>
                </a:solidFill>
              </a:rPr>
              <a:t> </a:t>
            </a:r>
            <a:r>
              <a:rPr lang="hu-HU" sz="1000" i="1" dirty="0" err="1">
                <a:solidFill>
                  <a:schemeClr val="bg1">
                    <a:lumMod val="50000"/>
                  </a:schemeClr>
                </a:solidFill>
              </a:rPr>
              <a:t>subscription</a:t>
            </a:r>
            <a:r>
              <a:rPr lang="hu-HU" sz="1000" i="1" dirty="0">
                <a:solidFill>
                  <a:schemeClr val="bg1">
                    <a:lumMod val="50000"/>
                  </a:schemeClr>
                </a:solidFill>
              </a:rPr>
              <a:t>?</a:t>
            </a:r>
          </a:p>
        </p:txBody>
      </p:sp>
      <p:graphicFrame>
        <p:nvGraphicFramePr>
          <p:cNvPr id="19" name="Chart 18"/>
          <p:cNvGraphicFramePr/>
          <p:nvPr>
            <p:extLst>
              <p:ext uri="{D42A27DB-BD31-4B8C-83A1-F6EECF244321}">
                <p14:modId xmlns:p14="http://schemas.microsoft.com/office/powerpoint/2010/main" val="1725100274"/>
              </p:ext>
            </p:extLst>
          </p:nvPr>
        </p:nvGraphicFramePr>
        <p:xfrm>
          <a:off x="251520" y="915566"/>
          <a:ext cx="4314167" cy="3805980"/>
        </p:xfrm>
        <a:graphic>
          <a:graphicData uri="http://schemas.openxmlformats.org/drawingml/2006/chart">
            <c:chart xmlns:c="http://schemas.openxmlformats.org/drawingml/2006/chart" xmlns:r="http://schemas.openxmlformats.org/officeDocument/2006/relationships" r:id="rId2"/>
          </a:graphicData>
        </a:graphic>
      </p:graphicFrame>
      <p:sp>
        <p:nvSpPr>
          <p:cNvPr id="20" name="Szövegdoboz 30"/>
          <p:cNvSpPr txBox="1"/>
          <p:nvPr/>
        </p:nvSpPr>
        <p:spPr>
          <a:xfrm>
            <a:off x="4860032" y="1101320"/>
            <a:ext cx="3816424" cy="2839239"/>
          </a:xfrm>
          <a:prstGeom prst="rect">
            <a:avLst/>
          </a:prstGeom>
          <a:noFill/>
        </p:spPr>
        <p:txBody>
          <a:bodyPr wrap="square" rtlCol="0">
            <a:spAutoFit/>
          </a:bodyPr>
          <a:lstStyle/>
          <a:p>
            <a:pPr lvl="0" algn="just" defTabSz="914400">
              <a:defRPr/>
            </a:pPr>
            <a:r>
              <a:rPr lang="hu-HU" sz="1050" kern="0" dirty="0">
                <a:solidFill>
                  <a:srgbClr val="58595B"/>
                </a:solidFill>
                <a:latin typeface="Calibri"/>
              </a:rPr>
              <a:t>No matter who decides about the subscription, price determines the type of subscription in three quarters of the households. </a:t>
            </a:r>
            <a:r>
              <a:rPr lang="hu-HU" sz="1050" kern="0" dirty="0" err="1">
                <a:solidFill>
                  <a:srgbClr val="58595B"/>
                </a:solidFill>
                <a:latin typeface="Calibri"/>
              </a:rPr>
              <a:t>This</a:t>
            </a:r>
            <a:r>
              <a:rPr lang="hu-HU" sz="1050" kern="0" dirty="0">
                <a:solidFill>
                  <a:srgbClr val="58595B"/>
                </a:solidFill>
                <a:latin typeface="Calibri"/>
              </a:rPr>
              <a:t> is </a:t>
            </a:r>
            <a:r>
              <a:rPr lang="hu-HU" sz="1050" kern="0" dirty="0" err="1">
                <a:solidFill>
                  <a:srgbClr val="58595B"/>
                </a:solidFill>
                <a:latin typeface="Calibri"/>
              </a:rPr>
              <a:t>especially</a:t>
            </a:r>
            <a:r>
              <a:rPr lang="hu-HU" sz="1050" kern="0" dirty="0">
                <a:solidFill>
                  <a:srgbClr val="58595B"/>
                </a:solidFill>
                <a:latin typeface="Calibri"/>
              </a:rPr>
              <a:t> </a:t>
            </a:r>
            <a:r>
              <a:rPr lang="hu-HU" sz="1050" kern="0" dirty="0" err="1">
                <a:solidFill>
                  <a:srgbClr val="58595B"/>
                </a:solidFill>
                <a:latin typeface="Calibri"/>
              </a:rPr>
              <a:t>true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live</a:t>
            </a:r>
            <a:r>
              <a:rPr lang="hu-HU" sz="1050" kern="0" dirty="0">
                <a:solidFill>
                  <a:srgbClr val="58595B"/>
                </a:solidFill>
                <a:latin typeface="Calibri"/>
              </a:rPr>
              <a:t> </a:t>
            </a:r>
            <a:r>
              <a:rPr lang="hu-HU" sz="1050" kern="0" dirty="0" err="1">
                <a:solidFill>
                  <a:srgbClr val="58595B"/>
                </a:solidFill>
                <a:latin typeface="Calibri"/>
              </a:rPr>
              <a:t>alone</a:t>
            </a:r>
            <a:r>
              <a:rPr lang="hu-HU" sz="1050" kern="0" dirty="0">
                <a:solidFill>
                  <a:srgbClr val="58595B"/>
                </a:solidFill>
                <a:latin typeface="Calibri"/>
              </a:rPr>
              <a:t> (91%).</a:t>
            </a:r>
          </a:p>
          <a:p>
            <a:pPr lvl="0" algn="just" defTabSz="914400">
              <a:defRPr/>
            </a:pPr>
            <a:endParaRPr lang="hu-HU" sz="1050" kern="0" dirty="0">
              <a:solidFill>
                <a:srgbClr val="58595B"/>
              </a:solidFill>
              <a:latin typeface="Calibri"/>
            </a:endParaRPr>
          </a:p>
          <a:p>
            <a:pPr lvl="0" algn="just" defTabSz="914400">
              <a:defRPr/>
            </a:pPr>
            <a:r>
              <a:rPr lang="hu-HU" sz="1050" kern="0" dirty="0">
                <a:solidFill>
                  <a:srgbClr val="58595B"/>
                </a:solidFill>
                <a:latin typeface="Calibri"/>
              </a:rPr>
              <a:t>For 58% it is important which and how many channels are included.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aspect</a:t>
            </a:r>
            <a:r>
              <a:rPr lang="hu-HU" sz="1050" kern="0" dirty="0">
                <a:solidFill>
                  <a:srgbClr val="58595B"/>
                </a:solidFill>
                <a:latin typeface="Calibri"/>
              </a:rPr>
              <a:t> is more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like </a:t>
            </a:r>
            <a:r>
              <a:rPr lang="hu-HU" sz="1050" kern="0" dirty="0" err="1">
                <a:solidFill>
                  <a:srgbClr val="58595B"/>
                </a:solidFill>
                <a:latin typeface="Calibri"/>
              </a:rPr>
              <a:t>switching</a:t>
            </a:r>
            <a:r>
              <a:rPr lang="hu-HU" sz="1050" kern="0" dirty="0">
                <a:solidFill>
                  <a:srgbClr val="58595B"/>
                </a:solidFill>
                <a:latin typeface="Calibri"/>
              </a:rPr>
              <a:t> </a:t>
            </a:r>
            <a:r>
              <a:rPr lang="hu-HU" sz="1050" kern="0" dirty="0" err="1">
                <a:solidFill>
                  <a:srgbClr val="58595B"/>
                </a:solidFill>
                <a:latin typeface="Calibri"/>
              </a:rPr>
              <a:t>channels</a:t>
            </a:r>
            <a:r>
              <a:rPr lang="hu-HU" sz="1050" kern="0" dirty="0">
                <a:solidFill>
                  <a:srgbClr val="58595B"/>
                </a:solidFill>
                <a:latin typeface="Calibri"/>
              </a:rPr>
              <a:t> </a:t>
            </a:r>
            <a:r>
              <a:rPr lang="hu-HU" sz="1050" kern="0" dirty="0" err="1">
                <a:solidFill>
                  <a:srgbClr val="58595B"/>
                </a:solidFill>
                <a:latin typeface="Calibri"/>
              </a:rPr>
              <a:t>during</a:t>
            </a:r>
            <a:r>
              <a:rPr lang="hu-HU" sz="1050" kern="0" dirty="0">
                <a:solidFill>
                  <a:srgbClr val="58595B"/>
                </a:solidFill>
                <a:latin typeface="Calibri"/>
              </a:rPr>
              <a:t> </a:t>
            </a:r>
            <a:r>
              <a:rPr lang="hu-HU" sz="1050" kern="0" dirty="0" err="1">
                <a:solidFill>
                  <a:srgbClr val="58595B"/>
                </a:solidFill>
                <a:latin typeface="Calibri"/>
              </a:rPr>
              <a:t>commercials</a:t>
            </a:r>
            <a:r>
              <a:rPr lang="hu-HU" sz="1050" kern="0" dirty="0">
                <a:solidFill>
                  <a:srgbClr val="58595B"/>
                </a:solidFill>
                <a:latin typeface="Calibri"/>
              </a:rPr>
              <a:t>. (66%). </a:t>
            </a:r>
          </a:p>
          <a:p>
            <a:pPr lvl="0" algn="just" defTabSz="914400">
              <a:defRPr/>
            </a:pPr>
            <a:r>
              <a:rPr lang="hu-HU" sz="1050" kern="0" dirty="0">
                <a:solidFill>
                  <a:srgbClr val="58595B"/>
                </a:solidFill>
                <a:latin typeface="Calibri"/>
              </a:rPr>
              <a:t>Trust was mentioned amongst leaders and self-employed people above average (63%). </a:t>
            </a:r>
          </a:p>
          <a:p>
            <a:pPr lvl="0" algn="just" defTabSz="914400">
              <a:defRPr/>
            </a:pPr>
            <a:endParaRPr lang="hu-HU" sz="1050" kern="0" dirty="0">
              <a:solidFill>
                <a:srgbClr val="58595B"/>
              </a:solidFill>
              <a:latin typeface="Calibri"/>
            </a:endParaRPr>
          </a:p>
          <a:p>
            <a:pPr lvl="0" algn="just" defTabSz="914400">
              <a:defRPr/>
            </a:pPr>
            <a:r>
              <a:rPr lang="hu-HU" sz="1050" kern="0" dirty="0">
                <a:solidFill>
                  <a:srgbClr val="58595B"/>
                </a:solidFill>
                <a:latin typeface="Calibri"/>
              </a:rPr>
              <a:t>49%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ad-</a:t>
            </a:r>
            <a:r>
              <a:rPr lang="hu-HU" sz="1050" kern="0" dirty="0" err="1">
                <a:solidFill>
                  <a:srgbClr val="58595B"/>
                </a:solidFill>
                <a:latin typeface="Calibri"/>
              </a:rPr>
              <a:t>blocker</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of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devices</a:t>
            </a:r>
            <a:r>
              <a:rPr lang="hu-HU" sz="1050" kern="0" dirty="0">
                <a:solidFill>
                  <a:srgbClr val="58595B"/>
                </a:solidFill>
                <a:latin typeface="Calibri"/>
              </a:rPr>
              <a:t> </a:t>
            </a:r>
            <a:r>
              <a:rPr lang="hu-HU" sz="1050" kern="0" dirty="0" err="1">
                <a:solidFill>
                  <a:srgbClr val="58595B"/>
                </a:solidFill>
                <a:latin typeface="Calibri"/>
              </a:rPr>
              <a:t>mentioned</a:t>
            </a:r>
            <a:r>
              <a:rPr lang="hu-HU" sz="1050" kern="0" dirty="0">
                <a:solidFill>
                  <a:srgbClr val="58595B"/>
                </a:solidFill>
                <a:latin typeface="Calibri"/>
              </a:rPr>
              <a:t> </a:t>
            </a:r>
            <a:r>
              <a:rPr lang="hu-HU" sz="1050" kern="0" dirty="0" err="1">
                <a:solidFill>
                  <a:srgbClr val="58595B"/>
                </a:solidFill>
                <a:latin typeface="Calibri"/>
              </a:rPr>
              <a:t>bandwith</a:t>
            </a:r>
            <a:r>
              <a:rPr lang="hu-HU" sz="1050" kern="0" dirty="0">
                <a:solidFill>
                  <a:srgbClr val="58595B"/>
                </a:solidFill>
                <a:latin typeface="Calibri"/>
              </a:rPr>
              <a: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most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criterion</a:t>
            </a:r>
            <a:r>
              <a:rPr lang="hu-HU" sz="1050" kern="0" dirty="0">
                <a:solidFill>
                  <a:srgbClr val="58595B"/>
                </a:solidFill>
                <a:latin typeface="Calibri"/>
              </a:rPr>
              <a:t>. Online </a:t>
            </a:r>
            <a:r>
              <a:rPr lang="hu-HU" sz="1050" kern="0" dirty="0" err="1">
                <a:solidFill>
                  <a:srgbClr val="58595B"/>
                </a:solidFill>
                <a:latin typeface="Calibri"/>
              </a:rPr>
              <a:t>services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consuming </a:t>
            </a:r>
            <a:r>
              <a:rPr lang="hu-HU" sz="1050" kern="0" dirty="0" err="1">
                <a:solidFill>
                  <a:srgbClr val="58595B"/>
                </a:solidFill>
                <a:latin typeface="Calibri"/>
              </a:rPr>
              <a:t>Hungarian</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(27%) and SVOD </a:t>
            </a:r>
            <a:r>
              <a:rPr lang="hu-HU" sz="1050" kern="0" dirty="0" err="1">
                <a:solidFill>
                  <a:srgbClr val="58595B"/>
                </a:solidFill>
                <a:latin typeface="Calibri"/>
              </a:rPr>
              <a:t>subscribers</a:t>
            </a:r>
            <a:r>
              <a:rPr lang="hu-HU" sz="1050" kern="0" dirty="0">
                <a:solidFill>
                  <a:srgbClr val="58595B"/>
                </a:solidFill>
                <a:latin typeface="Calibri"/>
              </a:rPr>
              <a:t> (18%). </a:t>
            </a:r>
            <a:r>
              <a:rPr lang="hu-HU" sz="1050" kern="0" dirty="0" err="1">
                <a:solidFill>
                  <a:srgbClr val="58595B"/>
                </a:solidFill>
                <a:latin typeface="Calibri"/>
              </a:rPr>
              <a:t>There’s</a:t>
            </a:r>
            <a:r>
              <a:rPr lang="hu-HU" sz="1050" kern="0" dirty="0">
                <a:solidFill>
                  <a:srgbClr val="58595B"/>
                </a:solidFill>
                <a:latin typeface="Calibri"/>
              </a:rPr>
              <a:t> </a:t>
            </a:r>
            <a:r>
              <a:rPr lang="hu-HU" sz="1050" kern="0" dirty="0" err="1">
                <a:solidFill>
                  <a:srgbClr val="58595B"/>
                </a:solidFill>
                <a:latin typeface="Calibri"/>
              </a:rPr>
              <a:t>also</a:t>
            </a:r>
            <a:r>
              <a:rPr lang="hu-HU" sz="1050" kern="0" dirty="0">
                <a:solidFill>
                  <a:srgbClr val="58595B"/>
                </a:solidFill>
                <a:latin typeface="Calibri"/>
              </a:rPr>
              <a:t> a </a:t>
            </a:r>
            <a:r>
              <a:rPr lang="hu-HU" sz="1050" kern="0" dirty="0" err="1">
                <a:solidFill>
                  <a:srgbClr val="58595B"/>
                </a:solidFill>
                <a:latin typeface="Calibri"/>
              </a:rPr>
              <a:t>significant</a:t>
            </a:r>
            <a:r>
              <a:rPr lang="hu-HU" sz="1050" kern="0" dirty="0">
                <a:solidFill>
                  <a:srgbClr val="58595B"/>
                </a:solidFill>
                <a:latin typeface="Calibri"/>
              </a:rPr>
              <a:t> </a:t>
            </a:r>
            <a:r>
              <a:rPr lang="hu-HU" sz="1050" kern="0" dirty="0" err="1">
                <a:solidFill>
                  <a:srgbClr val="58595B"/>
                </a:solidFill>
                <a:latin typeface="Calibri"/>
              </a:rPr>
              <a:t>difference</a:t>
            </a:r>
            <a:r>
              <a:rPr lang="hu-HU" sz="1050" kern="0" dirty="0">
                <a:solidFill>
                  <a:srgbClr val="58595B"/>
                </a:solidFill>
                <a:latin typeface="Calibri"/>
              </a:rPr>
              <a:t> in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importance</a:t>
            </a:r>
            <a:r>
              <a:rPr lang="hu-HU" sz="1050" kern="0" dirty="0">
                <a:solidFill>
                  <a:srgbClr val="58595B"/>
                </a:solidFill>
                <a:latin typeface="Calibri"/>
              </a:rPr>
              <a:t> of </a:t>
            </a:r>
            <a:r>
              <a:rPr lang="hu-HU" sz="1050" kern="0" dirty="0" err="1">
                <a:solidFill>
                  <a:srgbClr val="58595B"/>
                </a:solidFill>
                <a:latin typeface="Calibri"/>
              </a:rPr>
              <a:t>technology</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men</a:t>
            </a:r>
            <a:r>
              <a:rPr lang="hu-HU" sz="1050" kern="0" dirty="0">
                <a:solidFill>
                  <a:srgbClr val="58595B"/>
                </a:solidFill>
                <a:latin typeface="Calibri"/>
              </a:rPr>
              <a:t> amd </a:t>
            </a:r>
            <a:r>
              <a:rPr lang="hu-HU" sz="1050" kern="0" dirty="0" err="1">
                <a:solidFill>
                  <a:srgbClr val="58595B"/>
                </a:solidFill>
                <a:latin typeface="Calibri"/>
              </a:rPr>
              <a:t>women</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12% of </a:t>
            </a:r>
            <a:r>
              <a:rPr lang="hu-HU" sz="1050" kern="0" dirty="0" err="1">
                <a:solidFill>
                  <a:srgbClr val="58595B"/>
                </a:solidFill>
                <a:latin typeface="Calibri"/>
              </a:rPr>
              <a:t>men</a:t>
            </a:r>
            <a:r>
              <a:rPr lang="hu-HU" sz="1050" kern="0" dirty="0">
                <a:solidFill>
                  <a:srgbClr val="58595B"/>
                </a:solidFill>
                <a:latin typeface="Calibri"/>
              </a:rPr>
              <a:t> </a:t>
            </a:r>
            <a:r>
              <a:rPr lang="hu-HU" sz="1050" kern="0" dirty="0" err="1">
                <a:solidFill>
                  <a:srgbClr val="58595B"/>
                </a:solidFill>
                <a:latin typeface="Calibri"/>
              </a:rPr>
              <a:t>feel</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crucial</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3% of </a:t>
            </a:r>
            <a:r>
              <a:rPr lang="hu-HU" sz="1050" kern="0" dirty="0" err="1">
                <a:solidFill>
                  <a:srgbClr val="58595B"/>
                </a:solidFill>
                <a:latin typeface="Calibri"/>
              </a:rPr>
              <a:t>women</a:t>
            </a:r>
            <a:r>
              <a:rPr lang="hu-HU" sz="1050" kern="0" dirty="0">
                <a:solidFill>
                  <a:srgbClr val="58595B"/>
                </a:solidFill>
                <a:latin typeface="Calibri"/>
              </a:rPr>
              <a:t> </a:t>
            </a:r>
            <a:r>
              <a:rPr lang="hu-HU" sz="1050" kern="0" dirty="0" err="1">
                <a:solidFill>
                  <a:srgbClr val="58595B"/>
                </a:solidFill>
                <a:latin typeface="Calibri"/>
              </a:rPr>
              <a:t>feel</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same</a:t>
            </a:r>
            <a:r>
              <a:rPr lang="hu-HU" sz="1050" kern="0" dirty="0">
                <a:solidFill>
                  <a:srgbClr val="58595B"/>
                </a:solidFill>
                <a:latin typeface="Calibri"/>
              </a:rPr>
              <a:t> </a:t>
            </a:r>
            <a:r>
              <a:rPr lang="hu-HU" sz="1050" kern="0" dirty="0" err="1">
                <a:solidFill>
                  <a:srgbClr val="58595B"/>
                </a:solidFill>
                <a:latin typeface="Calibri"/>
              </a:rPr>
              <a:t>way</a:t>
            </a:r>
            <a:r>
              <a:rPr lang="hu-HU" sz="1050" kern="0" dirty="0">
                <a:solidFill>
                  <a:srgbClr val="58595B"/>
                </a:solidFill>
                <a:latin typeface="Calibri"/>
              </a:rPr>
              <a:t>.</a:t>
            </a:r>
          </a:p>
        </p:txBody>
      </p:sp>
      <p:pic>
        <p:nvPicPr>
          <p:cNvPr id="7" name="Picture 6">
            <a:extLst>
              <a:ext uri="{FF2B5EF4-FFF2-40B4-BE49-F238E27FC236}">
                <a16:creationId xmlns:a16="http://schemas.microsoft.com/office/drawing/2014/main" xmlns="" id="{2ADC6B07-4704-4F4E-B817-19C526C87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 name="Picture 7">
            <a:extLst>
              <a:ext uri="{FF2B5EF4-FFF2-40B4-BE49-F238E27FC236}">
                <a16:creationId xmlns:a16="http://schemas.microsoft.com/office/drawing/2014/main" xmlns="" id="{490A806D-8038-4CE3-9F88-4200A3233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4014602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err="1"/>
              <a:t>Reasons</a:t>
            </a:r>
            <a:r>
              <a:rPr lang="hu-HU" dirty="0"/>
              <a:t> </a:t>
            </a:r>
            <a:r>
              <a:rPr lang="hu-HU" dirty="0" err="1"/>
              <a:t>for</a:t>
            </a:r>
            <a:r>
              <a:rPr lang="hu-HU" dirty="0"/>
              <a:t> </a:t>
            </a:r>
            <a:r>
              <a:rPr lang="hu-HU" dirty="0" err="1"/>
              <a:t>not</a:t>
            </a:r>
            <a:r>
              <a:rPr lang="hu-HU" dirty="0"/>
              <a:t> </a:t>
            </a:r>
            <a:r>
              <a:rPr lang="hu-HU" dirty="0" err="1"/>
              <a:t>subscribing</a:t>
            </a:r>
            <a:endParaRPr lang="en-US" dirty="0"/>
          </a:p>
        </p:txBody>
      </p:sp>
      <p:grpSp>
        <p:nvGrpSpPr>
          <p:cNvPr id="7" name="Group 47"/>
          <p:cNvGrpSpPr/>
          <p:nvPr/>
        </p:nvGrpSpPr>
        <p:grpSpPr>
          <a:xfrm>
            <a:off x="1155784" y="1205505"/>
            <a:ext cx="971096" cy="965905"/>
            <a:chOff x="0" y="0"/>
            <a:chExt cx="1600202" cy="1600200"/>
          </a:xfrm>
        </p:grpSpPr>
        <p:sp>
          <p:nvSpPr>
            <p:cNvPr id="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0"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1"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2"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3"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4"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5"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6"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7"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8"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30" name="Rectangle 23"/>
          <p:cNvSpPr/>
          <p:nvPr/>
        </p:nvSpPr>
        <p:spPr>
          <a:xfrm>
            <a:off x="2351476" y="2305688"/>
            <a:ext cx="1326234"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ea typeface="+mn-ea"/>
                <a:cs typeface="+mn-cs"/>
              </a:rPr>
              <a:t>We</a:t>
            </a:r>
            <a:r>
              <a:rPr kumimoji="0" lang="hu-HU" sz="1000" b="0" i="0" u="none" strike="noStrike" kern="0" cap="none" spc="0" normalizeH="0" baseline="0" noProof="0" dirty="0">
                <a:ln>
                  <a:noFill/>
                </a:ln>
                <a:solidFill>
                  <a:srgbClr val="404040"/>
                </a:solidFill>
                <a:effectLst/>
                <a:uLnTx/>
                <a:uFillTx/>
                <a:ea typeface="+mn-ea"/>
                <a:cs typeface="+mn-cs"/>
              </a:rPr>
              <a:t> </a:t>
            </a:r>
            <a:r>
              <a:rPr kumimoji="0" lang="hu-HU" sz="1000" b="0" i="0" u="none" strike="noStrike" kern="0" cap="none" spc="0" normalizeH="0" baseline="0" noProof="0" dirty="0" err="1">
                <a:ln>
                  <a:noFill/>
                </a:ln>
                <a:solidFill>
                  <a:srgbClr val="404040"/>
                </a:solidFill>
                <a:effectLst/>
                <a:uLnTx/>
                <a:uFillTx/>
                <a:ea typeface="+mn-ea"/>
                <a:cs typeface="+mn-cs"/>
              </a:rPr>
              <a:t>have</a:t>
            </a:r>
            <a:r>
              <a:rPr kumimoji="0" lang="hu-HU" sz="1000" b="0" i="0" u="none" strike="noStrike" kern="0" cap="none" spc="0" normalizeH="0" baseline="0" noProof="0" dirty="0">
                <a:ln>
                  <a:noFill/>
                </a:ln>
                <a:solidFill>
                  <a:srgbClr val="404040"/>
                </a:solidFill>
                <a:effectLst/>
                <a:uLnTx/>
                <a:uFillTx/>
                <a:ea typeface="+mn-ea"/>
                <a:cs typeface="+mn-cs"/>
              </a:rPr>
              <a:t> free reception</a:t>
            </a:r>
          </a:p>
        </p:txBody>
      </p:sp>
      <p:grpSp>
        <p:nvGrpSpPr>
          <p:cNvPr id="31" name="Group 47"/>
          <p:cNvGrpSpPr/>
          <p:nvPr/>
        </p:nvGrpSpPr>
        <p:grpSpPr>
          <a:xfrm>
            <a:off x="2551771" y="1211416"/>
            <a:ext cx="971096" cy="965905"/>
            <a:chOff x="0" y="0"/>
            <a:chExt cx="1600202" cy="1600200"/>
          </a:xfrm>
        </p:grpSpPr>
        <p:sp>
          <p:nvSpPr>
            <p:cNvPr id="3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7"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8"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9"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0"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1"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2"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3"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4"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5"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6"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7"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8"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53" name="Group 47"/>
          <p:cNvGrpSpPr/>
          <p:nvPr/>
        </p:nvGrpSpPr>
        <p:grpSpPr>
          <a:xfrm>
            <a:off x="3947729" y="1216845"/>
            <a:ext cx="971096" cy="965905"/>
            <a:chOff x="0" y="0"/>
            <a:chExt cx="1600202" cy="1600200"/>
          </a:xfrm>
        </p:grpSpPr>
        <p:sp>
          <p:nvSpPr>
            <p:cNvPr id="54"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1"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2"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3"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75" name="Group 47"/>
          <p:cNvGrpSpPr/>
          <p:nvPr/>
        </p:nvGrpSpPr>
        <p:grpSpPr>
          <a:xfrm>
            <a:off x="5332273" y="1215068"/>
            <a:ext cx="971096" cy="965905"/>
            <a:chOff x="0" y="0"/>
            <a:chExt cx="1600202" cy="1600200"/>
          </a:xfrm>
        </p:grpSpPr>
        <p:sp>
          <p:nvSpPr>
            <p:cNvPr id="76"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1"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2"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3"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4"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5"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97" name="Group 47"/>
          <p:cNvGrpSpPr/>
          <p:nvPr/>
        </p:nvGrpSpPr>
        <p:grpSpPr>
          <a:xfrm>
            <a:off x="6728260" y="1220979"/>
            <a:ext cx="971096" cy="965905"/>
            <a:chOff x="0" y="0"/>
            <a:chExt cx="1600202" cy="1600200"/>
          </a:xfrm>
        </p:grpSpPr>
        <p:sp>
          <p:nvSpPr>
            <p:cNvPr id="9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9"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0"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1"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2"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3"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4"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5"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6"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0"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1"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20" name="Rectangle 23"/>
          <p:cNvSpPr/>
          <p:nvPr/>
        </p:nvSpPr>
        <p:spPr>
          <a:xfrm>
            <a:off x="1217662" y="158836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43</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1" name="Rectangle 23"/>
          <p:cNvSpPr/>
          <p:nvPr/>
        </p:nvSpPr>
        <p:spPr>
          <a:xfrm>
            <a:off x="2615631" y="159152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33</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2" name="Rectangle 23"/>
          <p:cNvSpPr/>
          <p:nvPr/>
        </p:nvSpPr>
        <p:spPr>
          <a:xfrm>
            <a:off x="4012406" y="158425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3" name="Rectangle 23"/>
          <p:cNvSpPr/>
          <p:nvPr/>
        </p:nvSpPr>
        <p:spPr>
          <a:xfrm>
            <a:off x="5399921" y="158452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10</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4" name="Rectangle 23"/>
          <p:cNvSpPr/>
          <p:nvPr/>
        </p:nvSpPr>
        <p:spPr>
          <a:xfrm>
            <a:off x="6791538" y="159621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5" name="Rectangle 23"/>
          <p:cNvSpPr/>
          <p:nvPr/>
        </p:nvSpPr>
        <p:spPr>
          <a:xfrm>
            <a:off x="1043608" y="2313584"/>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ea typeface="+mn-ea"/>
                <a:cs typeface="+mn-cs"/>
              </a:rPr>
              <a:t>We</a:t>
            </a:r>
            <a:r>
              <a:rPr kumimoji="0" lang="hu-HU" sz="1000" b="0" i="0" u="none" strike="noStrike" kern="0" cap="none" spc="0" normalizeH="0" baseline="0" noProof="0" dirty="0">
                <a:ln>
                  <a:noFill/>
                </a:ln>
                <a:solidFill>
                  <a:srgbClr val="404040"/>
                </a:solidFill>
                <a:effectLst/>
                <a:uLnTx/>
                <a:uFillTx/>
                <a:ea typeface="+mn-ea"/>
                <a:cs typeface="+mn-cs"/>
              </a:rPr>
              <a:t> </a:t>
            </a:r>
            <a:r>
              <a:rPr kumimoji="0" lang="hu-HU" sz="1000" b="0" i="0" u="none" strike="noStrike" kern="0" cap="none" spc="0" normalizeH="0" baseline="0" noProof="0" dirty="0" err="1">
                <a:ln>
                  <a:noFill/>
                </a:ln>
                <a:solidFill>
                  <a:srgbClr val="404040"/>
                </a:solidFill>
                <a:effectLst/>
                <a:uLnTx/>
                <a:uFillTx/>
                <a:ea typeface="+mn-ea"/>
                <a:cs typeface="+mn-cs"/>
              </a:rPr>
              <a:t>consume</a:t>
            </a:r>
            <a:r>
              <a:rPr kumimoji="0" lang="hu-HU" sz="1000" b="0" i="0" u="none" strike="noStrike" kern="0" cap="none" spc="0" normalizeH="0" baseline="0" noProof="0" dirty="0">
                <a:ln>
                  <a:noFill/>
                </a:ln>
                <a:solidFill>
                  <a:srgbClr val="404040"/>
                </a:solidFill>
                <a:effectLst/>
                <a:uLnTx/>
                <a:uFillTx/>
                <a:ea typeface="+mn-ea"/>
                <a:cs typeface="+mn-cs"/>
              </a:rPr>
              <a:t> free </a:t>
            </a:r>
            <a:r>
              <a:rPr kumimoji="0" lang="hu-HU" sz="1000" b="0" i="0" u="none" strike="noStrike" kern="0" cap="none" spc="0" normalizeH="0" baseline="0" noProof="0" dirty="0" err="1">
                <a:ln>
                  <a:noFill/>
                </a:ln>
                <a:solidFill>
                  <a:srgbClr val="404040"/>
                </a:solidFill>
                <a:effectLst/>
                <a:uLnTx/>
                <a:uFillTx/>
                <a:ea typeface="+mn-ea"/>
                <a:cs typeface="+mn-cs"/>
              </a:rPr>
              <a:t>content</a:t>
            </a:r>
            <a:r>
              <a:rPr kumimoji="0" lang="hu-HU" sz="1000" b="0" i="0" u="none" strike="noStrike" kern="0" cap="none" spc="0" normalizeH="0" baseline="0" noProof="0" dirty="0">
                <a:ln>
                  <a:noFill/>
                </a:ln>
                <a:solidFill>
                  <a:srgbClr val="404040"/>
                </a:solidFill>
                <a:effectLst/>
                <a:uLnTx/>
                <a:uFillTx/>
                <a:ea typeface="+mn-ea"/>
                <a:cs typeface="+mn-cs"/>
              </a:rPr>
              <a:t> </a:t>
            </a:r>
            <a:r>
              <a:rPr kumimoji="0" lang="hu-HU" sz="1000" b="0" i="0" u="none" strike="noStrike" kern="0" cap="none" spc="0" normalizeH="0" baseline="0" noProof="0" dirty="0" err="1">
                <a:ln>
                  <a:noFill/>
                </a:ln>
                <a:solidFill>
                  <a:srgbClr val="404040"/>
                </a:solidFill>
                <a:effectLst/>
                <a:uLnTx/>
                <a:uFillTx/>
                <a:ea typeface="+mn-ea"/>
                <a:cs typeface="+mn-cs"/>
              </a:rPr>
              <a:t>on</a:t>
            </a:r>
            <a:r>
              <a:rPr lang="hu-HU" sz="1000" kern="0" dirty="0">
                <a:solidFill>
                  <a:srgbClr val="404040"/>
                </a:solidFill>
              </a:rPr>
              <a:t>line</a:t>
            </a:r>
            <a:endParaRPr kumimoji="0" lang="hu-HU" sz="1000" b="0" i="0" u="none" strike="noStrike" kern="0" cap="none" spc="0" normalizeH="0" baseline="0" noProof="0" dirty="0">
              <a:ln>
                <a:noFill/>
              </a:ln>
              <a:solidFill>
                <a:srgbClr val="404040"/>
              </a:solidFill>
              <a:effectLst/>
              <a:uLnTx/>
              <a:uFillTx/>
              <a:ea typeface="+mn-ea"/>
              <a:cs typeface="+mn-cs"/>
            </a:endParaRPr>
          </a:p>
        </p:txBody>
      </p:sp>
      <p:sp>
        <p:nvSpPr>
          <p:cNvPr id="126" name="Rectangle 23"/>
          <p:cNvSpPr/>
          <p:nvPr/>
        </p:nvSpPr>
        <p:spPr>
          <a:xfrm>
            <a:off x="3830443" y="2308429"/>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ea typeface="+mn-ea"/>
                <a:cs typeface="+mn-cs"/>
              </a:rPr>
              <a:t>I </a:t>
            </a:r>
            <a:r>
              <a:rPr kumimoji="0" lang="hu-HU" sz="1000" b="0" i="0" u="none" strike="noStrike" kern="0" cap="none" spc="0" normalizeH="0" baseline="0" noProof="0" dirty="0" err="1">
                <a:ln>
                  <a:noFill/>
                </a:ln>
                <a:solidFill>
                  <a:srgbClr val="404040"/>
                </a:solidFill>
                <a:effectLst/>
                <a:uLnTx/>
                <a:uFillTx/>
                <a:ea typeface="+mn-ea"/>
                <a:cs typeface="+mn-cs"/>
              </a:rPr>
              <a:t>do</a:t>
            </a:r>
            <a:r>
              <a:rPr kumimoji="0" lang="hu-HU" sz="1000" b="0" i="0" u="none" strike="noStrike" kern="0" cap="none" spc="0" normalizeH="0" baseline="0" noProof="0" dirty="0">
                <a:ln>
                  <a:noFill/>
                </a:ln>
                <a:solidFill>
                  <a:srgbClr val="404040"/>
                </a:solidFill>
                <a:effectLst/>
                <a:uLnTx/>
                <a:uFillTx/>
                <a:ea typeface="+mn-ea"/>
                <a:cs typeface="+mn-cs"/>
              </a:rPr>
              <a:t> </a:t>
            </a:r>
            <a:r>
              <a:rPr kumimoji="0" lang="hu-HU" sz="1000" b="0" i="0" u="none" strike="noStrike" kern="0" cap="none" spc="0" normalizeH="0" baseline="0" noProof="0" dirty="0" err="1">
                <a:ln>
                  <a:noFill/>
                </a:ln>
                <a:solidFill>
                  <a:srgbClr val="404040"/>
                </a:solidFill>
                <a:effectLst/>
                <a:uLnTx/>
                <a:uFillTx/>
                <a:ea typeface="+mn-ea"/>
                <a:cs typeface="+mn-cs"/>
              </a:rPr>
              <a:t>not</a:t>
            </a:r>
            <a:r>
              <a:rPr kumimoji="0" lang="hu-HU" sz="1000" b="0" i="0" u="none" strike="noStrike" kern="0" cap="none" spc="0" normalizeH="0" baseline="0" noProof="0" dirty="0">
                <a:ln>
                  <a:noFill/>
                </a:ln>
                <a:solidFill>
                  <a:srgbClr val="404040"/>
                </a:solidFill>
                <a:effectLst/>
                <a:uLnTx/>
                <a:uFillTx/>
                <a:ea typeface="+mn-ea"/>
                <a:cs typeface="+mn-cs"/>
              </a:rPr>
              <a:t> </a:t>
            </a:r>
            <a:r>
              <a:rPr kumimoji="0" lang="hu-HU" sz="1000" b="0" i="0" u="none" strike="noStrike" kern="0" cap="none" spc="0" normalizeH="0" baseline="0" noProof="0" dirty="0" err="1">
                <a:ln>
                  <a:noFill/>
                </a:ln>
                <a:solidFill>
                  <a:srgbClr val="404040"/>
                </a:solidFill>
                <a:effectLst/>
                <a:uLnTx/>
                <a:uFillTx/>
                <a:ea typeface="+mn-ea"/>
                <a:cs typeface="+mn-cs"/>
              </a:rPr>
              <a:t>watch</a:t>
            </a:r>
            <a:r>
              <a:rPr kumimoji="0" lang="hu-HU" sz="1000" b="0" i="0" u="none" strike="noStrike" kern="0" cap="none" spc="0" normalizeH="0" baseline="0" noProof="0" dirty="0">
                <a:ln>
                  <a:noFill/>
                </a:ln>
                <a:solidFill>
                  <a:srgbClr val="404040"/>
                </a:solidFill>
                <a:effectLst/>
                <a:uLnTx/>
                <a:uFillTx/>
                <a:ea typeface="+mn-ea"/>
                <a:cs typeface="+mn-cs"/>
              </a:rPr>
              <a:t> TV </a:t>
            </a:r>
            <a:r>
              <a:rPr kumimoji="0" lang="hu-HU" sz="1000" b="0" i="0" u="none" strike="noStrike" kern="0" cap="none" spc="0" normalizeH="0" baseline="0" noProof="0" dirty="0" err="1">
                <a:ln>
                  <a:noFill/>
                </a:ln>
                <a:solidFill>
                  <a:srgbClr val="404040"/>
                </a:solidFill>
                <a:effectLst/>
                <a:uLnTx/>
                <a:uFillTx/>
                <a:ea typeface="+mn-ea"/>
                <a:cs typeface="+mn-cs"/>
              </a:rPr>
              <a:t>content</a:t>
            </a:r>
            <a:endParaRPr kumimoji="0" lang="hu-HU" sz="1000" b="0" i="0" u="none" strike="noStrike" kern="0" cap="none" spc="0" normalizeH="0" baseline="0" noProof="0" dirty="0">
              <a:ln>
                <a:noFill/>
              </a:ln>
              <a:solidFill>
                <a:srgbClr val="404040"/>
              </a:solidFill>
              <a:effectLst/>
              <a:uLnTx/>
              <a:uFillTx/>
              <a:ea typeface="+mn-ea"/>
              <a:cs typeface="+mn-cs"/>
            </a:endParaRPr>
          </a:p>
        </p:txBody>
      </p:sp>
      <p:sp>
        <p:nvSpPr>
          <p:cNvPr id="127" name="Rectangle 23"/>
          <p:cNvSpPr/>
          <p:nvPr/>
        </p:nvSpPr>
        <p:spPr>
          <a:xfrm>
            <a:off x="5242918" y="2298335"/>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sz="1000" kern="0" dirty="0" err="1">
                <a:solidFill>
                  <a:srgbClr val="404040"/>
                </a:solidFill>
              </a:rPr>
              <a:t>Other</a:t>
            </a:r>
            <a:endParaRPr kumimoji="0" lang="hu-HU" sz="1000" b="0" i="0" u="none" strike="noStrike" kern="0" cap="none" spc="0" normalizeH="0" baseline="0" noProof="0" dirty="0">
              <a:ln>
                <a:noFill/>
              </a:ln>
              <a:solidFill>
                <a:srgbClr val="404040"/>
              </a:solidFill>
              <a:effectLst/>
              <a:uLnTx/>
              <a:uFillTx/>
              <a:ea typeface="+mn-ea"/>
              <a:cs typeface="+mn-cs"/>
            </a:endParaRPr>
          </a:p>
        </p:txBody>
      </p:sp>
      <p:sp>
        <p:nvSpPr>
          <p:cNvPr id="128" name="Rectangle 23"/>
          <p:cNvSpPr/>
          <p:nvPr/>
        </p:nvSpPr>
        <p:spPr>
          <a:xfrm>
            <a:off x="6606693" y="2305688"/>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sz="1000" kern="0" dirty="0">
                <a:solidFill>
                  <a:srgbClr val="404040"/>
                </a:solidFill>
              </a:rPr>
              <a:t>I </a:t>
            </a:r>
            <a:r>
              <a:rPr lang="hu-HU" sz="1000" kern="0" dirty="0" err="1">
                <a:solidFill>
                  <a:srgbClr val="404040"/>
                </a:solidFill>
              </a:rPr>
              <a:t>do</a:t>
            </a:r>
            <a:r>
              <a:rPr lang="hu-HU" sz="1000" kern="0" dirty="0">
                <a:solidFill>
                  <a:srgbClr val="404040"/>
                </a:solidFill>
              </a:rPr>
              <a:t> </a:t>
            </a:r>
            <a:r>
              <a:rPr lang="hu-HU" sz="1000" kern="0" dirty="0" err="1">
                <a:solidFill>
                  <a:srgbClr val="404040"/>
                </a:solidFill>
              </a:rPr>
              <a:t>not</a:t>
            </a:r>
            <a:r>
              <a:rPr lang="hu-HU" sz="1000" kern="0" dirty="0">
                <a:solidFill>
                  <a:srgbClr val="404040"/>
                </a:solidFill>
              </a:rPr>
              <a:t> </a:t>
            </a:r>
            <a:r>
              <a:rPr lang="hu-HU" sz="1000" kern="0" dirty="0" err="1">
                <a:solidFill>
                  <a:srgbClr val="404040"/>
                </a:solidFill>
              </a:rPr>
              <a:t>know</a:t>
            </a:r>
            <a:endParaRPr kumimoji="0" lang="hu-HU" sz="1000" b="0" i="0" u="none" strike="noStrike" kern="0" cap="none" spc="0" normalizeH="0" baseline="0" noProof="0" dirty="0">
              <a:ln>
                <a:noFill/>
              </a:ln>
              <a:solidFill>
                <a:srgbClr val="404040"/>
              </a:solidFill>
              <a:effectLst/>
              <a:uLnTx/>
              <a:uFillTx/>
              <a:ea typeface="+mn-ea"/>
              <a:cs typeface="+mn-cs"/>
            </a:endParaRPr>
          </a:p>
        </p:txBody>
      </p:sp>
      <p:sp>
        <p:nvSpPr>
          <p:cNvPr id="23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N=148 | Base: The ones without a TV subscription</a:t>
            </a:r>
          </a:p>
        </p:txBody>
      </p:sp>
      <p:sp>
        <p:nvSpPr>
          <p:cNvPr id="146"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pPr>
            <a:r>
              <a:rPr lang="hu-HU" sz="1000" i="1" dirty="0" err="1">
                <a:solidFill>
                  <a:schemeClr val="bg1">
                    <a:lumMod val="50000"/>
                  </a:schemeClr>
                </a:solidFill>
              </a:rPr>
              <a:t>Why</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not</a:t>
            </a:r>
            <a:r>
              <a:rPr lang="hu-HU" sz="1000" i="1" dirty="0">
                <a:solidFill>
                  <a:schemeClr val="bg1">
                    <a:lumMod val="50000"/>
                  </a:schemeClr>
                </a:solidFill>
              </a:rPr>
              <a:t> </a:t>
            </a:r>
            <a:r>
              <a:rPr lang="hu-HU" sz="1000" i="1" dirty="0" err="1">
                <a:solidFill>
                  <a:schemeClr val="bg1">
                    <a:lumMod val="50000"/>
                  </a:schemeClr>
                </a:solidFill>
              </a:rPr>
              <a:t>subscribed</a:t>
            </a:r>
            <a:r>
              <a:rPr lang="hu-HU" sz="1000" i="1" dirty="0">
                <a:solidFill>
                  <a:schemeClr val="bg1">
                    <a:lumMod val="50000"/>
                  </a:schemeClr>
                </a:solidFill>
              </a:rPr>
              <a:t>?</a:t>
            </a:r>
          </a:p>
        </p:txBody>
      </p:sp>
      <p:sp>
        <p:nvSpPr>
          <p:cNvPr id="147" name="Szövegdoboz 30"/>
          <p:cNvSpPr txBox="1"/>
          <p:nvPr/>
        </p:nvSpPr>
        <p:spPr>
          <a:xfrm>
            <a:off x="1043311" y="3187199"/>
            <a:ext cx="6701194" cy="900246"/>
          </a:xfrm>
          <a:prstGeom prst="rect">
            <a:avLst/>
          </a:prstGeom>
          <a:noFill/>
        </p:spPr>
        <p:txBody>
          <a:bodyPr wrap="square" rtlCol="0">
            <a:spAutoFit/>
          </a:bodyPr>
          <a:lstStyle/>
          <a:p>
            <a:pPr lvl="0" algn="just" defTabSz="914400">
              <a:defRPr/>
            </a:pPr>
            <a:r>
              <a:rPr lang="hu-HU" sz="1050" kern="0" dirty="0">
                <a:solidFill>
                  <a:srgbClr val="58595B"/>
                </a:solidFill>
                <a:latin typeface="Calibri"/>
              </a:rPr>
              <a:t>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subscribed</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avoid</a:t>
            </a:r>
            <a:r>
              <a:rPr lang="hu-HU" sz="1050" kern="0" dirty="0">
                <a:solidFill>
                  <a:srgbClr val="58595B"/>
                </a:solidFill>
                <a:latin typeface="Calibri"/>
              </a:rPr>
              <a:t> consuming TV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a:t>
            </a:r>
            <a:r>
              <a:rPr lang="hu-HU" sz="1050" kern="0" dirty="0" err="1">
                <a:solidFill>
                  <a:srgbClr val="58595B"/>
                </a:solidFill>
                <a:latin typeface="Calibri"/>
              </a:rPr>
              <a:t>get</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free </a:t>
            </a:r>
            <a:r>
              <a:rPr lang="hu-HU" sz="1050" kern="0" dirty="0" err="1">
                <a:solidFill>
                  <a:srgbClr val="58595B"/>
                </a:solidFill>
                <a:latin typeface="Calibri"/>
              </a:rPr>
              <a:t>channels</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online. DVB-T </a:t>
            </a:r>
            <a:r>
              <a:rPr lang="hu-HU" sz="1050" kern="0" dirty="0" err="1">
                <a:solidFill>
                  <a:srgbClr val="58595B"/>
                </a:solidFill>
                <a:latin typeface="Calibri"/>
              </a:rPr>
              <a:t>platforms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typical</a:t>
            </a:r>
            <a:r>
              <a:rPr lang="hu-HU" sz="1050" kern="0" dirty="0">
                <a:solidFill>
                  <a:srgbClr val="58595B"/>
                </a:solidFill>
                <a:latin typeface="Calibri"/>
              </a:rPr>
              <a:t> </a:t>
            </a:r>
            <a:r>
              <a:rPr lang="hu-HU" sz="1050" kern="0" dirty="0" err="1">
                <a:solidFill>
                  <a:srgbClr val="58595B"/>
                </a:solidFill>
                <a:latin typeface="Calibri"/>
              </a:rPr>
              <a:t>amongst</a:t>
            </a:r>
            <a:r>
              <a:rPr lang="hu-HU" sz="1050" kern="0" dirty="0">
                <a:solidFill>
                  <a:srgbClr val="58595B"/>
                </a:solidFill>
                <a:latin typeface="Calibri"/>
              </a:rPr>
              <a:t> more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half</a:t>
            </a:r>
            <a:r>
              <a:rPr lang="hu-HU" sz="1050" kern="0" dirty="0">
                <a:solidFill>
                  <a:srgbClr val="58595B"/>
                </a:solidFill>
                <a:latin typeface="Calibri"/>
              </a:rPr>
              <a:t> (53%) of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a:t>
            </a:r>
            <a:r>
              <a:rPr lang="hu-HU" sz="1050" kern="0" dirty="0" err="1">
                <a:solidFill>
                  <a:srgbClr val="58595B"/>
                </a:solidFill>
                <a:latin typeface="Calibri"/>
              </a:rPr>
              <a:t>municipalities</a:t>
            </a:r>
            <a:r>
              <a:rPr lang="hu-HU" sz="1050" kern="0" dirty="0">
                <a:solidFill>
                  <a:srgbClr val="58595B"/>
                </a:solidFill>
                <a:latin typeface="Calibri"/>
              </a:rPr>
              <a:t> and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two</a:t>
            </a:r>
            <a:r>
              <a:rPr lang="hu-HU" sz="1050" kern="0" dirty="0">
                <a:solidFill>
                  <a:srgbClr val="58595B"/>
                </a:solidFill>
                <a:latin typeface="Calibri"/>
              </a:rPr>
              <a:t> </a:t>
            </a:r>
            <a:r>
              <a:rPr lang="hu-HU" sz="1050" kern="0" dirty="0" err="1">
                <a:solidFill>
                  <a:srgbClr val="58595B"/>
                </a:solidFill>
                <a:latin typeface="Calibri"/>
              </a:rPr>
              <a:t>thirds</a:t>
            </a:r>
            <a:r>
              <a:rPr lang="hu-HU" sz="1050" kern="0" dirty="0">
                <a:solidFill>
                  <a:srgbClr val="58595B"/>
                </a:solidFill>
                <a:latin typeface="Calibri"/>
              </a:rPr>
              <a:t>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financial</a:t>
            </a:r>
            <a:r>
              <a:rPr lang="hu-HU" sz="1050" kern="0" dirty="0">
                <a:solidFill>
                  <a:srgbClr val="58595B"/>
                </a:solidFill>
                <a:latin typeface="Calibri"/>
              </a:rPr>
              <a:t> </a:t>
            </a:r>
            <a:r>
              <a:rPr lang="hu-HU" sz="1050" kern="0" dirty="0" err="1">
                <a:solidFill>
                  <a:srgbClr val="58595B"/>
                </a:solidFill>
                <a:latin typeface="Calibri"/>
              </a:rPr>
              <a:t>uncertainties</a:t>
            </a:r>
            <a:r>
              <a:rPr lang="hu-HU" sz="1050" kern="0" dirty="0">
                <a:solidFill>
                  <a:srgbClr val="58595B"/>
                </a:solidFill>
                <a:latin typeface="Calibri"/>
              </a:rPr>
              <a:t>. </a:t>
            </a:r>
          </a:p>
          <a:p>
            <a:pPr lvl="0" algn="just" defTabSz="914400">
              <a:defRPr/>
            </a:pPr>
            <a:endParaRPr lang="hu-HU" sz="1050" kern="0" dirty="0">
              <a:solidFill>
                <a:srgbClr val="58595B"/>
              </a:solidFill>
              <a:latin typeface="Calibri"/>
            </a:endParaRPr>
          </a:p>
          <a:p>
            <a:pPr lvl="0" algn="just" defTabSz="914400">
              <a:defRPr/>
            </a:pPr>
            <a:r>
              <a:rPr lang="hu-HU" sz="1050" kern="0" dirty="0">
                <a:solidFill>
                  <a:srgbClr val="58595B"/>
                </a:solidFill>
                <a:latin typeface="Calibri"/>
              </a:rPr>
              <a:t>18% </a:t>
            </a:r>
            <a:r>
              <a:rPr lang="hu-HU" sz="1050" kern="0" dirty="0" err="1">
                <a:solidFill>
                  <a:srgbClr val="58595B"/>
                </a:solidFill>
                <a:latin typeface="Calibri"/>
              </a:rPr>
              <a:t>says</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interested</a:t>
            </a:r>
            <a:r>
              <a:rPr lang="hu-HU" sz="1050" kern="0" dirty="0">
                <a:solidFill>
                  <a:srgbClr val="58595B"/>
                </a:solidFill>
                <a:latin typeface="Calibri"/>
              </a:rPr>
              <a:t> in TV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even</a:t>
            </a:r>
            <a:r>
              <a:rPr lang="hu-HU" sz="1050" kern="0" dirty="0">
                <a:solidFill>
                  <a:srgbClr val="58595B"/>
                </a:solidFill>
                <a:latin typeface="Calibri"/>
              </a:rPr>
              <a:t> online. This is less than 3% of the total sample. </a:t>
            </a:r>
            <a:endParaRPr lang="hu-HU" sz="1000" kern="0" dirty="0">
              <a:solidFill>
                <a:srgbClr val="58595B"/>
              </a:solidFill>
            </a:endParaRPr>
          </a:p>
        </p:txBody>
      </p:sp>
      <p:sp>
        <p:nvSpPr>
          <p:cNvPr id="148" name="Szövegdoboz 135"/>
          <p:cNvSpPr txBox="1"/>
          <p:nvPr/>
        </p:nvSpPr>
        <p:spPr>
          <a:xfrm>
            <a:off x="473110" y="4960969"/>
            <a:ext cx="6417552" cy="138499"/>
          </a:xfrm>
          <a:prstGeom prst="rect">
            <a:avLst/>
          </a:prstGeom>
        </p:spPr>
        <p:txBody>
          <a:bodyPr vert="horz" wrap="square" lIns="0" tIns="0" rIns="0" bIns="0" rtlCol="0">
            <a:spAutoFit/>
          </a:bodyPr>
          <a:lstStyle/>
          <a:p>
            <a:pPr marL="4763" marR="0" lvl="0" indent="0" algn="r" defTabSz="914400" rtl="0" eaLnBrk="1" fontAlgn="auto" latinLnBrk="0" hangingPunct="1">
              <a:lnSpc>
                <a:spcPct val="100000"/>
              </a:lnSpc>
              <a:spcBef>
                <a:spcPts val="0"/>
              </a:spcBef>
              <a:spcAft>
                <a:spcPts val="0"/>
              </a:spcAft>
              <a:buClrTx/>
              <a:buSzTx/>
              <a:buFontTx/>
              <a:buNone/>
              <a:tabLst>
                <a:tab pos="7981950" algn="r"/>
              </a:tabLst>
              <a:defRPr/>
            </a:pPr>
            <a:r>
              <a:rPr lang="hu-HU" sz="900" kern="0" dirty="0">
                <a:solidFill>
                  <a:srgbClr val="222223"/>
                </a:solidFill>
                <a:latin typeface="Calibri"/>
              </a:rPr>
              <a:t>With financial uncertainties: has to give up a lot to maintain life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pic>
        <p:nvPicPr>
          <p:cNvPr id="129" name="Picture 128">
            <a:extLst>
              <a:ext uri="{FF2B5EF4-FFF2-40B4-BE49-F238E27FC236}">
                <a16:creationId xmlns:a16="http://schemas.microsoft.com/office/drawing/2014/main" xmlns="" id="{F4E374C5-D958-4C82-B57C-64B7C7D6E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30" name="Picture 129">
            <a:extLst>
              <a:ext uri="{FF2B5EF4-FFF2-40B4-BE49-F238E27FC236}">
                <a16:creationId xmlns:a16="http://schemas.microsoft.com/office/drawing/2014/main" xmlns="" id="{73B02C14-B911-4C19-9BEF-AEA0E62C0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194866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SVOD </a:t>
            </a:r>
            <a:r>
              <a:rPr lang="hu-HU" sz="2900" dirty="0" err="1"/>
              <a:t>subscription</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household </a:t>
            </a:r>
            <a:r>
              <a:rPr lang="hu-HU" sz="1000" i="1" dirty="0" err="1">
                <a:solidFill>
                  <a:schemeClr val="bg1">
                    <a:lumMod val="50000"/>
                  </a:schemeClr>
                </a:solidFill>
              </a:rPr>
              <a:t>pay</a:t>
            </a:r>
            <a:r>
              <a:rPr lang="hu-HU" sz="1000" i="1" dirty="0">
                <a:solidFill>
                  <a:schemeClr val="bg1">
                    <a:lumMod val="50000"/>
                  </a:schemeClr>
                </a:solidFill>
              </a:rPr>
              <a:t> </a:t>
            </a:r>
            <a:r>
              <a:rPr lang="hu-HU" sz="1000" i="1" dirty="0" err="1">
                <a:solidFill>
                  <a:schemeClr val="bg1">
                    <a:lumMod val="50000"/>
                  </a:schemeClr>
                </a:solidFill>
              </a:rPr>
              <a:t>for</a:t>
            </a:r>
            <a:r>
              <a:rPr lang="hu-HU" sz="1000" i="1" dirty="0">
                <a:solidFill>
                  <a:schemeClr val="bg1">
                    <a:lumMod val="50000"/>
                  </a:schemeClr>
                </a:solidFill>
              </a:rPr>
              <a:t> online video service,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example</a:t>
            </a:r>
            <a:r>
              <a:rPr lang="hu-HU" sz="1000" i="1" dirty="0">
                <a:solidFill>
                  <a:schemeClr val="bg1">
                    <a:lumMod val="50000"/>
                  </a:schemeClr>
                </a:solidFill>
              </a:rPr>
              <a:t> </a:t>
            </a:r>
            <a:r>
              <a:rPr lang="hu-HU" sz="1000" i="1" dirty="0" err="1">
                <a:solidFill>
                  <a:schemeClr val="bg1">
                    <a:lumMod val="50000"/>
                  </a:schemeClr>
                </a:solidFill>
              </a:rPr>
              <a:t>Netflix</a:t>
            </a:r>
            <a:r>
              <a:rPr lang="hu-HU" sz="1000" i="1" dirty="0">
                <a:solidFill>
                  <a:schemeClr val="bg1">
                    <a:lumMod val="50000"/>
                  </a:schemeClr>
                </a:solidFill>
              </a:rPr>
              <a:t> </a:t>
            </a:r>
            <a:r>
              <a:rPr lang="hu-HU" sz="1000" i="1" dirty="0" err="1">
                <a:solidFill>
                  <a:schemeClr val="bg1">
                    <a:lumMod val="50000"/>
                  </a:schemeClr>
                </a:solidFill>
              </a:rPr>
              <a:t>or</a:t>
            </a:r>
            <a:r>
              <a:rPr lang="hu-HU" sz="1000" i="1" dirty="0">
                <a:solidFill>
                  <a:schemeClr val="bg1">
                    <a:lumMod val="50000"/>
                  </a:schemeClr>
                </a:solidFill>
              </a:rPr>
              <a:t> Amazon </a:t>
            </a:r>
            <a:r>
              <a:rPr lang="hu-HU" sz="1000" i="1" dirty="0" err="1">
                <a:solidFill>
                  <a:schemeClr val="bg1">
                    <a:lumMod val="50000"/>
                  </a:schemeClr>
                </a:solidFill>
              </a:rPr>
              <a:t>Prime</a:t>
            </a:r>
            <a:r>
              <a:rPr lang="hu-HU" sz="1000" i="1" dirty="0">
                <a:solidFill>
                  <a:schemeClr val="bg1">
                    <a:lumMod val="50000"/>
                  </a:schemeClr>
                </a:solidFill>
              </a:rPr>
              <a:t>?</a:t>
            </a:r>
          </a:p>
        </p:txBody>
      </p:sp>
      <p:sp>
        <p:nvSpPr>
          <p:cNvPr id="60" name="Szövegdoboz 30"/>
          <p:cNvSpPr txBox="1"/>
          <p:nvPr/>
        </p:nvSpPr>
        <p:spPr>
          <a:xfrm>
            <a:off x="319514" y="1563638"/>
            <a:ext cx="3816424"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In Hungary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Netflix-type</a:t>
            </a:r>
            <a:r>
              <a:rPr lang="hu-HU" sz="1050" kern="0" dirty="0">
                <a:solidFill>
                  <a:srgbClr val="58595B"/>
                </a:solidFill>
                <a:latin typeface="Calibri"/>
              </a:rPr>
              <a:t> of </a:t>
            </a:r>
            <a:r>
              <a:rPr lang="hu-HU" sz="1050" kern="0" dirty="0" err="1">
                <a:solidFill>
                  <a:srgbClr val="58595B"/>
                </a:solidFill>
                <a:latin typeface="Calibri"/>
              </a:rPr>
              <a:t>subscriptions</a:t>
            </a:r>
            <a:r>
              <a:rPr lang="hu-HU" sz="1050" kern="0" dirty="0">
                <a:solidFill>
                  <a:srgbClr val="58595B"/>
                </a:solidFill>
                <a:latin typeface="Calibri"/>
              </a:rPr>
              <a:t> is </a:t>
            </a:r>
            <a:r>
              <a:rPr lang="hu-HU" sz="1050" kern="0" dirty="0" err="1">
                <a:solidFill>
                  <a:srgbClr val="58595B"/>
                </a:solidFill>
                <a:latin typeface="Calibri"/>
              </a:rPr>
              <a:t>very</a:t>
            </a:r>
            <a:r>
              <a:rPr lang="hu-HU" sz="1050" kern="0" dirty="0">
                <a:solidFill>
                  <a:srgbClr val="58595B"/>
                </a:solidFill>
                <a:latin typeface="Calibri"/>
              </a:rPr>
              <a:t> </a:t>
            </a:r>
            <a:r>
              <a:rPr lang="hu-HU" sz="1050" kern="0" dirty="0" err="1">
                <a:solidFill>
                  <a:srgbClr val="58595B"/>
                </a:solidFill>
                <a:latin typeface="Calibri"/>
              </a:rPr>
              <a:t>low</a:t>
            </a:r>
            <a:r>
              <a:rPr lang="hu-HU" sz="1050" kern="0" dirty="0">
                <a:solidFill>
                  <a:srgbClr val="58595B"/>
                </a:solidFill>
                <a:latin typeface="Calibri"/>
              </a:rPr>
              <a:t> , </a:t>
            </a:r>
            <a:r>
              <a:rPr lang="hu-HU" sz="1050" kern="0" dirty="0" err="1">
                <a:solidFill>
                  <a:srgbClr val="58595B"/>
                </a:solidFill>
                <a:latin typeface="Calibri"/>
              </a:rPr>
              <a:t>only</a:t>
            </a:r>
            <a:r>
              <a:rPr lang="hu-HU" sz="1050" kern="0" dirty="0">
                <a:solidFill>
                  <a:srgbClr val="58595B"/>
                </a:solidFill>
                <a:latin typeface="Calibri"/>
              </a:rPr>
              <a:t> 8%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youth</a:t>
            </a:r>
            <a:r>
              <a:rPr lang="hu-HU" sz="1050" kern="0" dirty="0">
                <a:solidFill>
                  <a:srgbClr val="58595B"/>
                </a:solidFill>
                <a:latin typeface="Calibri"/>
              </a:rPr>
              <a:t> </a:t>
            </a:r>
            <a:r>
              <a:rPr lang="hu-HU" sz="1050" kern="0" dirty="0" err="1">
                <a:solidFill>
                  <a:srgbClr val="58595B"/>
                </a:solidFill>
                <a:latin typeface="Calibri"/>
              </a:rPr>
              <a:t>spends</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SVOD services. It is even lower amongst women and the ones who live in municipalities (5%-5%).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ones with primary school, vocaional / technical school degree are less aware of these services, 11% and 12% of them said they do not know. (it is 4% in the total sample)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consume</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everyday</a:t>
            </a:r>
            <a:r>
              <a:rPr lang="hu-HU" sz="1050" kern="0" dirty="0">
                <a:solidFill>
                  <a:srgbClr val="58595B"/>
                </a:solidFill>
                <a:latin typeface="Calibri"/>
              </a:rPr>
              <a:t> online, and </a:t>
            </a:r>
            <a:r>
              <a:rPr lang="hu-HU" sz="1050" kern="0" dirty="0" err="1">
                <a:solidFill>
                  <a:srgbClr val="58595B"/>
                </a:solidFill>
                <a:latin typeface="Calibri"/>
              </a:rPr>
              <a:t>even</a:t>
            </a:r>
            <a:r>
              <a:rPr lang="hu-HU" sz="1050" kern="0" dirty="0">
                <a:solidFill>
                  <a:srgbClr val="58595B"/>
                </a:solidFill>
                <a:latin typeface="Calibri"/>
              </a:rPr>
              <a:t> more,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look</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Hungarian</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more </a:t>
            </a:r>
            <a:r>
              <a:rPr lang="hu-HU" sz="1050" kern="0" dirty="0" err="1">
                <a:solidFill>
                  <a:srgbClr val="58595B"/>
                </a:solidFill>
                <a:latin typeface="Calibri"/>
              </a:rPr>
              <a:t>likely</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have</a:t>
            </a:r>
            <a:r>
              <a:rPr lang="hu-HU" sz="1050" kern="0" dirty="0">
                <a:solidFill>
                  <a:srgbClr val="58595B"/>
                </a:solidFill>
                <a:latin typeface="Calibri"/>
              </a:rPr>
              <a:t> SVOD </a:t>
            </a:r>
            <a:r>
              <a:rPr lang="hu-HU" sz="1050" kern="0" dirty="0" err="1">
                <a:solidFill>
                  <a:srgbClr val="58595B"/>
                </a:solidFill>
                <a:latin typeface="Calibri"/>
              </a:rPr>
              <a:t>subscriptions</a:t>
            </a:r>
            <a:r>
              <a:rPr lang="hu-HU" sz="1050" kern="0" dirty="0">
                <a:solidFill>
                  <a:srgbClr val="58595B"/>
                </a:solidFill>
                <a:latin typeface="Calibri"/>
              </a:rPr>
              <a:t> (17% and 29%), </a:t>
            </a:r>
            <a:r>
              <a:rPr lang="hu-HU" sz="1050" kern="0" dirty="0" err="1">
                <a:solidFill>
                  <a:srgbClr val="58595B"/>
                </a:solidFill>
                <a:latin typeface="Calibri"/>
              </a:rPr>
              <a:t>however</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choose</a:t>
            </a:r>
            <a:r>
              <a:rPr lang="hu-HU" sz="1050" kern="0" dirty="0">
                <a:solidFill>
                  <a:srgbClr val="58595B"/>
                </a:solidFill>
                <a:latin typeface="Calibri"/>
              </a:rPr>
              <a:t> free </a:t>
            </a:r>
            <a:r>
              <a:rPr lang="hu-HU" sz="1050" kern="0" dirty="0" err="1">
                <a:solidFill>
                  <a:srgbClr val="58595B"/>
                </a:solidFill>
                <a:latin typeface="Calibri"/>
              </a:rPr>
              <a:t>content</a:t>
            </a:r>
            <a:r>
              <a:rPr lang="hu-HU" sz="1050" kern="0" dirty="0">
                <a:solidFill>
                  <a:srgbClr val="58595B"/>
                </a:solidFill>
                <a:latin typeface="Calibri"/>
              </a:rPr>
              <a:t> more </a:t>
            </a:r>
            <a:r>
              <a:rPr lang="hu-HU" sz="1050" kern="0" dirty="0" err="1">
                <a:solidFill>
                  <a:srgbClr val="58595B"/>
                </a:solidFill>
                <a:latin typeface="Calibri"/>
              </a:rPr>
              <a:t>often</a:t>
            </a:r>
            <a:r>
              <a:rPr lang="hu-HU" sz="1050" kern="0" dirty="0">
                <a:solidFill>
                  <a:srgbClr val="58595B"/>
                </a:solidFill>
                <a:latin typeface="Calibri"/>
              </a:rPr>
              <a:t>. </a:t>
            </a:r>
          </a:p>
        </p:txBody>
      </p:sp>
      <p:grpSp>
        <p:nvGrpSpPr>
          <p:cNvPr id="14" name="Group 23"/>
          <p:cNvGrpSpPr/>
          <p:nvPr/>
        </p:nvGrpSpPr>
        <p:grpSpPr>
          <a:xfrm>
            <a:off x="5220072" y="1492820"/>
            <a:ext cx="2535079" cy="2223833"/>
            <a:chOff x="-1" y="677408"/>
            <a:chExt cx="4082768" cy="3581502"/>
          </a:xfrm>
        </p:grpSpPr>
        <p:sp>
          <p:nvSpPr>
            <p:cNvPr id="24" name="Shape 6"/>
            <p:cNvSpPr/>
            <p:nvPr/>
          </p:nvSpPr>
          <p:spPr>
            <a:xfrm>
              <a:off x="111677" y="1047924"/>
              <a:ext cx="3850572" cy="11112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9999"/>
            </a:solidFill>
            <a:ln w="12700" cap="flat">
              <a:noFill/>
              <a:miter lim="400000"/>
            </a:ln>
            <a:effectLst/>
          </p:spPr>
          <p:txBody>
            <a:bodyPr wrap="square" lIns="0" tIns="0" rIns="0" bIns="0" numCol="1" anchor="t">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grpSp>
          <p:nvGrpSpPr>
            <p:cNvPr id="25" name="Group 12"/>
            <p:cNvGrpSpPr/>
            <p:nvPr/>
          </p:nvGrpSpPr>
          <p:grpSpPr>
            <a:xfrm>
              <a:off x="351036" y="1091131"/>
              <a:ext cx="3369725" cy="1397000"/>
              <a:chOff x="-57049" y="-63501"/>
              <a:chExt cx="3369724" cy="1396999"/>
            </a:xfrm>
          </p:grpSpPr>
          <p:sp>
            <p:nvSpPr>
              <p:cNvPr id="45" name="Shape 8"/>
              <p:cNvSpPr/>
              <p:nvPr/>
            </p:nvSpPr>
            <p:spPr>
              <a:xfrm>
                <a:off x="2423674" y="28859"/>
                <a:ext cx="889001" cy="88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44" name="Shape 11"/>
              <p:cNvSpPr/>
              <p:nvPr/>
            </p:nvSpPr>
            <p:spPr>
              <a:xfrm>
                <a:off x="1212650" y="-63501"/>
                <a:ext cx="1397000" cy="1396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CD1FF"/>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tabLst/>
                  <a:defRPr sz="1800" cap="none">
                    <a:solidFill>
                      <a:srgbClr val="000000"/>
                    </a:solidFill>
                  </a:defRPr>
                </a:pPr>
                <a:endParaRPr kumimoji="0" sz="1800" b="0" i="0" u="none" strike="noStrike" kern="0" cap="none" spc="0" normalizeH="0" baseline="0" noProof="0" dirty="0">
                  <a:ln>
                    <a:noFill/>
                  </a:ln>
                  <a:solidFill>
                    <a:srgbClr val="000000"/>
                  </a:solidFill>
                  <a:effectLst/>
                  <a:uLnTx/>
                  <a:uFillTx/>
                  <a:latin typeface="Helvetica Neue"/>
                  <a:sym typeface="Helvetica Neue"/>
                </a:endParaRPr>
              </a:p>
            </p:txBody>
          </p:sp>
          <p:sp>
            <p:nvSpPr>
              <p:cNvPr id="36" name="Shape 7"/>
              <p:cNvSpPr/>
              <p:nvPr/>
            </p:nvSpPr>
            <p:spPr>
              <a:xfrm>
                <a:off x="-57049" y="71977"/>
                <a:ext cx="1255073" cy="12550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8767C"/>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tabLst/>
                  <a:defRPr sz="1800" cap="none">
                    <a:solidFill>
                      <a:srgbClr val="000000"/>
                    </a:solidFill>
                  </a:defRPr>
                </a:pPr>
                <a:endParaRPr kumimoji="0" sz="1800" b="0" i="0" u="none" strike="noStrike" kern="0" cap="none" spc="0" normalizeH="0" baseline="0" noProof="0" dirty="0">
                  <a:ln>
                    <a:noFill/>
                  </a:ln>
                  <a:solidFill>
                    <a:srgbClr val="000000"/>
                  </a:solidFill>
                  <a:effectLst/>
                  <a:uLnTx/>
                  <a:uFillTx/>
                  <a:latin typeface="Helvetica Neue"/>
                  <a:sym typeface="Helvetica Neue"/>
                </a:endParaRPr>
              </a:p>
            </p:txBody>
          </p:sp>
        </p:grpSp>
        <p:sp>
          <p:nvSpPr>
            <p:cNvPr id="26" name="Shape 13"/>
            <p:cNvSpPr/>
            <p:nvPr/>
          </p:nvSpPr>
          <p:spPr>
            <a:xfrm>
              <a:off x="28830" y="1715337"/>
              <a:ext cx="3929460" cy="2543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 y="7"/>
                    <a:pt x="7" y="13"/>
                    <a:pt x="11" y="20"/>
                  </a:cubicBezTo>
                  <a:cubicBezTo>
                    <a:pt x="8" y="13"/>
                    <a:pt x="7" y="7"/>
                    <a:pt x="4" y="0"/>
                  </a:cubicBezTo>
                  <a:lnTo>
                    <a:pt x="0" y="0"/>
                  </a:lnTo>
                  <a:close/>
                  <a:moveTo>
                    <a:pt x="473" y="873"/>
                  </a:moveTo>
                  <a:cubicBezTo>
                    <a:pt x="691" y="1276"/>
                    <a:pt x="907" y="1681"/>
                    <a:pt x="1128" y="2079"/>
                  </a:cubicBezTo>
                  <a:cubicBezTo>
                    <a:pt x="3415" y="6207"/>
                    <a:pt x="5877" y="10096"/>
                    <a:pt x="8497" y="13720"/>
                  </a:cubicBezTo>
                  <a:lnTo>
                    <a:pt x="8497" y="20717"/>
                  </a:lnTo>
                  <a:cubicBezTo>
                    <a:pt x="8497" y="20961"/>
                    <a:pt x="8562" y="21181"/>
                    <a:pt x="8665" y="21340"/>
                  </a:cubicBezTo>
                  <a:cubicBezTo>
                    <a:pt x="8769" y="21500"/>
                    <a:pt x="8911" y="21600"/>
                    <a:pt x="9069" y="21600"/>
                  </a:cubicBezTo>
                  <a:lnTo>
                    <a:pt x="13057" y="21600"/>
                  </a:lnTo>
                  <a:cubicBezTo>
                    <a:pt x="13215" y="21600"/>
                    <a:pt x="13357" y="21500"/>
                    <a:pt x="13460" y="21340"/>
                  </a:cubicBezTo>
                  <a:cubicBezTo>
                    <a:pt x="13564" y="21181"/>
                    <a:pt x="13628" y="20961"/>
                    <a:pt x="13628" y="20717"/>
                  </a:cubicBezTo>
                  <a:lnTo>
                    <a:pt x="13628" y="13720"/>
                  </a:lnTo>
                  <a:cubicBezTo>
                    <a:pt x="16272" y="10132"/>
                    <a:pt x="18737" y="6239"/>
                    <a:pt x="21000" y="2076"/>
                  </a:cubicBezTo>
                  <a:cubicBezTo>
                    <a:pt x="21203" y="1702"/>
                    <a:pt x="21400" y="1322"/>
                    <a:pt x="21600" y="944"/>
                  </a:cubicBezTo>
                  <a:cubicBezTo>
                    <a:pt x="21057" y="1663"/>
                    <a:pt x="20198" y="2342"/>
                    <a:pt x="18997" y="2919"/>
                  </a:cubicBezTo>
                  <a:cubicBezTo>
                    <a:pt x="14615" y="5025"/>
                    <a:pt x="7511" y="5025"/>
                    <a:pt x="3128" y="2919"/>
                  </a:cubicBezTo>
                  <a:cubicBezTo>
                    <a:pt x="1888" y="2323"/>
                    <a:pt x="1012" y="1619"/>
                    <a:pt x="473" y="873"/>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27" name="Shape 14"/>
            <p:cNvSpPr/>
            <p:nvPr/>
          </p:nvSpPr>
          <p:spPr>
            <a:xfrm>
              <a:off x="-1" y="987468"/>
              <a:ext cx="4082768" cy="1270251"/>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8"/>
                    <a:pt x="2882" y="3018"/>
                  </a:cubicBezTo>
                  <a:cubicBezTo>
                    <a:pt x="-961" y="7038"/>
                    <a:pt x="-961" y="13559"/>
                    <a:pt x="2882" y="17579"/>
                  </a:cubicBezTo>
                  <a:cubicBezTo>
                    <a:pt x="6725" y="21600"/>
                    <a:pt x="12953" y="21600"/>
                    <a:pt x="16796" y="17579"/>
                  </a:cubicBezTo>
                  <a:cubicBezTo>
                    <a:pt x="20639" y="13559"/>
                    <a:pt x="20639" y="7038"/>
                    <a:pt x="16796" y="3018"/>
                  </a:cubicBezTo>
                  <a:cubicBezTo>
                    <a:pt x="14875" y="1008"/>
                    <a:pt x="12357" y="0"/>
                    <a:pt x="9839" y="0"/>
                  </a:cubicBezTo>
                  <a:close/>
                  <a:moveTo>
                    <a:pt x="9818" y="978"/>
                  </a:moveTo>
                  <a:cubicBezTo>
                    <a:pt x="12193" y="978"/>
                    <a:pt x="14567" y="1852"/>
                    <a:pt x="16379" y="3591"/>
                  </a:cubicBezTo>
                  <a:cubicBezTo>
                    <a:pt x="20003" y="7068"/>
                    <a:pt x="20003" y="12705"/>
                    <a:pt x="16379" y="16183"/>
                  </a:cubicBezTo>
                  <a:cubicBezTo>
                    <a:pt x="12755" y="19661"/>
                    <a:pt x="6881" y="19661"/>
                    <a:pt x="3257" y="16183"/>
                  </a:cubicBezTo>
                  <a:cubicBezTo>
                    <a:pt x="-367" y="12705"/>
                    <a:pt x="-367" y="7068"/>
                    <a:pt x="3257" y="3591"/>
                  </a:cubicBezTo>
                  <a:cubicBezTo>
                    <a:pt x="5069" y="1852"/>
                    <a:pt x="7443" y="978"/>
                    <a:pt x="9818" y="978"/>
                  </a:cubicBezTo>
                  <a:close/>
                </a:path>
              </a:pathLst>
            </a:custGeom>
            <a:solidFill>
              <a:srgbClr val="E5E5E5"/>
            </a:solidFill>
            <a:ln w="12700" cap="flat">
              <a:noFill/>
              <a:miter lim="400000"/>
            </a:ln>
            <a:effectLst/>
          </p:spPr>
          <p:txBody>
            <a:bodyPr wrap="square" lIns="0" tIns="0" rIns="0" bIns="0" numCol="1" anchor="t">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grpSp>
          <p:nvGrpSpPr>
            <p:cNvPr id="31" name="Group 21"/>
            <p:cNvGrpSpPr/>
            <p:nvPr/>
          </p:nvGrpSpPr>
          <p:grpSpPr>
            <a:xfrm>
              <a:off x="1147962" y="677408"/>
              <a:ext cx="889001" cy="889002"/>
              <a:chOff x="0" y="0"/>
              <a:chExt cx="889000" cy="889000"/>
            </a:xfrm>
          </p:grpSpPr>
          <p:sp>
            <p:nvSpPr>
              <p:cNvPr id="32" name="Shape 19"/>
              <p:cNvSpPr/>
              <p:nvPr/>
            </p:nvSpPr>
            <p:spPr>
              <a:xfrm>
                <a:off x="0" y="0"/>
                <a:ext cx="889000"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7C0"/>
              </a:solidFill>
              <a:ln w="12700" cap="flat">
                <a:noFill/>
                <a:miter lim="400000"/>
              </a:ln>
              <a:effectLst/>
            </p:spPr>
            <p:txBody>
              <a:bodyPr wrap="square" lIns="50800" tIns="50800" rIns="50800" bIns="50800" numCol="1" anchor="ctr">
                <a:noAutofit/>
              </a:bodyPr>
              <a:lstStyle/>
              <a:p>
                <a:pPr marL="0" marR="0" lvl="0" indent="0" algn="ctr" defTabSz="58420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0" cap="all"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3" name="Shape 20"/>
              <p:cNvSpPr/>
              <p:nvPr/>
            </p:nvSpPr>
            <p:spPr>
              <a:xfrm>
                <a:off x="266699" y="260588"/>
                <a:ext cx="355602" cy="367824"/>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w="12700" cap="flat">
                <a:noFill/>
                <a:miter lim="400000"/>
              </a:ln>
              <a:effectLst/>
            </p:spPr>
            <p:txBody>
              <a:bodyPr wrap="square" lIns="38100" tIns="38100" rIns="38100" bIns="38100" numCol="1" anchor="b">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grpSp>
      </p:grpSp>
      <p:grpSp>
        <p:nvGrpSpPr>
          <p:cNvPr id="47" name="Group 370"/>
          <p:cNvGrpSpPr>
            <a:grpSpLocks noChangeAspect="1"/>
          </p:cNvGrpSpPr>
          <p:nvPr/>
        </p:nvGrpSpPr>
        <p:grpSpPr>
          <a:xfrm>
            <a:off x="7078981" y="1935372"/>
            <a:ext cx="385392" cy="252355"/>
            <a:chOff x="7562850" y="5859463"/>
            <a:chExt cx="446088" cy="292100"/>
          </a:xfrm>
          <a:solidFill>
            <a:schemeClr val="bg1"/>
          </a:solidFill>
        </p:grpSpPr>
        <p:sp>
          <p:nvSpPr>
            <p:cNvPr id="48" name="Freeform 537"/>
            <p:cNvSpPr>
              <a:spLocks noEditPoints="1"/>
            </p:cNvSpPr>
            <p:nvPr/>
          </p:nvSpPr>
          <p:spPr bwMode="auto">
            <a:xfrm>
              <a:off x="7615237" y="5859463"/>
              <a:ext cx="339725" cy="249238"/>
            </a:xfrm>
            <a:custGeom>
              <a:avLst/>
              <a:gdLst/>
              <a:ahLst/>
              <a:cxnLst>
                <a:cxn ang="0">
                  <a:pos x="307" y="253"/>
                </a:cxn>
                <a:cxn ang="0">
                  <a:pos x="38" y="253"/>
                </a:cxn>
                <a:cxn ang="0">
                  <a:pos x="0" y="214"/>
                </a:cxn>
                <a:cxn ang="0">
                  <a:pos x="0" y="38"/>
                </a:cxn>
                <a:cxn ang="0">
                  <a:pos x="38" y="0"/>
                </a:cxn>
                <a:cxn ang="0">
                  <a:pos x="307" y="0"/>
                </a:cxn>
                <a:cxn ang="0">
                  <a:pos x="345" y="38"/>
                </a:cxn>
                <a:cxn ang="0">
                  <a:pos x="345" y="214"/>
                </a:cxn>
                <a:cxn ang="0">
                  <a:pos x="307" y="253"/>
                </a:cxn>
                <a:cxn ang="0">
                  <a:pos x="38" y="19"/>
                </a:cxn>
                <a:cxn ang="0">
                  <a:pos x="19" y="38"/>
                </a:cxn>
                <a:cxn ang="0">
                  <a:pos x="19" y="214"/>
                </a:cxn>
                <a:cxn ang="0">
                  <a:pos x="38" y="234"/>
                </a:cxn>
                <a:cxn ang="0">
                  <a:pos x="307" y="234"/>
                </a:cxn>
                <a:cxn ang="0">
                  <a:pos x="326" y="214"/>
                </a:cxn>
                <a:cxn ang="0">
                  <a:pos x="326" y="38"/>
                </a:cxn>
                <a:cxn ang="0">
                  <a:pos x="307" y="19"/>
                </a:cxn>
                <a:cxn ang="0">
                  <a:pos x="38" y="19"/>
                </a:cxn>
              </a:cxnLst>
              <a:rect l="0" t="0" r="r" b="b"/>
              <a:pathLst>
                <a:path w="345" h="253">
                  <a:moveTo>
                    <a:pt x="307" y="253"/>
                  </a:moveTo>
                  <a:cubicBezTo>
                    <a:pt x="38" y="253"/>
                    <a:pt x="38" y="253"/>
                    <a:pt x="38" y="253"/>
                  </a:cubicBezTo>
                  <a:cubicBezTo>
                    <a:pt x="17" y="253"/>
                    <a:pt x="0" y="235"/>
                    <a:pt x="0" y="214"/>
                  </a:cubicBezTo>
                  <a:cubicBezTo>
                    <a:pt x="0" y="38"/>
                    <a:pt x="0" y="38"/>
                    <a:pt x="0" y="38"/>
                  </a:cubicBezTo>
                  <a:cubicBezTo>
                    <a:pt x="0" y="17"/>
                    <a:pt x="17" y="0"/>
                    <a:pt x="38" y="0"/>
                  </a:cubicBezTo>
                  <a:cubicBezTo>
                    <a:pt x="307" y="0"/>
                    <a:pt x="307" y="0"/>
                    <a:pt x="307" y="0"/>
                  </a:cubicBezTo>
                  <a:cubicBezTo>
                    <a:pt x="328" y="0"/>
                    <a:pt x="345" y="17"/>
                    <a:pt x="345" y="38"/>
                  </a:cubicBezTo>
                  <a:cubicBezTo>
                    <a:pt x="345" y="214"/>
                    <a:pt x="345" y="214"/>
                    <a:pt x="345" y="214"/>
                  </a:cubicBezTo>
                  <a:cubicBezTo>
                    <a:pt x="345" y="235"/>
                    <a:pt x="328" y="253"/>
                    <a:pt x="307" y="253"/>
                  </a:cubicBezTo>
                  <a:close/>
                  <a:moveTo>
                    <a:pt x="38" y="19"/>
                  </a:moveTo>
                  <a:cubicBezTo>
                    <a:pt x="28" y="19"/>
                    <a:pt x="19" y="28"/>
                    <a:pt x="19" y="38"/>
                  </a:cubicBezTo>
                  <a:cubicBezTo>
                    <a:pt x="19" y="214"/>
                    <a:pt x="19" y="214"/>
                    <a:pt x="19" y="214"/>
                  </a:cubicBezTo>
                  <a:cubicBezTo>
                    <a:pt x="19" y="225"/>
                    <a:pt x="28" y="234"/>
                    <a:pt x="38" y="234"/>
                  </a:cubicBezTo>
                  <a:cubicBezTo>
                    <a:pt x="307" y="234"/>
                    <a:pt x="307" y="234"/>
                    <a:pt x="307" y="234"/>
                  </a:cubicBezTo>
                  <a:cubicBezTo>
                    <a:pt x="317" y="234"/>
                    <a:pt x="326" y="225"/>
                    <a:pt x="326" y="214"/>
                  </a:cubicBezTo>
                  <a:cubicBezTo>
                    <a:pt x="326" y="38"/>
                    <a:pt x="326" y="38"/>
                    <a:pt x="326" y="38"/>
                  </a:cubicBezTo>
                  <a:cubicBezTo>
                    <a:pt x="326" y="28"/>
                    <a:pt x="317" y="19"/>
                    <a:pt x="307" y="19"/>
                  </a:cubicBezTo>
                  <a:cubicBezTo>
                    <a:pt x="38" y="19"/>
                    <a:pt x="38" y="19"/>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538"/>
            <p:cNvSpPr>
              <a:spLocks noEditPoints="1"/>
            </p:cNvSpPr>
            <p:nvPr/>
          </p:nvSpPr>
          <p:spPr bwMode="auto">
            <a:xfrm>
              <a:off x="7562850" y="6070600"/>
              <a:ext cx="446088" cy="80963"/>
            </a:xfrm>
            <a:custGeom>
              <a:avLst/>
              <a:gdLst/>
              <a:ahLst/>
              <a:cxnLst>
                <a:cxn ang="0">
                  <a:pos x="444" y="48"/>
                </a:cxn>
                <a:cxn ang="0">
                  <a:pos x="406" y="14"/>
                </a:cxn>
                <a:cxn ang="0">
                  <a:pos x="388" y="0"/>
                </a:cxn>
                <a:cxn ang="0">
                  <a:pos x="65" y="0"/>
                </a:cxn>
                <a:cxn ang="0">
                  <a:pos x="47" y="14"/>
                </a:cxn>
                <a:cxn ang="0">
                  <a:pos x="9" y="48"/>
                </a:cxn>
                <a:cxn ang="0">
                  <a:pos x="0" y="69"/>
                </a:cxn>
                <a:cxn ang="0">
                  <a:pos x="12" y="82"/>
                </a:cxn>
                <a:cxn ang="0">
                  <a:pos x="441" y="82"/>
                </a:cxn>
                <a:cxn ang="0">
                  <a:pos x="453" y="69"/>
                </a:cxn>
                <a:cxn ang="0">
                  <a:pos x="444" y="48"/>
                </a:cxn>
                <a:cxn ang="0">
                  <a:pos x="269" y="54"/>
                </a:cxn>
                <a:cxn ang="0">
                  <a:pos x="184" y="54"/>
                </a:cxn>
                <a:cxn ang="0">
                  <a:pos x="181" y="50"/>
                </a:cxn>
                <a:cxn ang="0">
                  <a:pos x="183" y="43"/>
                </a:cxn>
                <a:cxn ang="0">
                  <a:pos x="191" y="32"/>
                </a:cxn>
                <a:cxn ang="0">
                  <a:pos x="198" y="28"/>
                </a:cxn>
                <a:cxn ang="0">
                  <a:pos x="255" y="28"/>
                </a:cxn>
                <a:cxn ang="0">
                  <a:pos x="262" y="32"/>
                </a:cxn>
                <a:cxn ang="0">
                  <a:pos x="270" y="43"/>
                </a:cxn>
                <a:cxn ang="0">
                  <a:pos x="272" y="50"/>
                </a:cxn>
                <a:cxn ang="0">
                  <a:pos x="269" y="54"/>
                </a:cxn>
              </a:cxnLst>
              <a:rect l="0" t="0" r="r" b="b"/>
              <a:pathLst>
                <a:path w="453" h="82">
                  <a:moveTo>
                    <a:pt x="444" y="48"/>
                  </a:moveTo>
                  <a:cubicBezTo>
                    <a:pt x="406" y="14"/>
                    <a:pt x="406" y="14"/>
                    <a:pt x="406" y="14"/>
                  </a:cubicBezTo>
                  <a:cubicBezTo>
                    <a:pt x="397" y="6"/>
                    <a:pt x="399" y="0"/>
                    <a:pt x="388" y="0"/>
                  </a:cubicBezTo>
                  <a:cubicBezTo>
                    <a:pt x="65" y="0"/>
                    <a:pt x="65" y="0"/>
                    <a:pt x="65" y="0"/>
                  </a:cubicBezTo>
                  <a:cubicBezTo>
                    <a:pt x="54" y="0"/>
                    <a:pt x="56" y="6"/>
                    <a:pt x="47" y="14"/>
                  </a:cubicBezTo>
                  <a:cubicBezTo>
                    <a:pt x="9" y="48"/>
                    <a:pt x="9" y="48"/>
                    <a:pt x="9" y="48"/>
                  </a:cubicBezTo>
                  <a:cubicBezTo>
                    <a:pt x="4" y="52"/>
                    <a:pt x="0" y="62"/>
                    <a:pt x="0" y="69"/>
                  </a:cubicBezTo>
                  <a:cubicBezTo>
                    <a:pt x="0" y="76"/>
                    <a:pt x="5" y="82"/>
                    <a:pt x="12" y="82"/>
                  </a:cubicBezTo>
                  <a:cubicBezTo>
                    <a:pt x="441" y="82"/>
                    <a:pt x="441" y="82"/>
                    <a:pt x="441" y="82"/>
                  </a:cubicBezTo>
                  <a:cubicBezTo>
                    <a:pt x="448" y="82"/>
                    <a:pt x="453" y="76"/>
                    <a:pt x="453" y="69"/>
                  </a:cubicBezTo>
                  <a:cubicBezTo>
                    <a:pt x="453" y="62"/>
                    <a:pt x="449" y="52"/>
                    <a:pt x="444" y="48"/>
                  </a:cubicBezTo>
                  <a:close/>
                  <a:moveTo>
                    <a:pt x="269" y="54"/>
                  </a:moveTo>
                  <a:cubicBezTo>
                    <a:pt x="184" y="54"/>
                    <a:pt x="184" y="54"/>
                    <a:pt x="184" y="54"/>
                  </a:cubicBezTo>
                  <a:cubicBezTo>
                    <a:pt x="182" y="54"/>
                    <a:pt x="181" y="52"/>
                    <a:pt x="181" y="50"/>
                  </a:cubicBezTo>
                  <a:cubicBezTo>
                    <a:pt x="181" y="47"/>
                    <a:pt x="182" y="44"/>
                    <a:pt x="183" y="43"/>
                  </a:cubicBezTo>
                  <a:cubicBezTo>
                    <a:pt x="191" y="32"/>
                    <a:pt x="191" y="32"/>
                    <a:pt x="191" y="32"/>
                  </a:cubicBezTo>
                  <a:cubicBezTo>
                    <a:pt x="192" y="30"/>
                    <a:pt x="196" y="28"/>
                    <a:pt x="198" y="28"/>
                  </a:cubicBezTo>
                  <a:cubicBezTo>
                    <a:pt x="255" y="28"/>
                    <a:pt x="255" y="28"/>
                    <a:pt x="255" y="28"/>
                  </a:cubicBezTo>
                  <a:cubicBezTo>
                    <a:pt x="257" y="28"/>
                    <a:pt x="260" y="30"/>
                    <a:pt x="262" y="32"/>
                  </a:cubicBezTo>
                  <a:cubicBezTo>
                    <a:pt x="270" y="43"/>
                    <a:pt x="270" y="43"/>
                    <a:pt x="270" y="43"/>
                  </a:cubicBezTo>
                  <a:cubicBezTo>
                    <a:pt x="271" y="44"/>
                    <a:pt x="272" y="47"/>
                    <a:pt x="272" y="50"/>
                  </a:cubicBezTo>
                  <a:cubicBezTo>
                    <a:pt x="272" y="52"/>
                    <a:pt x="270" y="54"/>
                    <a:pt x="269"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539"/>
            <p:cNvSpPr>
              <a:spLocks/>
            </p:cNvSpPr>
            <p:nvPr/>
          </p:nvSpPr>
          <p:spPr bwMode="auto">
            <a:xfrm>
              <a:off x="7751762" y="5935663"/>
              <a:ext cx="76200" cy="87313"/>
            </a:xfrm>
            <a:custGeom>
              <a:avLst/>
              <a:gdLst/>
              <a:ahLst/>
              <a:cxnLst>
                <a:cxn ang="0">
                  <a:pos x="0" y="0"/>
                </a:cxn>
                <a:cxn ang="0">
                  <a:pos x="48" y="28"/>
                </a:cxn>
                <a:cxn ang="0">
                  <a:pos x="0" y="55"/>
                </a:cxn>
                <a:cxn ang="0">
                  <a:pos x="0" y="0"/>
                </a:cxn>
              </a:cxnLst>
              <a:rect l="0" t="0" r="r" b="b"/>
              <a:pathLst>
                <a:path w="48" h="55">
                  <a:moveTo>
                    <a:pt x="0" y="0"/>
                  </a:moveTo>
                  <a:lnTo>
                    <a:pt x="48" y="28"/>
                  </a:lnTo>
                  <a:lnTo>
                    <a:pt x="0" y="55"/>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540"/>
            <p:cNvSpPr>
              <a:spLocks noEditPoints="1"/>
            </p:cNvSpPr>
            <p:nvPr/>
          </p:nvSpPr>
          <p:spPr bwMode="auto">
            <a:xfrm>
              <a:off x="7693025" y="5892800"/>
              <a:ext cx="168275" cy="166688"/>
            </a:xfrm>
            <a:custGeom>
              <a:avLst/>
              <a:gdLst/>
              <a:ahLst/>
              <a:cxnLst>
                <a:cxn ang="0">
                  <a:pos x="85" y="169"/>
                </a:cxn>
                <a:cxn ang="0">
                  <a:pos x="0" y="84"/>
                </a:cxn>
                <a:cxn ang="0">
                  <a:pos x="85" y="0"/>
                </a:cxn>
                <a:cxn ang="0">
                  <a:pos x="170" y="84"/>
                </a:cxn>
                <a:cxn ang="0">
                  <a:pos x="85" y="169"/>
                </a:cxn>
                <a:cxn ang="0">
                  <a:pos x="85" y="12"/>
                </a:cxn>
                <a:cxn ang="0">
                  <a:pos x="12" y="84"/>
                </a:cxn>
                <a:cxn ang="0">
                  <a:pos x="85" y="157"/>
                </a:cxn>
                <a:cxn ang="0">
                  <a:pos x="158" y="84"/>
                </a:cxn>
                <a:cxn ang="0">
                  <a:pos x="85" y="12"/>
                </a:cxn>
              </a:cxnLst>
              <a:rect l="0" t="0" r="r" b="b"/>
              <a:pathLst>
                <a:path w="170" h="169">
                  <a:moveTo>
                    <a:pt x="85" y="169"/>
                  </a:moveTo>
                  <a:cubicBezTo>
                    <a:pt x="38" y="169"/>
                    <a:pt x="0" y="131"/>
                    <a:pt x="0" y="84"/>
                  </a:cubicBezTo>
                  <a:cubicBezTo>
                    <a:pt x="0" y="38"/>
                    <a:pt x="38" y="0"/>
                    <a:pt x="85" y="0"/>
                  </a:cubicBezTo>
                  <a:cubicBezTo>
                    <a:pt x="131" y="0"/>
                    <a:pt x="170" y="38"/>
                    <a:pt x="170" y="84"/>
                  </a:cubicBezTo>
                  <a:cubicBezTo>
                    <a:pt x="170" y="131"/>
                    <a:pt x="131" y="169"/>
                    <a:pt x="85" y="169"/>
                  </a:cubicBezTo>
                  <a:close/>
                  <a:moveTo>
                    <a:pt x="85" y="12"/>
                  </a:moveTo>
                  <a:cubicBezTo>
                    <a:pt x="45" y="12"/>
                    <a:pt x="12" y="44"/>
                    <a:pt x="12" y="84"/>
                  </a:cubicBezTo>
                  <a:cubicBezTo>
                    <a:pt x="12" y="125"/>
                    <a:pt x="45" y="157"/>
                    <a:pt x="85" y="157"/>
                  </a:cubicBezTo>
                  <a:cubicBezTo>
                    <a:pt x="125" y="157"/>
                    <a:pt x="158" y="125"/>
                    <a:pt x="158" y="84"/>
                  </a:cubicBezTo>
                  <a:cubicBezTo>
                    <a:pt x="158" y="44"/>
                    <a:pt x="125" y="12"/>
                    <a:pt x="8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Rectangle 23"/>
          <p:cNvSpPr/>
          <p:nvPr/>
        </p:nvSpPr>
        <p:spPr>
          <a:xfrm>
            <a:off x="6049194" y="3305411"/>
            <a:ext cx="905835" cy="28992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chemeClr val="bg1"/>
                </a:solidFill>
                <a:effectLst/>
                <a:uLnTx/>
                <a:uFillTx/>
                <a:latin typeface="Calibri"/>
                <a:ea typeface="+mn-ea"/>
                <a:cs typeface="Arial" panose="020B0604020202020204" pitchFamily="34" charset="0"/>
              </a:rPr>
              <a:t>8</a:t>
            </a:r>
            <a:r>
              <a:rPr kumimoji="0" lang="en-GB" sz="2400" b="1" i="0" u="none" strike="noStrike" kern="0" cap="none" spc="0" normalizeH="0" baseline="0" noProof="0" dirty="0">
                <a:ln>
                  <a:noFill/>
                </a:ln>
                <a:solidFill>
                  <a:schemeClr val="bg1"/>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b="1" i="0" u="none" strike="noStrike" kern="0" cap="none" spc="0" normalizeH="0" baseline="0" noProof="0" dirty="0">
              <a:ln>
                <a:noFill/>
              </a:ln>
              <a:solidFill>
                <a:schemeClr val="bg1"/>
              </a:solidFill>
              <a:effectLst/>
              <a:uLnTx/>
              <a:uFillTx/>
              <a:latin typeface="Calibri"/>
              <a:ea typeface="+mn-ea"/>
              <a:cs typeface="Arial" panose="020B0604020202020204" pitchFamily="34" charset="0"/>
            </a:endParaRPr>
          </a:p>
        </p:txBody>
      </p:sp>
      <p:pic>
        <p:nvPicPr>
          <p:cNvPr id="2" name="Picture 1"/>
          <p:cNvPicPr>
            <a:picLocks noChangeAspect="1"/>
          </p:cNvPicPr>
          <p:nvPr/>
        </p:nvPicPr>
        <p:blipFill rotWithShape="1">
          <a:blip r:embed="rId2">
            <a:duotone>
              <a:prstClr val="black"/>
              <a:schemeClr val="accent1">
                <a:tint val="45000"/>
                <a:satMod val="400000"/>
              </a:schemeClr>
            </a:duotone>
          </a:blip>
          <a:srcRect l="2047" t="-1565" b="7793"/>
          <a:stretch/>
        </p:blipFill>
        <p:spPr>
          <a:xfrm rot="21283350">
            <a:off x="6289371" y="2096912"/>
            <a:ext cx="741528" cy="173194"/>
          </a:xfrm>
          <a:prstGeom prst="rect">
            <a:avLst/>
          </a:prstGeom>
        </p:spPr>
      </p:pic>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rot="445047">
            <a:off x="5531091" y="1995690"/>
            <a:ext cx="593196" cy="267629"/>
          </a:xfrm>
          <a:prstGeom prst="rect">
            <a:avLst/>
          </a:prstGeom>
        </p:spPr>
      </p:pic>
      <p:sp>
        <p:nvSpPr>
          <p:cNvPr id="28" name="Shape 19"/>
          <p:cNvSpPr/>
          <p:nvPr/>
        </p:nvSpPr>
        <p:spPr>
          <a:xfrm>
            <a:off x="6569646" y="1490811"/>
            <a:ext cx="414725" cy="4147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marL="0" marR="0" lvl="0" indent="0" algn="ctr" defTabSz="58420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0" cap="all"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9" name="Freeform 143"/>
          <p:cNvSpPr>
            <a:spLocks noChangeAspect="1" noEditPoints="1"/>
          </p:cNvSpPr>
          <p:nvPr/>
        </p:nvSpPr>
        <p:spPr bwMode="auto">
          <a:xfrm>
            <a:off x="6651316" y="1583466"/>
            <a:ext cx="261975" cy="229414"/>
          </a:xfrm>
          <a:custGeom>
            <a:avLst/>
            <a:gdLst/>
            <a:ahLst/>
            <a:cxnLst>
              <a:cxn ang="0">
                <a:pos x="0" y="14"/>
              </a:cxn>
              <a:cxn ang="0">
                <a:pos x="357" y="325"/>
              </a:cxn>
              <a:cxn ang="0">
                <a:pos x="357" y="0"/>
              </a:cxn>
              <a:cxn ang="0">
                <a:pos x="19" y="307"/>
              </a:cxn>
              <a:cxn ang="0">
                <a:pos x="19" y="266"/>
              </a:cxn>
              <a:cxn ang="0">
                <a:pos x="45" y="305"/>
              </a:cxn>
              <a:cxn ang="0">
                <a:pos x="19" y="59"/>
              </a:cxn>
              <a:cxn ang="0">
                <a:pos x="19" y="19"/>
              </a:cxn>
              <a:cxn ang="0">
                <a:pos x="45" y="58"/>
              </a:cxn>
              <a:cxn ang="0">
                <a:pos x="63" y="307"/>
              </a:cxn>
              <a:cxn ang="0">
                <a:pos x="63" y="266"/>
              </a:cxn>
              <a:cxn ang="0">
                <a:pos x="89" y="305"/>
              </a:cxn>
              <a:cxn ang="0">
                <a:pos x="63" y="59"/>
              </a:cxn>
              <a:cxn ang="0">
                <a:pos x="63" y="19"/>
              </a:cxn>
              <a:cxn ang="0">
                <a:pos x="89" y="58"/>
              </a:cxn>
              <a:cxn ang="0">
                <a:pos x="107" y="307"/>
              </a:cxn>
              <a:cxn ang="0">
                <a:pos x="107" y="266"/>
              </a:cxn>
              <a:cxn ang="0">
                <a:pos x="133" y="305"/>
              </a:cxn>
              <a:cxn ang="0">
                <a:pos x="107" y="59"/>
              </a:cxn>
              <a:cxn ang="0">
                <a:pos x="107" y="19"/>
              </a:cxn>
              <a:cxn ang="0">
                <a:pos x="133" y="58"/>
              </a:cxn>
              <a:cxn ang="0">
                <a:pos x="151" y="307"/>
              </a:cxn>
              <a:cxn ang="0">
                <a:pos x="151" y="266"/>
              </a:cxn>
              <a:cxn ang="0">
                <a:pos x="178" y="305"/>
              </a:cxn>
              <a:cxn ang="0">
                <a:pos x="151" y="59"/>
              </a:cxn>
              <a:cxn ang="0">
                <a:pos x="151" y="19"/>
              </a:cxn>
              <a:cxn ang="0">
                <a:pos x="178" y="58"/>
              </a:cxn>
              <a:cxn ang="0">
                <a:pos x="195" y="307"/>
              </a:cxn>
              <a:cxn ang="0">
                <a:pos x="195" y="266"/>
              </a:cxn>
              <a:cxn ang="0">
                <a:pos x="222" y="305"/>
              </a:cxn>
              <a:cxn ang="0">
                <a:pos x="195" y="59"/>
              </a:cxn>
              <a:cxn ang="0">
                <a:pos x="195" y="19"/>
              </a:cxn>
              <a:cxn ang="0">
                <a:pos x="222" y="58"/>
              </a:cxn>
              <a:cxn ang="0">
                <a:pos x="239" y="307"/>
              </a:cxn>
              <a:cxn ang="0">
                <a:pos x="239" y="266"/>
              </a:cxn>
              <a:cxn ang="0">
                <a:pos x="266" y="305"/>
              </a:cxn>
              <a:cxn ang="0">
                <a:pos x="239" y="59"/>
              </a:cxn>
              <a:cxn ang="0">
                <a:pos x="239" y="19"/>
              </a:cxn>
              <a:cxn ang="0">
                <a:pos x="266" y="58"/>
              </a:cxn>
              <a:cxn ang="0">
                <a:pos x="283" y="307"/>
              </a:cxn>
              <a:cxn ang="0">
                <a:pos x="283" y="266"/>
              </a:cxn>
              <a:cxn ang="0">
                <a:pos x="310" y="305"/>
              </a:cxn>
              <a:cxn ang="0">
                <a:pos x="283" y="59"/>
              </a:cxn>
              <a:cxn ang="0">
                <a:pos x="283" y="19"/>
              </a:cxn>
              <a:cxn ang="0">
                <a:pos x="310" y="58"/>
              </a:cxn>
              <a:cxn ang="0">
                <a:pos x="327" y="307"/>
              </a:cxn>
              <a:cxn ang="0">
                <a:pos x="327" y="266"/>
              </a:cxn>
              <a:cxn ang="0">
                <a:pos x="354" y="305"/>
              </a:cxn>
              <a:cxn ang="0">
                <a:pos x="327" y="59"/>
              </a:cxn>
              <a:cxn ang="0">
                <a:pos x="327" y="19"/>
              </a:cxn>
              <a:cxn ang="0">
                <a:pos x="354" y="58"/>
              </a:cxn>
              <a:cxn ang="0">
                <a:pos x="249" y="155"/>
              </a:cxn>
              <a:cxn ang="0">
                <a:pos x="150" y="228"/>
              </a:cxn>
            </a:cxnLst>
            <a:rect l="0" t="0" r="r" b="b"/>
            <a:pathLst>
              <a:path w="371" h="325">
                <a:moveTo>
                  <a:pt x="357" y="0"/>
                </a:moveTo>
                <a:cubicBezTo>
                  <a:pt x="14" y="0"/>
                  <a:pt x="14" y="0"/>
                  <a:pt x="14" y="0"/>
                </a:cubicBezTo>
                <a:cubicBezTo>
                  <a:pt x="7" y="0"/>
                  <a:pt x="0" y="7"/>
                  <a:pt x="0" y="14"/>
                </a:cubicBezTo>
                <a:cubicBezTo>
                  <a:pt x="0" y="311"/>
                  <a:pt x="0" y="311"/>
                  <a:pt x="0" y="311"/>
                </a:cubicBezTo>
                <a:cubicBezTo>
                  <a:pt x="0" y="319"/>
                  <a:pt x="7" y="325"/>
                  <a:pt x="14" y="325"/>
                </a:cubicBezTo>
                <a:cubicBezTo>
                  <a:pt x="357" y="325"/>
                  <a:pt x="357" y="325"/>
                  <a:pt x="357" y="325"/>
                </a:cubicBezTo>
                <a:cubicBezTo>
                  <a:pt x="365" y="325"/>
                  <a:pt x="371" y="319"/>
                  <a:pt x="371" y="311"/>
                </a:cubicBezTo>
                <a:cubicBezTo>
                  <a:pt x="371" y="14"/>
                  <a:pt x="371" y="14"/>
                  <a:pt x="371" y="14"/>
                </a:cubicBezTo>
                <a:cubicBezTo>
                  <a:pt x="371" y="7"/>
                  <a:pt x="365" y="0"/>
                  <a:pt x="357" y="0"/>
                </a:cubicBezTo>
                <a:close/>
                <a:moveTo>
                  <a:pt x="45" y="305"/>
                </a:moveTo>
                <a:cubicBezTo>
                  <a:pt x="45" y="306"/>
                  <a:pt x="45" y="307"/>
                  <a:pt x="44" y="307"/>
                </a:cubicBezTo>
                <a:cubicBezTo>
                  <a:pt x="19" y="307"/>
                  <a:pt x="19" y="307"/>
                  <a:pt x="19" y="307"/>
                </a:cubicBezTo>
                <a:cubicBezTo>
                  <a:pt x="18" y="307"/>
                  <a:pt x="18" y="306"/>
                  <a:pt x="18" y="305"/>
                </a:cubicBezTo>
                <a:cubicBezTo>
                  <a:pt x="18" y="268"/>
                  <a:pt x="18" y="268"/>
                  <a:pt x="18" y="268"/>
                </a:cubicBezTo>
                <a:cubicBezTo>
                  <a:pt x="18" y="267"/>
                  <a:pt x="18" y="266"/>
                  <a:pt x="19" y="266"/>
                </a:cubicBezTo>
                <a:cubicBezTo>
                  <a:pt x="44" y="266"/>
                  <a:pt x="44" y="266"/>
                  <a:pt x="44" y="266"/>
                </a:cubicBezTo>
                <a:cubicBezTo>
                  <a:pt x="45" y="266"/>
                  <a:pt x="45" y="267"/>
                  <a:pt x="45" y="268"/>
                </a:cubicBezTo>
                <a:lnTo>
                  <a:pt x="45" y="305"/>
                </a:lnTo>
                <a:close/>
                <a:moveTo>
                  <a:pt x="45" y="58"/>
                </a:moveTo>
                <a:cubicBezTo>
                  <a:pt x="45" y="59"/>
                  <a:pt x="45" y="59"/>
                  <a:pt x="44" y="59"/>
                </a:cubicBezTo>
                <a:cubicBezTo>
                  <a:pt x="19" y="59"/>
                  <a:pt x="19" y="59"/>
                  <a:pt x="19" y="59"/>
                </a:cubicBezTo>
                <a:cubicBezTo>
                  <a:pt x="18" y="59"/>
                  <a:pt x="18" y="59"/>
                  <a:pt x="18" y="58"/>
                </a:cubicBezTo>
                <a:cubicBezTo>
                  <a:pt x="18" y="20"/>
                  <a:pt x="18" y="20"/>
                  <a:pt x="18" y="20"/>
                </a:cubicBezTo>
                <a:cubicBezTo>
                  <a:pt x="18" y="19"/>
                  <a:pt x="18" y="19"/>
                  <a:pt x="19" y="19"/>
                </a:cubicBezTo>
                <a:cubicBezTo>
                  <a:pt x="44" y="19"/>
                  <a:pt x="44" y="19"/>
                  <a:pt x="44" y="19"/>
                </a:cubicBezTo>
                <a:cubicBezTo>
                  <a:pt x="45" y="19"/>
                  <a:pt x="45" y="19"/>
                  <a:pt x="45" y="20"/>
                </a:cubicBezTo>
                <a:lnTo>
                  <a:pt x="45" y="58"/>
                </a:lnTo>
                <a:close/>
                <a:moveTo>
                  <a:pt x="89" y="305"/>
                </a:moveTo>
                <a:cubicBezTo>
                  <a:pt x="89" y="306"/>
                  <a:pt x="89" y="307"/>
                  <a:pt x="88" y="307"/>
                </a:cubicBezTo>
                <a:cubicBezTo>
                  <a:pt x="63" y="307"/>
                  <a:pt x="63" y="307"/>
                  <a:pt x="63" y="307"/>
                </a:cubicBezTo>
                <a:cubicBezTo>
                  <a:pt x="62" y="307"/>
                  <a:pt x="62" y="306"/>
                  <a:pt x="62" y="305"/>
                </a:cubicBezTo>
                <a:cubicBezTo>
                  <a:pt x="62" y="268"/>
                  <a:pt x="62" y="268"/>
                  <a:pt x="62" y="268"/>
                </a:cubicBezTo>
                <a:cubicBezTo>
                  <a:pt x="62" y="267"/>
                  <a:pt x="62" y="266"/>
                  <a:pt x="63" y="266"/>
                </a:cubicBezTo>
                <a:cubicBezTo>
                  <a:pt x="88" y="266"/>
                  <a:pt x="88" y="266"/>
                  <a:pt x="88" y="266"/>
                </a:cubicBezTo>
                <a:cubicBezTo>
                  <a:pt x="89" y="266"/>
                  <a:pt x="89" y="267"/>
                  <a:pt x="89" y="268"/>
                </a:cubicBezTo>
                <a:lnTo>
                  <a:pt x="89" y="305"/>
                </a:lnTo>
                <a:close/>
                <a:moveTo>
                  <a:pt x="89" y="58"/>
                </a:moveTo>
                <a:cubicBezTo>
                  <a:pt x="89" y="59"/>
                  <a:pt x="89" y="59"/>
                  <a:pt x="88" y="59"/>
                </a:cubicBezTo>
                <a:cubicBezTo>
                  <a:pt x="63" y="59"/>
                  <a:pt x="63" y="59"/>
                  <a:pt x="63" y="59"/>
                </a:cubicBezTo>
                <a:cubicBezTo>
                  <a:pt x="62" y="59"/>
                  <a:pt x="62" y="59"/>
                  <a:pt x="62" y="58"/>
                </a:cubicBezTo>
                <a:cubicBezTo>
                  <a:pt x="62" y="20"/>
                  <a:pt x="62" y="20"/>
                  <a:pt x="62" y="20"/>
                </a:cubicBezTo>
                <a:cubicBezTo>
                  <a:pt x="62" y="19"/>
                  <a:pt x="62" y="19"/>
                  <a:pt x="63" y="19"/>
                </a:cubicBezTo>
                <a:cubicBezTo>
                  <a:pt x="88" y="19"/>
                  <a:pt x="88" y="19"/>
                  <a:pt x="88" y="19"/>
                </a:cubicBezTo>
                <a:cubicBezTo>
                  <a:pt x="89" y="19"/>
                  <a:pt x="89" y="19"/>
                  <a:pt x="89" y="20"/>
                </a:cubicBezTo>
                <a:lnTo>
                  <a:pt x="89" y="58"/>
                </a:lnTo>
                <a:close/>
                <a:moveTo>
                  <a:pt x="133" y="305"/>
                </a:moveTo>
                <a:cubicBezTo>
                  <a:pt x="133" y="306"/>
                  <a:pt x="133" y="307"/>
                  <a:pt x="132" y="307"/>
                </a:cubicBezTo>
                <a:cubicBezTo>
                  <a:pt x="107" y="307"/>
                  <a:pt x="107" y="307"/>
                  <a:pt x="107" y="307"/>
                </a:cubicBezTo>
                <a:cubicBezTo>
                  <a:pt x="106" y="307"/>
                  <a:pt x="106" y="306"/>
                  <a:pt x="106" y="305"/>
                </a:cubicBezTo>
                <a:cubicBezTo>
                  <a:pt x="106" y="268"/>
                  <a:pt x="106" y="268"/>
                  <a:pt x="106" y="268"/>
                </a:cubicBezTo>
                <a:cubicBezTo>
                  <a:pt x="106" y="267"/>
                  <a:pt x="106" y="266"/>
                  <a:pt x="107" y="266"/>
                </a:cubicBezTo>
                <a:cubicBezTo>
                  <a:pt x="132" y="266"/>
                  <a:pt x="132" y="266"/>
                  <a:pt x="132" y="266"/>
                </a:cubicBezTo>
                <a:cubicBezTo>
                  <a:pt x="133" y="266"/>
                  <a:pt x="133" y="267"/>
                  <a:pt x="133" y="268"/>
                </a:cubicBezTo>
                <a:lnTo>
                  <a:pt x="133" y="305"/>
                </a:lnTo>
                <a:close/>
                <a:moveTo>
                  <a:pt x="133" y="58"/>
                </a:moveTo>
                <a:cubicBezTo>
                  <a:pt x="133" y="59"/>
                  <a:pt x="133" y="59"/>
                  <a:pt x="132" y="59"/>
                </a:cubicBezTo>
                <a:cubicBezTo>
                  <a:pt x="107" y="59"/>
                  <a:pt x="107" y="59"/>
                  <a:pt x="107" y="59"/>
                </a:cubicBezTo>
                <a:cubicBezTo>
                  <a:pt x="106" y="59"/>
                  <a:pt x="106" y="59"/>
                  <a:pt x="106" y="58"/>
                </a:cubicBezTo>
                <a:cubicBezTo>
                  <a:pt x="106" y="20"/>
                  <a:pt x="106" y="20"/>
                  <a:pt x="106" y="20"/>
                </a:cubicBezTo>
                <a:cubicBezTo>
                  <a:pt x="106" y="19"/>
                  <a:pt x="106" y="19"/>
                  <a:pt x="107" y="19"/>
                </a:cubicBezTo>
                <a:cubicBezTo>
                  <a:pt x="132" y="19"/>
                  <a:pt x="132" y="19"/>
                  <a:pt x="132" y="19"/>
                </a:cubicBezTo>
                <a:cubicBezTo>
                  <a:pt x="133" y="19"/>
                  <a:pt x="133" y="19"/>
                  <a:pt x="133" y="20"/>
                </a:cubicBezTo>
                <a:lnTo>
                  <a:pt x="133" y="58"/>
                </a:lnTo>
                <a:close/>
                <a:moveTo>
                  <a:pt x="178" y="305"/>
                </a:moveTo>
                <a:cubicBezTo>
                  <a:pt x="178" y="306"/>
                  <a:pt x="177" y="307"/>
                  <a:pt x="176" y="307"/>
                </a:cubicBezTo>
                <a:cubicBezTo>
                  <a:pt x="151" y="307"/>
                  <a:pt x="151" y="307"/>
                  <a:pt x="151" y="307"/>
                </a:cubicBezTo>
                <a:cubicBezTo>
                  <a:pt x="150" y="307"/>
                  <a:pt x="150" y="306"/>
                  <a:pt x="150" y="305"/>
                </a:cubicBezTo>
                <a:cubicBezTo>
                  <a:pt x="150" y="268"/>
                  <a:pt x="150" y="268"/>
                  <a:pt x="150" y="268"/>
                </a:cubicBezTo>
                <a:cubicBezTo>
                  <a:pt x="150" y="267"/>
                  <a:pt x="150" y="266"/>
                  <a:pt x="151" y="266"/>
                </a:cubicBezTo>
                <a:cubicBezTo>
                  <a:pt x="176" y="266"/>
                  <a:pt x="176" y="266"/>
                  <a:pt x="176" y="266"/>
                </a:cubicBezTo>
                <a:cubicBezTo>
                  <a:pt x="177" y="266"/>
                  <a:pt x="178" y="267"/>
                  <a:pt x="178" y="268"/>
                </a:cubicBezTo>
                <a:lnTo>
                  <a:pt x="178" y="305"/>
                </a:lnTo>
                <a:close/>
                <a:moveTo>
                  <a:pt x="178" y="58"/>
                </a:moveTo>
                <a:cubicBezTo>
                  <a:pt x="178" y="59"/>
                  <a:pt x="177" y="59"/>
                  <a:pt x="176" y="59"/>
                </a:cubicBezTo>
                <a:cubicBezTo>
                  <a:pt x="151" y="59"/>
                  <a:pt x="151" y="59"/>
                  <a:pt x="151" y="59"/>
                </a:cubicBezTo>
                <a:cubicBezTo>
                  <a:pt x="150" y="59"/>
                  <a:pt x="150" y="59"/>
                  <a:pt x="150" y="58"/>
                </a:cubicBezTo>
                <a:cubicBezTo>
                  <a:pt x="150" y="20"/>
                  <a:pt x="150" y="20"/>
                  <a:pt x="150" y="20"/>
                </a:cubicBezTo>
                <a:cubicBezTo>
                  <a:pt x="150" y="19"/>
                  <a:pt x="150" y="19"/>
                  <a:pt x="151" y="19"/>
                </a:cubicBezTo>
                <a:cubicBezTo>
                  <a:pt x="176" y="19"/>
                  <a:pt x="176" y="19"/>
                  <a:pt x="176" y="19"/>
                </a:cubicBezTo>
                <a:cubicBezTo>
                  <a:pt x="177" y="19"/>
                  <a:pt x="178" y="19"/>
                  <a:pt x="178" y="20"/>
                </a:cubicBezTo>
                <a:lnTo>
                  <a:pt x="178" y="58"/>
                </a:lnTo>
                <a:close/>
                <a:moveTo>
                  <a:pt x="222" y="305"/>
                </a:moveTo>
                <a:cubicBezTo>
                  <a:pt x="222" y="306"/>
                  <a:pt x="221" y="307"/>
                  <a:pt x="220" y="307"/>
                </a:cubicBezTo>
                <a:cubicBezTo>
                  <a:pt x="195" y="307"/>
                  <a:pt x="195" y="307"/>
                  <a:pt x="195" y="307"/>
                </a:cubicBezTo>
                <a:cubicBezTo>
                  <a:pt x="194" y="307"/>
                  <a:pt x="194" y="306"/>
                  <a:pt x="194" y="305"/>
                </a:cubicBezTo>
                <a:cubicBezTo>
                  <a:pt x="194" y="268"/>
                  <a:pt x="194" y="268"/>
                  <a:pt x="194" y="268"/>
                </a:cubicBezTo>
                <a:cubicBezTo>
                  <a:pt x="194" y="267"/>
                  <a:pt x="194" y="266"/>
                  <a:pt x="195" y="266"/>
                </a:cubicBezTo>
                <a:cubicBezTo>
                  <a:pt x="220" y="266"/>
                  <a:pt x="220" y="266"/>
                  <a:pt x="220" y="266"/>
                </a:cubicBezTo>
                <a:cubicBezTo>
                  <a:pt x="221" y="266"/>
                  <a:pt x="222" y="267"/>
                  <a:pt x="222" y="268"/>
                </a:cubicBezTo>
                <a:lnTo>
                  <a:pt x="222" y="305"/>
                </a:lnTo>
                <a:close/>
                <a:moveTo>
                  <a:pt x="222" y="58"/>
                </a:moveTo>
                <a:cubicBezTo>
                  <a:pt x="222" y="59"/>
                  <a:pt x="221" y="59"/>
                  <a:pt x="220" y="59"/>
                </a:cubicBezTo>
                <a:cubicBezTo>
                  <a:pt x="195" y="59"/>
                  <a:pt x="195" y="59"/>
                  <a:pt x="195" y="59"/>
                </a:cubicBezTo>
                <a:cubicBezTo>
                  <a:pt x="194" y="59"/>
                  <a:pt x="194" y="59"/>
                  <a:pt x="194" y="58"/>
                </a:cubicBezTo>
                <a:cubicBezTo>
                  <a:pt x="194" y="20"/>
                  <a:pt x="194" y="20"/>
                  <a:pt x="194" y="20"/>
                </a:cubicBezTo>
                <a:cubicBezTo>
                  <a:pt x="194" y="19"/>
                  <a:pt x="194" y="19"/>
                  <a:pt x="195" y="19"/>
                </a:cubicBezTo>
                <a:cubicBezTo>
                  <a:pt x="220" y="19"/>
                  <a:pt x="220" y="19"/>
                  <a:pt x="220" y="19"/>
                </a:cubicBezTo>
                <a:cubicBezTo>
                  <a:pt x="221" y="19"/>
                  <a:pt x="222" y="19"/>
                  <a:pt x="222" y="20"/>
                </a:cubicBezTo>
                <a:lnTo>
                  <a:pt x="222" y="58"/>
                </a:lnTo>
                <a:close/>
                <a:moveTo>
                  <a:pt x="266" y="305"/>
                </a:moveTo>
                <a:cubicBezTo>
                  <a:pt x="266" y="306"/>
                  <a:pt x="265" y="307"/>
                  <a:pt x="264" y="307"/>
                </a:cubicBezTo>
                <a:cubicBezTo>
                  <a:pt x="239" y="307"/>
                  <a:pt x="239" y="307"/>
                  <a:pt x="239" y="307"/>
                </a:cubicBezTo>
                <a:cubicBezTo>
                  <a:pt x="239" y="307"/>
                  <a:pt x="238" y="306"/>
                  <a:pt x="238" y="305"/>
                </a:cubicBezTo>
                <a:cubicBezTo>
                  <a:pt x="238" y="268"/>
                  <a:pt x="238" y="268"/>
                  <a:pt x="238" y="268"/>
                </a:cubicBezTo>
                <a:cubicBezTo>
                  <a:pt x="238" y="267"/>
                  <a:pt x="239" y="266"/>
                  <a:pt x="239" y="266"/>
                </a:cubicBezTo>
                <a:cubicBezTo>
                  <a:pt x="264" y="266"/>
                  <a:pt x="264" y="266"/>
                  <a:pt x="264" y="266"/>
                </a:cubicBezTo>
                <a:cubicBezTo>
                  <a:pt x="265" y="266"/>
                  <a:pt x="266" y="267"/>
                  <a:pt x="266" y="268"/>
                </a:cubicBezTo>
                <a:lnTo>
                  <a:pt x="266" y="305"/>
                </a:lnTo>
                <a:close/>
                <a:moveTo>
                  <a:pt x="266" y="58"/>
                </a:moveTo>
                <a:cubicBezTo>
                  <a:pt x="266" y="59"/>
                  <a:pt x="265" y="59"/>
                  <a:pt x="264" y="59"/>
                </a:cubicBezTo>
                <a:cubicBezTo>
                  <a:pt x="239" y="59"/>
                  <a:pt x="239" y="59"/>
                  <a:pt x="239" y="59"/>
                </a:cubicBezTo>
                <a:cubicBezTo>
                  <a:pt x="239" y="59"/>
                  <a:pt x="238" y="59"/>
                  <a:pt x="238" y="58"/>
                </a:cubicBezTo>
                <a:cubicBezTo>
                  <a:pt x="238" y="20"/>
                  <a:pt x="238" y="20"/>
                  <a:pt x="238" y="20"/>
                </a:cubicBezTo>
                <a:cubicBezTo>
                  <a:pt x="238" y="19"/>
                  <a:pt x="239" y="19"/>
                  <a:pt x="239" y="19"/>
                </a:cubicBezTo>
                <a:cubicBezTo>
                  <a:pt x="264" y="19"/>
                  <a:pt x="264" y="19"/>
                  <a:pt x="264" y="19"/>
                </a:cubicBezTo>
                <a:cubicBezTo>
                  <a:pt x="265" y="19"/>
                  <a:pt x="266" y="19"/>
                  <a:pt x="266" y="20"/>
                </a:cubicBezTo>
                <a:lnTo>
                  <a:pt x="266" y="58"/>
                </a:lnTo>
                <a:close/>
                <a:moveTo>
                  <a:pt x="310" y="305"/>
                </a:moveTo>
                <a:cubicBezTo>
                  <a:pt x="310" y="306"/>
                  <a:pt x="309" y="307"/>
                  <a:pt x="308" y="307"/>
                </a:cubicBezTo>
                <a:cubicBezTo>
                  <a:pt x="283" y="307"/>
                  <a:pt x="283" y="307"/>
                  <a:pt x="283" y="307"/>
                </a:cubicBezTo>
                <a:cubicBezTo>
                  <a:pt x="283" y="307"/>
                  <a:pt x="282" y="306"/>
                  <a:pt x="282" y="305"/>
                </a:cubicBezTo>
                <a:cubicBezTo>
                  <a:pt x="282" y="268"/>
                  <a:pt x="282" y="268"/>
                  <a:pt x="282" y="268"/>
                </a:cubicBezTo>
                <a:cubicBezTo>
                  <a:pt x="282" y="267"/>
                  <a:pt x="283" y="266"/>
                  <a:pt x="283" y="266"/>
                </a:cubicBezTo>
                <a:cubicBezTo>
                  <a:pt x="308" y="266"/>
                  <a:pt x="308" y="266"/>
                  <a:pt x="308" y="266"/>
                </a:cubicBezTo>
                <a:cubicBezTo>
                  <a:pt x="309" y="266"/>
                  <a:pt x="310" y="267"/>
                  <a:pt x="310" y="268"/>
                </a:cubicBezTo>
                <a:lnTo>
                  <a:pt x="310" y="305"/>
                </a:lnTo>
                <a:close/>
                <a:moveTo>
                  <a:pt x="310" y="58"/>
                </a:moveTo>
                <a:cubicBezTo>
                  <a:pt x="310" y="59"/>
                  <a:pt x="309" y="59"/>
                  <a:pt x="308" y="59"/>
                </a:cubicBezTo>
                <a:cubicBezTo>
                  <a:pt x="283" y="59"/>
                  <a:pt x="283" y="59"/>
                  <a:pt x="283" y="59"/>
                </a:cubicBezTo>
                <a:cubicBezTo>
                  <a:pt x="283" y="59"/>
                  <a:pt x="282" y="59"/>
                  <a:pt x="282" y="58"/>
                </a:cubicBezTo>
                <a:cubicBezTo>
                  <a:pt x="282" y="20"/>
                  <a:pt x="282" y="20"/>
                  <a:pt x="282" y="20"/>
                </a:cubicBezTo>
                <a:cubicBezTo>
                  <a:pt x="282" y="19"/>
                  <a:pt x="283" y="19"/>
                  <a:pt x="283" y="19"/>
                </a:cubicBezTo>
                <a:cubicBezTo>
                  <a:pt x="308" y="19"/>
                  <a:pt x="308" y="19"/>
                  <a:pt x="308" y="19"/>
                </a:cubicBezTo>
                <a:cubicBezTo>
                  <a:pt x="309" y="19"/>
                  <a:pt x="310" y="19"/>
                  <a:pt x="310" y="20"/>
                </a:cubicBezTo>
                <a:lnTo>
                  <a:pt x="310" y="58"/>
                </a:lnTo>
                <a:close/>
                <a:moveTo>
                  <a:pt x="354" y="305"/>
                </a:moveTo>
                <a:cubicBezTo>
                  <a:pt x="354" y="306"/>
                  <a:pt x="353" y="307"/>
                  <a:pt x="352" y="307"/>
                </a:cubicBezTo>
                <a:cubicBezTo>
                  <a:pt x="327" y="307"/>
                  <a:pt x="327" y="307"/>
                  <a:pt x="327" y="307"/>
                </a:cubicBezTo>
                <a:cubicBezTo>
                  <a:pt x="327" y="307"/>
                  <a:pt x="326" y="306"/>
                  <a:pt x="326" y="305"/>
                </a:cubicBezTo>
                <a:cubicBezTo>
                  <a:pt x="326" y="268"/>
                  <a:pt x="326" y="268"/>
                  <a:pt x="326" y="268"/>
                </a:cubicBezTo>
                <a:cubicBezTo>
                  <a:pt x="326" y="267"/>
                  <a:pt x="327" y="266"/>
                  <a:pt x="327" y="266"/>
                </a:cubicBezTo>
                <a:cubicBezTo>
                  <a:pt x="352" y="266"/>
                  <a:pt x="352" y="266"/>
                  <a:pt x="352" y="266"/>
                </a:cubicBezTo>
                <a:cubicBezTo>
                  <a:pt x="353" y="266"/>
                  <a:pt x="354" y="267"/>
                  <a:pt x="354" y="268"/>
                </a:cubicBezTo>
                <a:lnTo>
                  <a:pt x="354" y="305"/>
                </a:lnTo>
                <a:close/>
                <a:moveTo>
                  <a:pt x="354" y="58"/>
                </a:moveTo>
                <a:cubicBezTo>
                  <a:pt x="354" y="59"/>
                  <a:pt x="353" y="59"/>
                  <a:pt x="352" y="59"/>
                </a:cubicBezTo>
                <a:cubicBezTo>
                  <a:pt x="327" y="59"/>
                  <a:pt x="327" y="59"/>
                  <a:pt x="327" y="59"/>
                </a:cubicBezTo>
                <a:cubicBezTo>
                  <a:pt x="327" y="59"/>
                  <a:pt x="326" y="59"/>
                  <a:pt x="326" y="58"/>
                </a:cubicBezTo>
                <a:cubicBezTo>
                  <a:pt x="326" y="20"/>
                  <a:pt x="326" y="20"/>
                  <a:pt x="326" y="20"/>
                </a:cubicBezTo>
                <a:cubicBezTo>
                  <a:pt x="326" y="19"/>
                  <a:pt x="327" y="19"/>
                  <a:pt x="327" y="19"/>
                </a:cubicBezTo>
                <a:cubicBezTo>
                  <a:pt x="352" y="19"/>
                  <a:pt x="352" y="19"/>
                  <a:pt x="352" y="19"/>
                </a:cubicBezTo>
                <a:cubicBezTo>
                  <a:pt x="353" y="19"/>
                  <a:pt x="354" y="19"/>
                  <a:pt x="354" y="20"/>
                </a:cubicBezTo>
                <a:lnTo>
                  <a:pt x="354" y="58"/>
                </a:lnTo>
                <a:close/>
                <a:moveTo>
                  <a:pt x="150" y="97"/>
                </a:moveTo>
                <a:cubicBezTo>
                  <a:pt x="150" y="89"/>
                  <a:pt x="155" y="87"/>
                  <a:pt x="162" y="91"/>
                </a:cubicBezTo>
                <a:cubicBezTo>
                  <a:pt x="249" y="155"/>
                  <a:pt x="249" y="155"/>
                  <a:pt x="249" y="155"/>
                </a:cubicBezTo>
                <a:cubicBezTo>
                  <a:pt x="255" y="159"/>
                  <a:pt x="255" y="166"/>
                  <a:pt x="249" y="171"/>
                </a:cubicBezTo>
                <a:cubicBezTo>
                  <a:pt x="162" y="234"/>
                  <a:pt x="162" y="234"/>
                  <a:pt x="162" y="234"/>
                </a:cubicBezTo>
                <a:cubicBezTo>
                  <a:pt x="155" y="239"/>
                  <a:pt x="150" y="236"/>
                  <a:pt x="150" y="228"/>
                </a:cubicBezTo>
                <a:lnTo>
                  <a:pt x="150" y="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30" name="Picture 29">
            <a:extLst>
              <a:ext uri="{FF2B5EF4-FFF2-40B4-BE49-F238E27FC236}">
                <a16:creationId xmlns:a16="http://schemas.microsoft.com/office/drawing/2014/main" xmlns="" id="{80FA3C32-A2EE-4CE6-86E7-87D5F47CDC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4" name="Picture 33">
            <a:extLst>
              <a:ext uri="{FF2B5EF4-FFF2-40B4-BE49-F238E27FC236}">
                <a16:creationId xmlns:a16="http://schemas.microsoft.com/office/drawing/2014/main" xmlns="" id="{8D26FA13-5ECC-42EB-B11A-7FBCBC233B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125782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TV CONTENT</a:t>
            </a:r>
            <a:endParaRPr lang="hu-HU" sz="20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597" r="16597"/>
          <a:stretch>
            <a:fillRect/>
          </a:stretch>
        </p:blipFill>
        <p:spPr/>
      </p:pic>
      <p:pic>
        <p:nvPicPr>
          <p:cNvPr id="4" name="Picture 3">
            <a:extLst>
              <a:ext uri="{FF2B5EF4-FFF2-40B4-BE49-F238E27FC236}">
                <a16:creationId xmlns:a16="http://schemas.microsoft.com/office/drawing/2014/main" xmlns="" id="{ACE3E8E0-F52E-4743-8A11-CF8266E3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6" name="Picture 5">
            <a:extLst>
              <a:ext uri="{FF2B5EF4-FFF2-40B4-BE49-F238E27FC236}">
                <a16:creationId xmlns:a16="http://schemas.microsoft.com/office/drawing/2014/main" xmlns="" id="{C2EC6C20-A636-4658-9507-EB7DDC6E6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5219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err="1">
                <a:effectLst>
                  <a:outerShdw blurRad="38100" dist="38100" dir="2700000" algn="tl">
                    <a:srgbClr val="000000">
                      <a:alpha val="43137"/>
                    </a:srgbClr>
                  </a:outerShdw>
                </a:effectLst>
              </a:rPr>
              <a:t>Demographics</a:t>
            </a:r>
            <a:endParaRPr lang="hu-HU" sz="2000" dirty="0">
              <a:effectLst>
                <a:outerShdw blurRad="38100" dist="38100" dir="2700000" algn="tl">
                  <a:srgbClr val="000000">
                    <a:alpha val="43137"/>
                  </a:srgbClr>
                </a:outerShdw>
              </a:effectLst>
            </a:endParaRPr>
          </a:p>
        </p:txBody>
      </p:sp>
      <p:pic>
        <p:nvPicPr>
          <p:cNvPr id="5" name="Kép helye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0293" r="20293"/>
          <a:stretch>
            <a:fillRect/>
          </a:stretch>
        </p:blipFill>
        <p:spPr/>
      </p:pic>
      <p:pic>
        <p:nvPicPr>
          <p:cNvPr id="4" name="Picture 3">
            <a:extLst>
              <a:ext uri="{FF2B5EF4-FFF2-40B4-BE49-F238E27FC236}">
                <a16:creationId xmlns:a16="http://schemas.microsoft.com/office/drawing/2014/main" xmlns="" id="{D03347B2-279C-4061-9D98-AA5594D41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6" name="Picture 5">
            <a:extLst>
              <a:ext uri="{FF2B5EF4-FFF2-40B4-BE49-F238E27FC236}">
                <a16:creationId xmlns:a16="http://schemas.microsoft.com/office/drawing/2014/main" xmlns="" id="{D2D84EF6-4D34-4AD7-AA70-5EA5257FB2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6633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
          <p:cNvGrpSpPr/>
          <p:nvPr/>
        </p:nvGrpSpPr>
        <p:grpSpPr>
          <a:xfrm>
            <a:off x="5315672" y="1481544"/>
            <a:ext cx="2594108" cy="2593876"/>
            <a:chOff x="0" y="0"/>
            <a:chExt cx="4420790" cy="4420393"/>
          </a:xfrm>
        </p:grpSpPr>
        <p:grpSp>
          <p:nvGrpSpPr>
            <p:cNvPr id="7" name="Group 22"/>
            <p:cNvGrpSpPr/>
            <p:nvPr/>
          </p:nvGrpSpPr>
          <p:grpSpPr>
            <a:xfrm>
              <a:off x="0" y="0"/>
              <a:ext cx="4420791" cy="4420394"/>
              <a:chOff x="0" y="0"/>
              <a:chExt cx="4420790" cy="4420393"/>
            </a:xfrm>
          </p:grpSpPr>
          <p:sp>
            <p:nvSpPr>
              <p:cNvPr id="9" name="Shape 20"/>
              <p:cNvSpPr/>
              <p:nvPr/>
            </p:nvSpPr>
            <p:spPr>
              <a:xfrm>
                <a:off x="799753" y="799617"/>
                <a:ext cx="2821286" cy="2821286"/>
              </a:xfrm>
              <a:prstGeom prst="ellipse">
                <a:avLst/>
              </a:prstGeom>
              <a:solidFill>
                <a:srgbClr val="E5E5E5"/>
              </a:solidFill>
              <a:ln w="12700" cap="flat">
                <a:noFill/>
                <a:miter lim="400000"/>
              </a:ln>
              <a:effectLst/>
            </p:spPr>
            <p:txBody>
              <a:bodyPr wrap="square" lIns="0" tIns="0" rIns="0" bIns="0" numCol="1" anchor="t">
                <a:noAutofit/>
              </a:bodyPr>
              <a:lstStyle/>
              <a:p>
                <a:endParaRPr/>
              </a:p>
            </p:txBody>
          </p:sp>
          <p:sp>
            <p:nvSpPr>
              <p:cNvPr id="10" name="Shape 21"/>
              <p:cNvSpPr/>
              <p:nvPr/>
            </p:nvSpPr>
            <p:spPr>
              <a:xfrm>
                <a:off x="0" y="0"/>
                <a:ext cx="4420791" cy="4420394"/>
              </a:xfrm>
              <a:custGeom>
                <a:avLst/>
                <a:gdLst/>
                <a:ahLst/>
                <a:cxnLst>
                  <a:cxn ang="0">
                    <a:pos x="wd2" y="hd2"/>
                  </a:cxn>
                  <a:cxn ang="5400000">
                    <a:pos x="wd2" y="hd2"/>
                  </a:cxn>
                  <a:cxn ang="10800000">
                    <a:pos x="wd2" y="hd2"/>
                  </a:cxn>
                  <a:cxn ang="16200000">
                    <a:pos x="wd2" y="hd2"/>
                  </a:cxn>
                </a:cxnLst>
                <a:rect l="0" t="0" r="r" b="b"/>
                <a:pathLst>
                  <a:path w="21600" h="21600" extrusionOk="0">
                    <a:moveTo>
                      <a:pt x="10483" y="0"/>
                    </a:moveTo>
                    <a:lnTo>
                      <a:pt x="10483" y="1507"/>
                    </a:lnTo>
                    <a:cubicBezTo>
                      <a:pt x="8208" y="1584"/>
                      <a:pt x="5954" y="2481"/>
                      <a:pt x="4218" y="4218"/>
                    </a:cubicBezTo>
                    <a:cubicBezTo>
                      <a:pt x="2481" y="5955"/>
                      <a:pt x="1584" y="8207"/>
                      <a:pt x="1507" y="10482"/>
                    </a:cubicBezTo>
                    <a:lnTo>
                      <a:pt x="0" y="10482"/>
                    </a:lnTo>
                    <a:lnTo>
                      <a:pt x="0" y="11118"/>
                    </a:lnTo>
                    <a:lnTo>
                      <a:pt x="1507" y="11118"/>
                    </a:lnTo>
                    <a:cubicBezTo>
                      <a:pt x="1584" y="13393"/>
                      <a:pt x="2481" y="15645"/>
                      <a:pt x="4218" y="17382"/>
                    </a:cubicBezTo>
                    <a:cubicBezTo>
                      <a:pt x="5954" y="19119"/>
                      <a:pt x="8208" y="20016"/>
                      <a:pt x="10483" y="20093"/>
                    </a:cubicBezTo>
                    <a:lnTo>
                      <a:pt x="10483" y="21600"/>
                    </a:lnTo>
                    <a:lnTo>
                      <a:pt x="11117" y="21600"/>
                    </a:lnTo>
                    <a:lnTo>
                      <a:pt x="11117" y="20093"/>
                    </a:lnTo>
                    <a:cubicBezTo>
                      <a:pt x="13393" y="20016"/>
                      <a:pt x="15645" y="19119"/>
                      <a:pt x="17382" y="17382"/>
                    </a:cubicBezTo>
                    <a:cubicBezTo>
                      <a:pt x="19119" y="15645"/>
                      <a:pt x="20016" y="13393"/>
                      <a:pt x="20093" y="11118"/>
                    </a:cubicBezTo>
                    <a:lnTo>
                      <a:pt x="21600" y="11118"/>
                    </a:lnTo>
                    <a:lnTo>
                      <a:pt x="21600" y="10482"/>
                    </a:lnTo>
                    <a:lnTo>
                      <a:pt x="20093" y="10482"/>
                    </a:lnTo>
                    <a:cubicBezTo>
                      <a:pt x="20016" y="8207"/>
                      <a:pt x="19119" y="5955"/>
                      <a:pt x="17382" y="4218"/>
                    </a:cubicBezTo>
                    <a:cubicBezTo>
                      <a:pt x="15645" y="2481"/>
                      <a:pt x="13393" y="1584"/>
                      <a:pt x="11117" y="1507"/>
                    </a:cubicBezTo>
                    <a:lnTo>
                      <a:pt x="11117" y="0"/>
                    </a:lnTo>
                    <a:lnTo>
                      <a:pt x="10483" y="0"/>
                    </a:lnTo>
                    <a:close/>
                    <a:moveTo>
                      <a:pt x="10483" y="2139"/>
                    </a:moveTo>
                    <a:lnTo>
                      <a:pt x="10483" y="6206"/>
                    </a:lnTo>
                    <a:lnTo>
                      <a:pt x="11117" y="6206"/>
                    </a:lnTo>
                    <a:lnTo>
                      <a:pt x="11117" y="2139"/>
                    </a:lnTo>
                    <a:cubicBezTo>
                      <a:pt x="13231" y="2216"/>
                      <a:pt x="15321" y="3050"/>
                      <a:pt x="16934" y="4664"/>
                    </a:cubicBezTo>
                    <a:cubicBezTo>
                      <a:pt x="18547" y="6277"/>
                      <a:pt x="19382" y="8369"/>
                      <a:pt x="19459" y="10482"/>
                    </a:cubicBezTo>
                    <a:lnTo>
                      <a:pt x="15395" y="10482"/>
                    </a:lnTo>
                    <a:lnTo>
                      <a:pt x="15395" y="11118"/>
                    </a:lnTo>
                    <a:lnTo>
                      <a:pt x="19459" y="11118"/>
                    </a:lnTo>
                    <a:cubicBezTo>
                      <a:pt x="19382" y="13231"/>
                      <a:pt x="18547" y="15321"/>
                      <a:pt x="16934" y="16934"/>
                    </a:cubicBezTo>
                    <a:cubicBezTo>
                      <a:pt x="15321" y="18547"/>
                      <a:pt x="13230" y="19382"/>
                      <a:pt x="11117" y="19459"/>
                    </a:cubicBezTo>
                    <a:lnTo>
                      <a:pt x="11117" y="15394"/>
                    </a:lnTo>
                    <a:lnTo>
                      <a:pt x="10483" y="15394"/>
                    </a:lnTo>
                    <a:lnTo>
                      <a:pt x="10483" y="19459"/>
                    </a:lnTo>
                    <a:cubicBezTo>
                      <a:pt x="8370" y="19382"/>
                      <a:pt x="6278" y="18547"/>
                      <a:pt x="4666" y="16934"/>
                    </a:cubicBezTo>
                    <a:cubicBezTo>
                      <a:pt x="3053" y="15321"/>
                      <a:pt x="2218" y="13231"/>
                      <a:pt x="2141" y="11118"/>
                    </a:cubicBezTo>
                    <a:lnTo>
                      <a:pt x="6205" y="11118"/>
                    </a:lnTo>
                    <a:lnTo>
                      <a:pt x="6205" y="10482"/>
                    </a:lnTo>
                    <a:lnTo>
                      <a:pt x="2141" y="10482"/>
                    </a:lnTo>
                    <a:cubicBezTo>
                      <a:pt x="2218" y="8369"/>
                      <a:pt x="3053" y="6277"/>
                      <a:pt x="4666" y="4664"/>
                    </a:cubicBezTo>
                    <a:cubicBezTo>
                      <a:pt x="6278" y="3051"/>
                      <a:pt x="8370" y="2216"/>
                      <a:pt x="10483" y="2139"/>
                    </a:cubicBezTo>
                    <a:close/>
                  </a:path>
                </a:pathLst>
              </a:custGeom>
              <a:solidFill>
                <a:schemeClr val="accent4"/>
              </a:solidFill>
              <a:ln w="12700" cap="flat">
                <a:noFill/>
                <a:miter lim="400000"/>
              </a:ln>
              <a:effectLst/>
            </p:spPr>
            <p:txBody>
              <a:bodyPr wrap="square" lIns="0" tIns="0" rIns="0" bIns="0" numCol="1" anchor="t">
                <a:noAutofit/>
              </a:bodyPr>
              <a:lstStyle/>
              <a:p>
                <a:endParaRPr/>
              </a:p>
            </p:txBody>
          </p:sp>
        </p:grpSp>
        <p:sp>
          <p:nvSpPr>
            <p:cNvPr id="8" name="Shape 23"/>
            <p:cNvSpPr/>
            <p:nvPr/>
          </p:nvSpPr>
          <p:spPr>
            <a:xfrm>
              <a:off x="2757129" y="2921832"/>
              <a:ext cx="1498562" cy="1498562"/>
            </a:xfrm>
            <a:custGeom>
              <a:avLst/>
              <a:gdLst/>
              <a:ahLst/>
              <a:cxnLst>
                <a:cxn ang="0">
                  <a:pos x="wd2" y="hd2"/>
                </a:cxn>
                <a:cxn ang="5400000">
                  <a:pos x="wd2" y="hd2"/>
                </a:cxn>
                <a:cxn ang="10800000">
                  <a:pos x="wd2" y="hd2"/>
                </a:cxn>
                <a:cxn ang="16200000">
                  <a:pos x="wd2" y="hd2"/>
                </a:cxn>
              </a:cxnLst>
              <a:rect l="0" t="0" r="r" b="b"/>
              <a:pathLst>
                <a:path w="21600" h="21600" extrusionOk="0">
                  <a:moveTo>
                    <a:pt x="15176" y="11716"/>
                  </a:moveTo>
                  <a:lnTo>
                    <a:pt x="20104" y="6789"/>
                  </a:lnTo>
                  <a:lnTo>
                    <a:pt x="0" y="0"/>
                  </a:lnTo>
                  <a:lnTo>
                    <a:pt x="6789" y="20104"/>
                  </a:lnTo>
                  <a:lnTo>
                    <a:pt x="11716" y="15176"/>
                  </a:lnTo>
                  <a:lnTo>
                    <a:pt x="18140" y="21600"/>
                  </a:lnTo>
                  <a:lnTo>
                    <a:pt x="21600" y="18140"/>
                  </a:lnTo>
                  <a:close/>
                </a:path>
              </a:pathLst>
            </a:custGeom>
            <a:solidFill>
              <a:srgbClr val="7F7F7F"/>
            </a:solidFill>
            <a:ln w="12700" cap="flat">
              <a:noFill/>
              <a:miter lim="400000"/>
            </a:ln>
            <a:effectLst/>
          </p:spPr>
          <p:txBody>
            <a:bodyPr wrap="square" lIns="0" tIns="0" rIns="0" bIns="0" numCol="1" anchor="t">
              <a:noAutofit/>
            </a:bodyPr>
            <a:lstStyle/>
            <a:p>
              <a:endParaRPr/>
            </a:p>
          </p:txBody>
        </p:sp>
      </p:grpSp>
      <p:sp>
        <p:nvSpPr>
          <p:cNvPr id="79" name="Szövegdoboz 30"/>
          <p:cNvSpPr txBox="1"/>
          <p:nvPr/>
        </p:nvSpPr>
        <p:spPr>
          <a:xfrm>
            <a:off x="181944" y="1861830"/>
            <a:ext cx="4678088" cy="1384995"/>
          </a:xfrm>
          <a:prstGeom prst="rect">
            <a:avLst/>
          </a:prstGeom>
          <a:noFill/>
        </p:spPr>
        <p:txBody>
          <a:bodyPr wrap="square" rtlCol="0">
            <a:spAutoFit/>
          </a:bodyPr>
          <a:lstStyle/>
          <a:p>
            <a:pPr lvl="0" algn="just" defTabSz="914400">
              <a:defRPr/>
            </a:pPr>
            <a:r>
              <a:rPr lang="hu-HU" sz="1050" kern="0" dirty="0">
                <a:solidFill>
                  <a:srgbClr val="58595B"/>
                </a:solidFill>
              </a:rPr>
              <a:t>RTL Klub, Comedy Central and TV2 are on top of the spontaneous popularity list. The most </a:t>
            </a:r>
            <a:r>
              <a:rPr lang="hu-HU" sz="1050" kern="0" dirty="0" err="1">
                <a:solidFill>
                  <a:srgbClr val="58595B"/>
                </a:solidFill>
              </a:rPr>
              <a:t>popular</a:t>
            </a:r>
            <a:r>
              <a:rPr lang="hu-HU" sz="1050" kern="0" dirty="0">
                <a:solidFill>
                  <a:srgbClr val="58595B"/>
                </a:solidFill>
              </a:rPr>
              <a:t> shows </a:t>
            </a:r>
            <a:r>
              <a:rPr lang="hu-HU" sz="1050" kern="0" dirty="0" err="1">
                <a:solidFill>
                  <a:srgbClr val="58595B"/>
                </a:solidFill>
              </a:rPr>
              <a:t>can</a:t>
            </a:r>
            <a:r>
              <a:rPr lang="hu-HU" sz="1050" kern="0" dirty="0">
                <a:solidFill>
                  <a:srgbClr val="58595B"/>
                </a:solidFill>
              </a:rPr>
              <a:t> be </a:t>
            </a:r>
            <a:r>
              <a:rPr lang="hu-HU" sz="1050" kern="0" dirty="0" err="1">
                <a:solidFill>
                  <a:srgbClr val="58595B"/>
                </a:solidFill>
              </a:rPr>
              <a:t>related</a:t>
            </a:r>
            <a:r>
              <a:rPr lang="hu-HU" sz="1050" kern="0" dirty="0">
                <a:solidFill>
                  <a:srgbClr val="58595B"/>
                </a:solidFill>
              </a:rPr>
              <a:t> </a:t>
            </a:r>
            <a:r>
              <a:rPr lang="hu-HU" sz="1050" kern="0" dirty="0" err="1">
                <a:solidFill>
                  <a:srgbClr val="58595B"/>
                </a:solidFill>
              </a:rPr>
              <a:t>to</a:t>
            </a:r>
            <a:r>
              <a:rPr lang="hu-HU" sz="1050" kern="0" dirty="0">
                <a:solidFill>
                  <a:srgbClr val="58595B"/>
                </a:solidFill>
              </a:rPr>
              <a:t> </a:t>
            </a:r>
            <a:r>
              <a:rPr lang="hu-HU" sz="1050" kern="0" dirty="0" err="1">
                <a:solidFill>
                  <a:srgbClr val="58595B"/>
                </a:solidFill>
              </a:rPr>
              <a:t>these</a:t>
            </a:r>
            <a:r>
              <a:rPr lang="hu-HU" sz="1050" kern="0" dirty="0">
                <a:solidFill>
                  <a:srgbClr val="58595B"/>
                </a:solidFill>
              </a:rPr>
              <a:t> </a:t>
            </a:r>
            <a:r>
              <a:rPr lang="hu-HU" sz="1050" kern="0" dirty="0" err="1">
                <a:solidFill>
                  <a:srgbClr val="58595B"/>
                </a:solidFill>
              </a:rPr>
              <a:t>channels</a:t>
            </a:r>
            <a:r>
              <a:rPr lang="hu-HU" sz="1050" kern="0" dirty="0">
                <a:solidFill>
                  <a:srgbClr val="58595B"/>
                </a:solidFill>
              </a:rPr>
              <a:t>, </a:t>
            </a:r>
            <a:r>
              <a:rPr lang="hu-HU" sz="1050" kern="0" dirty="0" err="1">
                <a:solidFill>
                  <a:srgbClr val="58595B"/>
                </a:solidFill>
              </a:rPr>
              <a:t>containing</a:t>
            </a:r>
            <a:r>
              <a:rPr lang="hu-HU" sz="1050" kern="0" dirty="0">
                <a:solidFill>
                  <a:srgbClr val="58595B"/>
                </a:solidFill>
              </a:rPr>
              <a:t> </a:t>
            </a:r>
            <a:r>
              <a:rPr lang="hu-HU" sz="1050" kern="0" dirty="0" err="1">
                <a:solidFill>
                  <a:srgbClr val="58595B"/>
                </a:solidFill>
              </a:rPr>
              <a:t>sitcoms</a:t>
            </a:r>
            <a:r>
              <a:rPr lang="hu-HU" sz="1050" kern="0" dirty="0">
                <a:solidFill>
                  <a:srgbClr val="58595B"/>
                </a:solidFill>
              </a:rPr>
              <a:t> (</a:t>
            </a:r>
            <a:r>
              <a:rPr lang="hu-HU" sz="1050" kern="0" dirty="0" err="1">
                <a:solidFill>
                  <a:srgbClr val="58595B"/>
                </a:solidFill>
              </a:rPr>
              <a:t>Family</a:t>
            </a:r>
            <a:r>
              <a:rPr lang="hu-HU" sz="1050" kern="0" dirty="0">
                <a:solidFill>
                  <a:srgbClr val="58595B"/>
                </a:solidFill>
              </a:rPr>
              <a:t> Guy, Big Bang </a:t>
            </a:r>
            <a:r>
              <a:rPr lang="hu-HU" sz="1050" kern="0" dirty="0" err="1">
                <a:solidFill>
                  <a:srgbClr val="58595B"/>
                </a:solidFill>
              </a:rPr>
              <a:t>Theory</a:t>
            </a:r>
            <a:r>
              <a:rPr lang="hu-HU" sz="1050" kern="0" dirty="0">
                <a:solidFill>
                  <a:srgbClr val="58595B"/>
                </a:solidFill>
              </a:rPr>
              <a:t>), </a:t>
            </a:r>
            <a:r>
              <a:rPr lang="hu-HU" sz="1050" kern="0" dirty="0" err="1">
                <a:solidFill>
                  <a:srgbClr val="58595B"/>
                </a:solidFill>
              </a:rPr>
              <a:t>own</a:t>
            </a:r>
            <a:r>
              <a:rPr lang="hu-HU" sz="1050" kern="0" dirty="0">
                <a:solidFill>
                  <a:srgbClr val="58595B"/>
                </a:solidFill>
              </a:rPr>
              <a:t> shows (Éjjel-Nappal Budapest, Barátok Közt, Jóban Rosszban) and </a:t>
            </a:r>
            <a:r>
              <a:rPr lang="hu-HU" sz="1050" kern="0" dirty="0" err="1">
                <a:solidFill>
                  <a:srgbClr val="58595B"/>
                </a:solidFill>
              </a:rPr>
              <a:t>other</a:t>
            </a:r>
            <a:r>
              <a:rPr lang="hu-HU" sz="1050" kern="0" dirty="0">
                <a:solidFill>
                  <a:srgbClr val="58595B"/>
                </a:solidFill>
              </a:rPr>
              <a:t> shows (</a:t>
            </a:r>
            <a:r>
              <a:rPr lang="hu-HU" sz="1050" kern="0" dirty="0" err="1">
                <a:solidFill>
                  <a:srgbClr val="58595B"/>
                </a:solidFill>
              </a:rPr>
              <a:t>Survivor</a:t>
            </a:r>
            <a:r>
              <a:rPr lang="hu-HU" sz="1050" kern="0" dirty="0">
                <a:solidFill>
                  <a:srgbClr val="58595B"/>
                </a:solidFill>
              </a:rPr>
              <a:t>, Áll az alku, X-</a:t>
            </a:r>
            <a:r>
              <a:rPr lang="hu-HU" sz="1050" kern="0" dirty="0" err="1">
                <a:solidFill>
                  <a:srgbClr val="58595B"/>
                </a:solidFill>
              </a:rPr>
              <a:t>Factor</a:t>
            </a:r>
            <a:r>
              <a:rPr lang="hu-HU" sz="1050" kern="0" dirty="0">
                <a:solidFill>
                  <a:srgbClr val="58595B"/>
                </a:solidFill>
              </a:rPr>
              <a:t>). </a:t>
            </a: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most </a:t>
            </a:r>
            <a:r>
              <a:rPr lang="hu-HU" sz="1050" kern="0" dirty="0" err="1">
                <a:solidFill>
                  <a:srgbClr val="58595B"/>
                </a:solidFill>
                <a:latin typeface="Calibri"/>
              </a:rPr>
              <a:t>popular</a:t>
            </a:r>
            <a:r>
              <a:rPr lang="hu-HU" sz="1050" kern="0" dirty="0">
                <a:solidFill>
                  <a:srgbClr val="58595B"/>
                </a:solidFill>
                <a:latin typeface="Calibri"/>
              </a:rPr>
              <a:t> </a:t>
            </a:r>
            <a:r>
              <a:rPr lang="hu-HU" sz="1050" kern="0" dirty="0" err="1">
                <a:solidFill>
                  <a:srgbClr val="58595B"/>
                </a:solidFill>
                <a:latin typeface="Calibri"/>
              </a:rPr>
              <a:t>genres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movies</a:t>
            </a:r>
            <a:r>
              <a:rPr lang="hu-HU" sz="1050" kern="0" dirty="0">
                <a:solidFill>
                  <a:srgbClr val="58595B"/>
                </a:solidFill>
                <a:latin typeface="Calibri"/>
              </a:rPr>
              <a:t> and </a:t>
            </a:r>
            <a:r>
              <a:rPr lang="hu-HU" sz="1050" kern="0" dirty="0" err="1">
                <a:solidFill>
                  <a:srgbClr val="58595B"/>
                </a:solidFill>
                <a:latin typeface="Calibri"/>
              </a:rPr>
              <a:t>series</a:t>
            </a:r>
            <a:r>
              <a:rPr lang="hu-HU" sz="1050" kern="0" dirty="0">
                <a:solidFill>
                  <a:srgbClr val="58595B"/>
                </a:solidFill>
                <a:latin typeface="Calibri"/>
              </a:rPr>
              <a:t>. </a:t>
            </a:r>
            <a:r>
              <a:rPr lang="hu-HU" sz="1050" kern="0" dirty="0" err="1">
                <a:solidFill>
                  <a:srgbClr val="58595B"/>
                </a:solidFill>
                <a:latin typeface="Calibri"/>
              </a:rPr>
              <a:t>There</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very</a:t>
            </a:r>
            <a:r>
              <a:rPr lang="hu-HU" sz="1050" kern="0" dirty="0">
                <a:solidFill>
                  <a:srgbClr val="58595B"/>
                </a:solidFill>
                <a:latin typeface="Calibri"/>
              </a:rPr>
              <a:t> </a:t>
            </a:r>
            <a:r>
              <a:rPr lang="hu-HU" sz="1050" kern="0" dirty="0" err="1">
                <a:solidFill>
                  <a:srgbClr val="58595B"/>
                </a:solidFill>
                <a:latin typeface="Calibri"/>
              </a:rPr>
              <a:t>few</a:t>
            </a:r>
            <a:r>
              <a:rPr lang="hu-HU" sz="1050" kern="0" dirty="0">
                <a:solidFill>
                  <a:srgbClr val="58595B"/>
                </a:solidFill>
                <a:latin typeface="Calibri"/>
              </a:rPr>
              <a:t> </a:t>
            </a:r>
            <a:r>
              <a:rPr lang="hu-HU" sz="1050" kern="0" dirty="0" err="1">
                <a:solidFill>
                  <a:srgbClr val="58595B"/>
                </a:solidFill>
                <a:latin typeface="Calibri"/>
              </a:rPr>
              <a:t>young</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these</a:t>
            </a:r>
            <a:r>
              <a:rPr lang="hu-HU" sz="1050" kern="0" dirty="0">
                <a:solidFill>
                  <a:srgbClr val="58595B"/>
                </a:solidFill>
                <a:latin typeface="Calibri"/>
              </a:rPr>
              <a:t> </a:t>
            </a:r>
            <a:r>
              <a:rPr lang="hu-HU" sz="1050" kern="0" dirty="0" err="1">
                <a:solidFill>
                  <a:srgbClr val="58595B"/>
                </a:solidFill>
                <a:latin typeface="Calibri"/>
              </a:rPr>
              <a:t>at</a:t>
            </a:r>
            <a:r>
              <a:rPr lang="hu-HU" sz="1050" kern="0" dirty="0">
                <a:solidFill>
                  <a:srgbClr val="58595B"/>
                </a:solidFill>
                <a:latin typeface="Calibri"/>
              </a:rPr>
              <a:t> </a:t>
            </a:r>
            <a:r>
              <a:rPr lang="hu-HU" sz="1050" kern="0" dirty="0" err="1">
                <a:solidFill>
                  <a:srgbClr val="58595B"/>
                </a:solidFill>
                <a:latin typeface="Calibri"/>
              </a:rPr>
              <a:t>least</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a </a:t>
            </a:r>
            <a:r>
              <a:rPr lang="hu-HU" sz="1050" kern="0" dirty="0" err="1">
                <a:solidFill>
                  <a:srgbClr val="58595B"/>
                </a:solidFill>
                <a:latin typeface="Calibri"/>
              </a:rPr>
              <a:t>monthly</a:t>
            </a:r>
            <a:r>
              <a:rPr lang="hu-HU" sz="1050" kern="0" dirty="0">
                <a:solidFill>
                  <a:srgbClr val="58595B"/>
                </a:solidFill>
                <a:latin typeface="Calibri"/>
              </a:rPr>
              <a:t> </a:t>
            </a:r>
            <a:r>
              <a:rPr lang="hu-HU" sz="1050" kern="0" dirty="0" err="1">
                <a:solidFill>
                  <a:srgbClr val="58595B"/>
                </a:solidFill>
                <a:latin typeface="Calibri"/>
              </a:rPr>
              <a:t>basis</a:t>
            </a:r>
            <a:r>
              <a:rPr lang="hu-HU" sz="1050" kern="0" dirty="0">
                <a:solidFill>
                  <a:srgbClr val="58595B"/>
                </a:solidFill>
                <a:latin typeface="Calibri"/>
              </a:rPr>
              <a:t>. </a:t>
            </a:r>
            <a:r>
              <a:rPr lang="hu-HU" sz="1050" kern="0" dirty="0" err="1">
                <a:solidFill>
                  <a:srgbClr val="58595B"/>
                </a:solidFill>
                <a:latin typeface="Calibri"/>
              </a:rPr>
              <a:t>Especially</a:t>
            </a:r>
            <a:r>
              <a:rPr lang="hu-HU" sz="1050" kern="0" dirty="0">
                <a:solidFill>
                  <a:srgbClr val="58595B"/>
                </a:solidFill>
                <a:latin typeface="Calibri"/>
              </a:rPr>
              <a:t> in </a:t>
            </a:r>
            <a:r>
              <a:rPr lang="hu-HU" sz="1050" kern="0" dirty="0" err="1">
                <a:solidFill>
                  <a:srgbClr val="58595B"/>
                </a:solidFill>
                <a:latin typeface="Calibri"/>
              </a:rPr>
              <a:t>these</a:t>
            </a:r>
            <a:r>
              <a:rPr lang="hu-HU" sz="1050" kern="0" dirty="0">
                <a:solidFill>
                  <a:srgbClr val="58595B"/>
                </a:solidFill>
                <a:latin typeface="Calibri"/>
              </a:rPr>
              <a:t> </a:t>
            </a:r>
            <a:r>
              <a:rPr lang="hu-HU" sz="1050" kern="0" dirty="0" err="1">
                <a:solidFill>
                  <a:srgbClr val="58595B"/>
                </a:solidFill>
                <a:latin typeface="Calibri"/>
              </a:rPr>
              <a:t>kind</a:t>
            </a:r>
            <a:r>
              <a:rPr lang="hu-HU" sz="1050" kern="0" dirty="0">
                <a:solidFill>
                  <a:srgbClr val="58595B"/>
                </a:solidFill>
                <a:latin typeface="Calibri"/>
              </a:rPr>
              <a:t> of </a:t>
            </a:r>
            <a:r>
              <a:rPr lang="hu-HU" sz="1050" kern="0" dirty="0" err="1">
                <a:solidFill>
                  <a:srgbClr val="58595B"/>
                </a:solidFill>
                <a:latin typeface="Calibri"/>
              </a:rPr>
              <a:t>content</a:t>
            </a:r>
            <a:r>
              <a:rPr lang="hu-HU" sz="1050" kern="0" dirty="0">
                <a:solidFill>
                  <a:srgbClr val="58595B"/>
                </a:solidFill>
                <a:latin typeface="Calibri"/>
              </a:rPr>
              <a:t>, internet is more and more </a:t>
            </a:r>
            <a:r>
              <a:rPr lang="hu-HU" sz="1050" kern="0" dirty="0" err="1">
                <a:solidFill>
                  <a:srgbClr val="58595B"/>
                </a:solidFill>
                <a:latin typeface="Calibri"/>
              </a:rPr>
              <a:t>dominant</a:t>
            </a:r>
            <a:r>
              <a:rPr lang="hu-HU" sz="1050" kern="0" dirty="0">
                <a:solidFill>
                  <a:srgbClr val="58595B"/>
                </a:solidFill>
                <a:latin typeface="Calibri"/>
              </a:rPr>
              <a:t>, </a:t>
            </a:r>
            <a:r>
              <a:rPr lang="hu-HU" sz="1050" kern="0" dirty="0" err="1">
                <a:solidFill>
                  <a:srgbClr val="58595B"/>
                </a:solidFill>
                <a:latin typeface="Calibri"/>
              </a:rPr>
              <a:t>as</a:t>
            </a:r>
            <a:r>
              <a:rPr lang="hu-HU" sz="1050" kern="0" dirty="0">
                <a:solidFill>
                  <a:srgbClr val="58595B"/>
                </a:solidFill>
                <a:latin typeface="Calibri"/>
              </a:rPr>
              <a:t> streaming and torrenting is </a:t>
            </a:r>
            <a:r>
              <a:rPr lang="hu-HU" sz="1050" kern="0" dirty="0" err="1">
                <a:solidFill>
                  <a:srgbClr val="58595B"/>
                </a:solidFill>
                <a:latin typeface="Calibri"/>
              </a:rPr>
              <a:t>two</a:t>
            </a:r>
            <a:r>
              <a:rPr lang="hu-HU" sz="1050" kern="0" dirty="0">
                <a:solidFill>
                  <a:srgbClr val="58595B"/>
                </a:solidFill>
                <a:latin typeface="Calibri"/>
              </a:rPr>
              <a:t> </a:t>
            </a:r>
            <a:r>
              <a:rPr lang="hu-HU" sz="1050" kern="0" dirty="0" err="1">
                <a:solidFill>
                  <a:srgbClr val="58595B"/>
                </a:solidFill>
                <a:latin typeface="Calibri"/>
              </a:rPr>
              <a:t>times</a:t>
            </a:r>
            <a:r>
              <a:rPr lang="hu-HU" sz="1050" kern="0" dirty="0">
                <a:solidFill>
                  <a:srgbClr val="58595B"/>
                </a:solidFill>
                <a:latin typeface="Calibri"/>
              </a:rPr>
              <a:t> more </a:t>
            </a:r>
            <a:r>
              <a:rPr lang="hu-HU" sz="1050" kern="0" dirty="0" err="1">
                <a:solidFill>
                  <a:srgbClr val="58595B"/>
                </a:solidFill>
                <a:latin typeface="Calibri"/>
              </a:rPr>
              <a:t>used</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linear</a:t>
            </a:r>
            <a:r>
              <a:rPr lang="hu-HU" sz="1050" kern="0" dirty="0">
                <a:solidFill>
                  <a:srgbClr val="58595B"/>
                </a:solidFill>
                <a:latin typeface="Calibri"/>
              </a:rPr>
              <a:t> TV.</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sp>
        <p:nvSpPr>
          <p:cNvPr id="5" name="Szövegdoboz 81"/>
          <p:cNvSpPr txBox="1"/>
          <p:nvPr/>
        </p:nvSpPr>
        <p:spPr>
          <a:xfrm>
            <a:off x="4957206" y="2316817"/>
            <a:ext cx="331104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5400" b="1" i="0" u="none" strike="noStrike" kern="0" cap="none" spc="0" normalizeH="0" baseline="0" noProof="0" dirty="0">
                <a:ln>
                  <a:noFill/>
                </a:ln>
                <a:solidFill>
                  <a:srgbClr val="A1C46B"/>
                </a:solidFill>
                <a:effectLst/>
                <a:uLnTx/>
                <a:uFillTx/>
                <a:latin typeface="Calibri"/>
                <a:ea typeface="+mn-ea"/>
                <a:cs typeface="+mn-cs"/>
              </a:rPr>
              <a:t>2×</a:t>
            </a:r>
          </a:p>
        </p:txBody>
      </p:sp>
      <p:sp>
        <p:nvSpPr>
          <p:cNvPr id="12" name="Title 3">
            <a:extLst>
              <a:ext uri="{FF2B5EF4-FFF2-40B4-BE49-F238E27FC236}">
                <a16:creationId xmlns:a16="http://schemas.microsoft.com/office/drawing/2014/main" xmlns="" id="{B64CD355-85BA-4A78-AA17-AB8C2ACF2E7D}"/>
              </a:ext>
            </a:extLst>
          </p:cNvPr>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pic>
        <p:nvPicPr>
          <p:cNvPr id="15" name="Picture 14">
            <a:extLst>
              <a:ext uri="{FF2B5EF4-FFF2-40B4-BE49-F238E27FC236}">
                <a16:creationId xmlns:a16="http://schemas.microsoft.com/office/drawing/2014/main" xmlns="" id="{BE2DDEBC-BDF2-4298-8CB9-AC7F67FD8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6" name="Picture 15">
            <a:extLst>
              <a:ext uri="{FF2B5EF4-FFF2-40B4-BE49-F238E27FC236}">
                <a16:creationId xmlns:a16="http://schemas.microsoft.com/office/drawing/2014/main" xmlns="" id="{B5CC69A1-7570-4BFC-A167-EC98AC85E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98778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Top 10 </a:t>
            </a:r>
            <a:r>
              <a:rPr lang="hu-HU" sz="2900" dirty="0" err="1"/>
              <a:t>favourite</a:t>
            </a:r>
            <a:r>
              <a:rPr lang="hu-HU" sz="2900" dirty="0"/>
              <a:t> </a:t>
            </a:r>
            <a:r>
              <a:rPr lang="hu-HU" sz="2900" dirty="0" err="1"/>
              <a:t>channels</a:t>
            </a:r>
            <a:r>
              <a:rPr lang="hu-HU" sz="2900" dirty="0"/>
              <a:t>: </a:t>
            </a:r>
            <a:r>
              <a:rPr lang="hu-HU" sz="2900" dirty="0" err="1"/>
              <a:t>spontaneous</a:t>
            </a:r>
            <a:r>
              <a:rPr lang="hu-HU" sz="2900" dirty="0"/>
              <a:t> </a:t>
            </a:r>
            <a:r>
              <a:rPr lang="hu-HU" sz="2900" dirty="0" err="1"/>
              <a:t>mentions</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N=917 | Base: the ones who watch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list</a:t>
            </a:r>
            <a:r>
              <a:rPr lang="hu-HU" sz="1000" i="1" dirty="0">
                <a:solidFill>
                  <a:schemeClr val="bg1">
                    <a:lumMod val="50000"/>
                  </a:schemeClr>
                </a:solidFill>
              </a:rPr>
              <a:t> </a:t>
            </a:r>
            <a:r>
              <a:rPr lang="hu-HU" sz="1000" i="1" dirty="0" err="1">
                <a:solidFill>
                  <a:schemeClr val="bg1">
                    <a:lumMod val="50000"/>
                  </a:schemeClr>
                </a:solidFill>
              </a:rPr>
              <a:t>at</a:t>
            </a:r>
            <a:r>
              <a:rPr lang="hu-HU" sz="1000" i="1" dirty="0">
                <a:solidFill>
                  <a:schemeClr val="bg1">
                    <a:lumMod val="50000"/>
                  </a:schemeClr>
                </a:solidFill>
              </a:rPr>
              <a:t> </a:t>
            </a:r>
            <a:r>
              <a:rPr lang="hu-HU" sz="1000" i="1" dirty="0" err="1">
                <a:solidFill>
                  <a:schemeClr val="bg1">
                    <a:lumMod val="50000"/>
                  </a:schemeClr>
                </a:solidFill>
              </a:rPr>
              <a:t>least</a:t>
            </a:r>
            <a:r>
              <a:rPr lang="hu-HU" sz="1000" i="1" dirty="0">
                <a:solidFill>
                  <a:schemeClr val="bg1">
                    <a:lumMod val="50000"/>
                  </a:schemeClr>
                </a:solidFill>
              </a:rPr>
              <a:t> </a:t>
            </a:r>
            <a:r>
              <a:rPr lang="hu-HU" sz="1000" i="1" dirty="0" err="1">
                <a:solidFill>
                  <a:schemeClr val="bg1">
                    <a:lumMod val="50000"/>
                  </a:schemeClr>
                </a:solidFill>
              </a:rPr>
              <a:t>three</a:t>
            </a:r>
            <a:r>
              <a:rPr lang="hu-HU" sz="1000" i="1" dirty="0">
                <a:solidFill>
                  <a:schemeClr val="bg1">
                    <a:lumMod val="50000"/>
                  </a:schemeClr>
                </a:solidFill>
              </a:rPr>
              <a:t> of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favourite</a:t>
            </a:r>
            <a:r>
              <a:rPr lang="hu-HU" sz="1000" i="1" dirty="0">
                <a:solidFill>
                  <a:schemeClr val="bg1">
                    <a:lumMod val="50000"/>
                  </a:schemeClr>
                </a:solidFill>
              </a:rPr>
              <a:t> </a:t>
            </a:r>
            <a:r>
              <a:rPr lang="hu-HU" sz="1000" i="1" dirty="0" err="1">
                <a:solidFill>
                  <a:schemeClr val="bg1">
                    <a:lumMod val="50000"/>
                  </a:schemeClr>
                </a:solidFill>
              </a:rPr>
              <a:t>channels</a:t>
            </a:r>
            <a:r>
              <a:rPr lang="hu-HU" sz="1000" i="1" dirty="0">
                <a:solidFill>
                  <a:schemeClr val="bg1">
                    <a:lumMod val="50000"/>
                  </a:schemeClr>
                </a:solidFill>
              </a:rPr>
              <a:t> </a:t>
            </a:r>
          </a:p>
        </p:txBody>
      </p:sp>
      <p:sp>
        <p:nvSpPr>
          <p:cNvPr id="30" name="Freeform 108"/>
          <p:cNvSpPr>
            <a:spLocks noChangeAspect="1" noEditPoints="1"/>
          </p:cNvSpPr>
          <p:nvPr/>
        </p:nvSpPr>
        <p:spPr bwMode="auto">
          <a:xfrm>
            <a:off x="532351" y="1001153"/>
            <a:ext cx="3326770" cy="3395132"/>
          </a:xfrm>
          <a:custGeom>
            <a:avLst/>
            <a:gdLst/>
            <a:ahLst/>
            <a:cxnLst>
              <a:cxn ang="0">
                <a:pos x="70" y="15"/>
              </a:cxn>
              <a:cxn ang="0">
                <a:pos x="300" y="56"/>
              </a:cxn>
              <a:cxn ang="0">
                <a:pos x="279" y="209"/>
              </a:cxn>
              <a:cxn ang="0">
                <a:pos x="284" y="70"/>
              </a:cxn>
              <a:cxn ang="0">
                <a:pos x="251" y="28"/>
              </a:cxn>
              <a:cxn ang="0">
                <a:pos x="69" y="64"/>
              </a:cxn>
              <a:cxn ang="0">
                <a:pos x="53" y="164"/>
              </a:cxn>
              <a:cxn ang="0">
                <a:pos x="41" y="211"/>
              </a:cxn>
              <a:cxn ang="0">
                <a:pos x="40" y="222"/>
              </a:cxn>
              <a:cxn ang="0">
                <a:pos x="297" y="282"/>
              </a:cxn>
              <a:cxn ang="0">
                <a:pos x="40" y="222"/>
              </a:cxn>
              <a:cxn ang="0">
                <a:pos x="33" y="242"/>
              </a:cxn>
              <a:cxn ang="0">
                <a:pos x="33" y="290"/>
              </a:cxn>
              <a:cxn ang="0">
                <a:pos x="65" y="287"/>
              </a:cxn>
              <a:cxn ang="0">
                <a:pos x="0" y="303"/>
              </a:cxn>
              <a:cxn ang="0">
                <a:pos x="0" y="242"/>
              </a:cxn>
              <a:cxn ang="0">
                <a:pos x="318" y="286"/>
              </a:cxn>
              <a:cxn ang="0">
                <a:pos x="271" y="303"/>
              </a:cxn>
              <a:cxn ang="0">
                <a:pos x="295" y="289"/>
              </a:cxn>
              <a:cxn ang="0">
                <a:pos x="304" y="282"/>
              </a:cxn>
              <a:cxn ang="0">
                <a:pos x="336" y="242"/>
              </a:cxn>
              <a:cxn ang="0">
                <a:pos x="169" y="343"/>
              </a:cxn>
              <a:cxn ang="0">
                <a:pos x="99" y="288"/>
              </a:cxn>
              <a:cxn ang="0">
                <a:pos x="238" y="288"/>
              </a:cxn>
              <a:cxn ang="0">
                <a:pos x="260" y="290"/>
              </a:cxn>
              <a:cxn ang="0">
                <a:pos x="75" y="73"/>
              </a:cxn>
              <a:cxn ang="0">
                <a:pos x="64" y="164"/>
              </a:cxn>
              <a:cxn ang="0">
                <a:pos x="268" y="207"/>
              </a:cxn>
              <a:cxn ang="0">
                <a:pos x="273" y="77"/>
              </a:cxn>
              <a:cxn ang="0">
                <a:pos x="241" y="38"/>
              </a:cxn>
              <a:cxn ang="0">
                <a:pos x="115" y="287"/>
              </a:cxn>
              <a:cxn ang="0">
                <a:pos x="222" y="287"/>
              </a:cxn>
            </a:cxnLst>
            <a:rect l="0" t="0" r="r" b="b"/>
            <a:pathLst>
              <a:path w="336" h="343">
                <a:moveTo>
                  <a:pt x="37" y="56"/>
                </a:moveTo>
                <a:cubicBezTo>
                  <a:pt x="58" y="53"/>
                  <a:pt x="70" y="52"/>
                  <a:pt x="70" y="15"/>
                </a:cubicBezTo>
                <a:cubicBezTo>
                  <a:pt x="127" y="0"/>
                  <a:pt x="210" y="0"/>
                  <a:pt x="267" y="15"/>
                </a:cubicBezTo>
                <a:cubicBezTo>
                  <a:pt x="268" y="43"/>
                  <a:pt x="272" y="52"/>
                  <a:pt x="300" y="56"/>
                </a:cubicBezTo>
                <a:cubicBezTo>
                  <a:pt x="300" y="111"/>
                  <a:pt x="304" y="165"/>
                  <a:pt x="296" y="211"/>
                </a:cubicBezTo>
                <a:cubicBezTo>
                  <a:pt x="291" y="210"/>
                  <a:pt x="285" y="209"/>
                  <a:pt x="279" y="209"/>
                </a:cubicBezTo>
                <a:cubicBezTo>
                  <a:pt x="282" y="194"/>
                  <a:pt x="283" y="179"/>
                  <a:pt x="284" y="164"/>
                </a:cubicBezTo>
                <a:cubicBezTo>
                  <a:pt x="285" y="133"/>
                  <a:pt x="284" y="101"/>
                  <a:pt x="284" y="70"/>
                </a:cubicBezTo>
                <a:cubicBezTo>
                  <a:pt x="275" y="67"/>
                  <a:pt x="267" y="63"/>
                  <a:pt x="261" y="55"/>
                </a:cubicBezTo>
                <a:cubicBezTo>
                  <a:pt x="254" y="48"/>
                  <a:pt x="252" y="38"/>
                  <a:pt x="251" y="28"/>
                </a:cubicBezTo>
                <a:cubicBezTo>
                  <a:pt x="202" y="18"/>
                  <a:pt x="136" y="17"/>
                  <a:pt x="86" y="28"/>
                </a:cubicBezTo>
                <a:cubicBezTo>
                  <a:pt x="85" y="42"/>
                  <a:pt x="81" y="55"/>
                  <a:pt x="69" y="64"/>
                </a:cubicBezTo>
                <a:cubicBezTo>
                  <a:pt x="64" y="67"/>
                  <a:pt x="59" y="69"/>
                  <a:pt x="53" y="70"/>
                </a:cubicBezTo>
                <a:cubicBezTo>
                  <a:pt x="53" y="102"/>
                  <a:pt x="52" y="133"/>
                  <a:pt x="53" y="164"/>
                </a:cubicBezTo>
                <a:cubicBezTo>
                  <a:pt x="54" y="179"/>
                  <a:pt x="55" y="194"/>
                  <a:pt x="58" y="209"/>
                </a:cubicBezTo>
                <a:cubicBezTo>
                  <a:pt x="52" y="209"/>
                  <a:pt x="47" y="210"/>
                  <a:pt x="41" y="211"/>
                </a:cubicBezTo>
                <a:cubicBezTo>
                  <a:pt x="33" y="165"/>
                  <a:pt x="37" y="111"/>
                  <a:pt x="37" y="56"/>
                </a:cubicBezTo>
                <a:close/>
                <a:moveTo>
                  <a:pt x="40" y="222"/>
                </a:moveTo>
                <a:cubicBezTo>
                  <a:pt x="40" y="242"/>
                  <a:pt x="40" y="262"/>
                  <a:pt x="40" y="282"/>
                </a:cubicBezTo>
                <a:cubicBezTo>
                  <a:pt x="123" y="272"/>
                  <a:pt x="209" y="272"/>
                  <a:pt x="297" y="282"/>
                </a:cubicBezTo>
                <a:cubicBezTo>
                  <a:pt x="297" y="262"/>
                  <a:pt x="297" y="242"/>
                  <a:pt x="297" y="222"/>
                </a:cubicBezTo>
                <a:cubicBezTo>
                  <a:pt x="212" y="211"/>
                  <a:pt x="126" y="210"/>
                  <a:pt x="40" y="222"/>
                </a:cubicBezTo>
                <a:close/>
                <a:moveTo>
                  <a:pt x="0" y="242"/>
                </a:moveTo>
                <a:cubicBezTo>
                  <a:pt x="33" y="242"/>
                  <a:pt x="33" y="242"/>
                  <a:pt x="33" y="242"/>
                </a:cubicBezTo>
                <a:cubicBezTo>
                  <a:pt x="33" y="282"/>
                  <a:pt x="33" y="282"/>
                  <a:pt x="33" y="282"/>
                </a:cubicBezTo>
                <a:cubicBezTo>
                  <a:pt x="33" y="290"/>
                  <a:pt x="33" y="290"/>
                  <a:pt x="33" y="290"/>
                </a:cubicBezTo>
                <a:cubicBezTo>
                  <a:pt x="41" y="289"/>
                  <a:pt x="41" y="289"/>
                  <a:pt x="41" y="289"/>
                </a:cubicBezTo>
                <a:cubicBezTo>
                  <a:pt x="49" y="288"/>
                  <a:pt x="57" y="288"/>
                  <a:pt x="65" y="287"/>
                </a:cubicBezTo>
                <a:cubicBezTo>
                  <a:pt x="65" y="303"/>
                  <a:pt x="65" y="303"/>
                  <a:pt x="65" y="303"/>
                </a:cubicBezTo>
                <a:cubicBezTo>
                  <a:pt x="0" y="303"/>
                  <a:pt x="0" y="303"/>
                  <a:pt x="0" y="303"/>
                </a:cubicBezTo>
                <a:cubicBezTo>
                  <a:pt x="19" y="286"/>
                  <a:pt x="19" y="286"/>
                  <a:pt x="19" y="286"/>
                </a:cubicBezTo>
                <a:cubicBezTo>
                  <a:pt x="0" y="242"/>
                  <a:pt x="0" y="242"/>
                  <a:pt x="0" y="242"/>
                </a:cubicBezTo>
                <a:close/>
                <a:moveTo>
                  <a:pt x="336" y="242"/>
                </a:moveTo>
                <a:cubicBezTo>
                  <a:pt x="318" y="286"/>
                  <a:pt x="318" y="286"/>
                  <a:pt x="318" y="286"/>
                </a:cubicBezTo>
                <a:cubicBezTo>
                  <a:pt x="336" y="303"/>
                  <a:pt x="336" y="303"/>
                  <a:pt x="336" y="303"/>
                </a:cubicBezTo>
                <a:cubicBezTo>
                  <a:pt x="271" y="303"/>
                  <a:pt x="271" y="303"/>
                  <a:pt x="271" y="303"/>
                </a:cubicBezTo>
                <a:cubicBezTo>
                  <a:pt x="271" y="287"/>
                  <a:pt x="271" y="287"/>
                  <a:pt x="271" y="287"/>
                </a:cubicBezTo>
                <a:cubicBezTo>
                  <a:pt x="279" y="288"/>
                  <a:pt x="287" y="288"/>
                  <a:pt x="295" y="289"/>
                </a:cubicBezTo>
                <a:cubicBezTo>
                  <a:pt x="304" y="290"/>
                  <a:pt x="304" y="290"/>
                  <a:pt x="304" y="290"/>
                </a:cubicBezTo>
                <a:cubicBezTo>
                  <a:pt x="304" y="282"/>
                  <a:pt x="304" y="282"/>
                  <a:pt x="304" y="282"/>
                </a:cubicBezTo>
                <a:cubicBezTo>
                  <a:pt x="304" y="242"/>
                  <a:pt x="304" y="242"/>
                  <a:pt x="304" y="242"/>
                </a:cubicBezTo>
                <a:cubicBezTo>
                  <a:pt x="336" y="242"/>
                  <a:pt x="336" y="242"/>
                  <a:pt x="336" y="242"/>
                </a:cubicBezTo>
                <a:close/>
                <a:moveTo>
                  <a:pt x="260" y="290"/>
                </a:moveTo>
                <a:cubicBezTo>
                  <a:pt x="240" y="312"/>
                  <a:pt x="211" y="330"/>
                  <a:pt x="169" y="343"/>
                </a:cubicBezTo>
                <a:cubicBezTo>
                  <a:pt x="126" y="330"/>
                  <a:pt x="96" y="312"/>
                  <a:pt x="77" y="290"/>
                </a:cubicBezTo>
                <a:cubicBezTo>
                  <a:pt x="84" y="289"/>
                  <a:pt x="91" y="288"/>
                  <a:pt x="99" y="288"/>
                </a:cubicBezTo>
                <a:cubicBezTo>
                  <a:pt x="118" y="306"/>
                  <a:pt x="142" y="317"/>
                  <a:pt x="169" y="325"/>
                </a:cubicBezTo>
                <a:cubicBezTo>
                  <a:pt x="195" y="317"/>
                  <a:pt x="219" y="306"/>
                  <a:pt x="238" y="288"/>
                </a:cubicBezTo>
                <a:cubicBezTo>
                  <a:pt x="246" y="289"/>
                  <a:pt x="253" y="289"/>
                  <a:pt x="260" y="290"/>
                </a:cubicBezTo>
                <a:cubicBezTo>
                  <a:pt x="260" y="290"/>
                  <a:pt x="260" y="290"/>
                  <a:pt x="260" y="290"/>
                </a:cubicBezTo>
                <a:close/>
                <a:moveTo>
                  <a:pt x="96" y="38"/>
                </a:moveTo>
                <a:cubicBezTo>
                  <a:pt x="94" y="52"/>
                  <a:pt x="87" y="64"/>
                  <a:pt x="75" y="73"/>
                </a:cubicBezTo>
                <a:cubicBezTo>
                  <a:pt x="72" y="75"/>
                  <a:pt x="68" y="77"/>
                  <a:pt x="64" y="78"/>
                </a:cubicBezTo>
                <a:cubicBezTo>
                  <a:pt x="64" y="107"/>
                  <a:pt x="63" y="135"/>
                  <a:pt x="64" y="164"/>
                </a:cubicBezTo>
                <a:cubicBezTo>
                  <a:pt x="65" y="178"/>
                  <a:pt x="66" y="193"/>
                  <a:pt x="69" y="207"/>
                </a:cubicBezTo>
                <a:cubicBezTo>
                  <a:pt x="135" y="200"/>
                  <a:pt x="202" y="201"/>
                  <a:pt x="268" y="207"/>
                </a:cubicBezTo>
                <a:cubicBezTo>
                  <a:pt x="271" y="193"/>
                  <a:pt x="272" y="178"/>
                  <a:pt x="273" y="164"/>
                </a:cubicBezTo>
                <a:cubicBezTo>
                  <a:pt x="274" y="135"/>
                  <a:pt x="273" y="106"/>
                  <a:pt x="273" y="77"/>
                </a:cubicBezTo>
                <a:cubicBezTo>
                  <a:pt x="265" y="74"/>
                  <a:pt x="258" y="69"/>
                  <a:pt x="252" y="62"/>
                </a:cubicBezTo>
                <a:cubicBezTo>
                  <a:pt x="246" y="55"/>
                  <a:pt x="243" y="47"/>
                  <a:pt x="241" y="38"/>
                </a:cubicBezTo>
                <a:cubicBezTo>
                  <a:pt x="196" y="29"/>
                  <a:pt x="141" y="29"/>
                  <a:pt x="96" y="38"/>
                </a:cubicBezTo>
                <a:close/>
                <a:moveTo>
                  <a:pt x="115" y="287"/>
                </a:moveTo>
                <a:cubicBezTo>
                  <a:pt x="131" y="299"/>
                  <a:pt x="149" y="307"/>
                  <a:pt x="169" y="314"/>
                </a:cubicBezTo>
                <a:cubicBezTo>
                  <a:pt x="188" y="307"/>
                  <a:pt x="206" y="299"/>
                  <a:pt x="222" y="287"/>
                </a:cubicBezTo>
                <a:cubicBezTo>
                  <a:pt x="186" y="286"/>
                  <a:pt x="151" y="285"/>
                  <a:pt x="115" y="28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TextBox 33"/>
          <p:cNvSpPr txBox="1"/>
          <p:nvPr/>
        </p:nvSpPr>
        <p:spPr>
          <a:xfrm>
            <a:off x="1403648" y="1494534"/>
            <a:ext cx="2041995" cy="1554272"/>
          </a:xfrm>
          <a:prstGeom prst="rect">
            <a:avLst/>
          </a:prstGeom>
        </p:spPr>
        <p:txBody>
          <a:bodyPr wrap="square" rtlCol="0">
            <a:spAutoFit/>
          </a:bodyPr>
          <a:lstStyle/>
          <a:p>
            <a:pPr marL="228600" indent="-228600" fontAlgn="b">
              <a:buFont typeface="+mj-lt"/>
              <a:buAutoNum type="arabicPeriod"/>
            </a:pPr>
            <a:r>
              <a:rPr lang="hu-HU" sz="950" kern="0" dirty="0">
                <a:solidFill>
                  <a:schemeClr val="bg1"/>
                </a:solidFill>
              </a:rPr>
              <a:t>RTL KLUB/RTL (40%)</a:t>
            </a:r>
          </a:p>
          <a:p>
            <a:pPr marL="228600" indent="-228600" fontAlgn="b">
              <a:buFont typeface="+mj-lt"/>
              <a:buAutoNum type="arabicPeriod"/>
            </a:pPr>
            <a:r>
              <a:rPr lang="hu-HU" sz="950" kern="0" dirty="0">
                <a:solidFill>
                  <a:schemeClr val="bg1"/>
                </a:solidFill>
              </a:rPr>
              <a:t>COMEDY CENTRAL (32%)</a:t>
            </a:r>
          </a:p>
          <a:p>
            <a:pPr marL="228600" indent="-228600" fontAlgn="b">
              <a:buFont typeface="+mj-lt"/>
              <a:buAutoNum type="arabicPeriod"/>
            </a:pPr>
            <a:r>
              <a:rPr lang="hu-HU" sz="950" kern="0" dirty="0">
                <a:solidFill>
                  <a:schemeClr val="bg1"/>
                </a:solidFill>
              </a:rPr>
              <a:t>TV2 (22%)</a:t>
            </a:r>
          </a:p>
          <a:p>
            <a:pPr marL="228600" indent="-228600" fontAlgn="b">
              <a:buFont typeface="+mj-lt"/>
              <a:buAutoNum type="arabicPeriod"/>
            </a:pPr>
            <a:r>
              <a:rPr lang="hu-HU" sz="950" kern="0" dirty="0">
                <a:solidFill>
                  <a:schemeClr val="bg1"/>
                </a:solidFill>
              </a:rPr>
              <a:t>DISCOVERY (12%)</a:t>
            </a:r>
          </a:p>
          <a:p>
            <a:pPr marL="228600" indent="-228600" fontAlgn="b">
              <a:buFont typeface="+mj-lt"/>
              <a:buAutoNum type="arabicPeriod"/>
            </a:pPr>
            <a:r>
              <a:rPr lang="hu-HU" sz="950" kern="0" dirty="0">
                <a:solidFill>
                  <a:schemeClr val="bg1"/>
                </a:solidFill>
              </a:rPr>
              <a:t>COOL (10%)</a:t>
            </a:r>
          </a:p>
          <a:p>
            <a:pPr marL="228600" indent="-228600" fontAlgn="b">
              <a:buFont typeface="+mj-lt"/>
              <a:buAutoNum type="arabicPeriod"/>
            </a:pPr>
            <a:r>
              <a:rPr lang="hu-HU" sz="950" kern="0" dirty="0">
                <a:solidFill>
                  <a:schemeClr val="bg1"/>
                </a:solidFill>
              </a:rPr>
              <a:t>FILM+ (10%)</a:t>
            </a:r>
          </a:p>
          <a:p>
            <a:pPr marL="228600" indent="-228600" fontAlgn="b">
              <a:buFont typeface="+mj-lt"/>
              <a:buAutoNum type="arabicPeriod"/>
            </a:pPr>
            <a:r>
              <a:rPr lang="hu-HU" sz="950" kern="0" dirty="0">
                <a:solidFill>
                  <a:schemeClr val="bg1"/>
                </a:solidFill>
              </a:rPr>
              <a:t>HBO (9%)</a:t>
            </a:r>
          </a:p>
          <a:p>
            <a:pPr marL="228600" indent="-228600" fontAlgn="b">
              <a:buFont typeface="+mj-lt"/>
              <a:buAutoNum type="arabicPeriod"/>
            </a:pPr>
            <a:r>
              <a:rPr lang="hu-HU" sz="950" kern="0" dirty="0">
                <a:solidFill>
                  <a:schemeClr val="bg1"/>
                </a:solidFill>
              </a:rPr>
              <a:t>NAT GEO (8%)</a:t>
            </a:r>
          </a:p>
          <a:p>
            <a:pPr marL="228600" indent="-228600" fontAlgn="b">
              <a:buFont typeface="+mj-lt"/>
              <a:buAutoNum type="arabicPeriod"/>
            </a:pPr>
            <a:r>
              <a:rPr lang="hu-HU" sz="950" kern="0" dirty="0">
                <a:solidFill>
                  <a:schemeClr val="bg1"/>
                </a:solidFill>
              </a:rPr>
              <a:t>VIASAT (8%)</a:t>
            </a:r>
          </a:p>
          <a:p>
            <a:pPr marL="228600" indent="-228600" fontAlgn="b">
              <a:buFont typeface="+mj-lt"/>
              <a:buAutoNum type="arabicPeriod"/>
            </a:pPr>
            <a:r>
              <a:rPr lang="hu-HU" sz="950" kern="0" dirty="0">
                <a:solidFill>
                  <a:schemeClr val="bg1"/>
                </a:solidFill>
              </a:rPr>
              <a:t>TLC (8%)</a:t>
            </a:r>
          </a:p>
        </p:txBody>
      </p:sp>
      <p:sp>
        <p:nvSpPr>
          <p:cNvPr id="35" name="TextBox 34"/>
          <p:cNvSpPr txBox="1"/>
          <p:nvPr/>
        </p:nvSpPr>
        <p:spPr>
          <a:xfrm>
            <a:off x="1691680" y="3195957"/>
            <a:ext cx="1440160" cy="415498"/>
          </a:xfrm>
          <a:prstGeom prst="rect">
            <a:avLst/>
          </a:prstGeom>
        </p:spPr>
        <p:txBody>
          <a:bodyPr wrap="square" rtlCol="0">
            <a:spAutoFit/>
          </a:bodyPr>
          <a:lstStyle/>
          <a:p>
            <a:pPr fontAlgn="b"/>
            <a:r>
              <a:rPr lang="hu-HU" sz="1050" kern="0" dirty="0">
                <a:solidFill>
                  <a:schemeClr val="bg1"/>
                </a:solidFill>
              </a:rPr>
              <a:t>OTHER (7%)</a:t>
            </a:r>
          </a:p>
          <a:p>
            <a:pPr fontAlgn="b"/>
            <a:r>
              <a:rPr lang="hu-HU" sz="1050" kern="0" dirty="0">
                <a:solidFill>
                  <a:schemeClr val="bg1"/>
                </a:solidFill>
              </a:rPr>
              <a:t>DOES NOT KNOW(3%)</a:t>
            </a:r>
          </a:p>
        </p:txBody>
      </p:sp>
      <p:sp>
        <p:nvSpPr>
          <p:cNvPr id="8" name="Szövegdoboz 30"/>
          <p:cNvSpPr txBox="1"/>
          <p:nvPr/>
        </p:nvSpPr>
        <p:spPr>
          <a:xfrm>
            <a:off x="4515282" y="1001153"/>
            <a:ext cx="3873142" cy="31624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40%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youth</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TV </a:t>
            </a:r>
            <a:r>
              <a:rPr lang="hu-HU" sz="1050" kern="0" dirty="0" err="1">
                <a:solidFill>
                  <a:srgbClr val="58595B"/>
                </a:solidFill>
                <a:latin typeface="Calibri"/>
              </a:rPr>
              <a:t>mentioned</a:t>
            </a:r>
            <a:r>
              <a:rPr lang="hu-HU" sz="1050" kern="0" dirty="0">
                <a:solidFill>
                  <a:srgbClr val="58595B"/>
                </a:solidFill>
                <a:latin typeface="Calibri"/>
              </a:rPr>
              <a:t> RTL Klub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generally</a:t>
            </a:r>
            <a:r>
              <a:rPr lang="hu-HU" sz="1050" kern="0" dirty="0">
                <a:solidFill>
                  <a:srgbClr val="58595B"/>
                </a:solidFill>
                <a:latin typeface="Calibri"/>
              </a:rPr>
              <a:t> </a:t>
            </a:r>
            <a:r>
              <a:rPr lang="hu-HU" sz="1050" kern="0" dirty="0" err="1">
                <a:solidFill>
                  <a:srgbClr val="58595B"/>
                </a:solidFill>
                <a:latin typeface="Calibri"/>
              </a:rPr>
              <a:t>just</a:t>
            </a:r>
            <a:r>
              <a:rPr lang="hu-HU" sz="1050" kern="0" dirty="0">
                <a:solidFill>
                  <a:srgbClr val="58595B"/>
                </a:solidFill>
                <a:latin typeface="Calibri"/>
              </a:rPr>
              <a:t> „RTL)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favourite</a:t>
            </a:r>
            <a:r>
              <a:rPr lang="hu-HU" sz="1050" kern="0" dirty="0">
                <a:solidFill>
                  <a:srgbClr val="58595B"/>
                </a:solidFill>
                <a:latin typeface="Calibri"/>
              </a:rPr>
              <a:t> </a:t>
            </a:r>
            <a:r>
              <a:rPr lang="hu-HU" sz="1050" kern="0" dirty="0" err="1">
                <a:solidFill>
                  <a:srgbClr val="58595B"/>
                </a:solidFill>
                <a:latin typeface="Calibri"/>
              </a:rPr>
              <a:t>channel</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second</a:t>
            </a:r>
            <a:r>
              <a:rPr lang="hu-HU" sz="1050" kern="0" dirty="0">
                <a:solidFill>
                  <a:srgbClr val="58595B"/>
                </a:solidFill>
                <a:latin typeface="Calibri"/>
              </a:rPr>
              <a:t> </a:t>
            </a:r>
            <a:r>
              <a:rPr lang="hu-HU" sz="1050" kern="0" dirty="0" err="1">
                <a:solidFill>
                  <a:srgbClr val="58595B"/>
                </a:solidFill>
                <a:latin typeface="Calibri"/>
              </a:rPr>
              <a:t>favourite</a:t>
            </a:r>
            <a:r>
              <a:rPr lang="hu-HU" sz="1050" kern="0" dirty="0">
                <a:solidFill>
                  <a:srgbClr val="58595B"/>
                </a:solidFill>
                <a:latin typeface="Calibri"/>
              </a:rPr>
              <a:t> </a:t>
            </a:r>
            <a:r>
              <a:rPr lang="hu-HU" sz="1050" kern="0" dirty="0" err="1">
                <a:solidFill>
                  <a:srgbClr val="58595B"/>
                </a:solidFill>
                <a:latin typeface="Calibri"/>
              </a:rPr>
              <a:t>was</a:t>
            </a:r>
            <a:r>
              <a:rPr lang="hu-HU" sz="1050" kern="0" dirty="0">
                <a:solidFill>
                  <a:srgbClr val="58595B"/>
                </a:solidFill>
                <a:latin typeface="Calibri"/>
              </a:rPr>
              <a:t> </a:t>
            </a:r>
            <a:r>
              <a:rPr lang="hu-HU" sz="1050" kern="0" dirty="0" err="1">
                <a:solidFill>
                  <a:srgbClr val="58595B"/>
                </a:solidFill>
                <a:latin typeface="Calibri"/>
              </a:rPr>
              <a:t>Comedy</a:t>
            </a:r>
            <a:r>
              <a:rPr lang="hu-HU" sz="1050" kern="0" dirty="0">
                <a:solidFill>
                  <a:srgbClr val="58595B"/>
                </a:solidFill>
                <a:latin typeface="Calibri"/>
              </a:rPr>
              <a:t> </a:t>
            </a:r>
            <a:r>
              <a:rPr lang="hu-HU" sz="1050" kern="0" dirty="0" err="1">
                <a:solidFill>
                  <a:srgbClr val="58595B"/>
                </a:solidFill>
                <a:latin typeface="Calibri"/>
              </a:rPr>
              <a:t>Central</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third</a:t>
            </a:r>
            <a:r>
              <a:rPr lang="hu-HU" sz="1050" kern="0" dirty="0">
                <a:solidFill>
                  <a:srgbClr val="58595B"/>
                </a:solidFill>
                <a:latin typeface="Calibri"/>
              </a:rPr>
              <a:t> of </a:t>
            </a:r>
            <a:r>
              <a:rPr lang="hu-HU" sz="1050" kern="0" dirty="0" err="1">
                <a:solidFill>
                  <a:srgbClr val="58595B"/>
                </a:solidFill>
                <a:latin typeface="Calibri"/>
              </a:rPr>
              <a:t>respondents</a:t>
            </a:r>
            <a:r>
              <a:rPr lang="hu-HU" sz="1050" kern="0" dirty="0">
                <a:solidFill>
                  <a:srgbClr val="58595B"/>
                </a:solidFill>
                <a:latin typeface="Calibri"/>
              </a:rPr>
              <a:t> like </a:t>
            </a:r>
            <a:r>
              <a:rPr lang="hu-HU" sz="1050" kern="0" dirty="0" err="1">
                <a:solidFill>
                  <a:srgbClr val="58595B"/>
                </a:solidFill>
                <a:latin typeface="Calibri"/>
              </a:rPr>
              <a:t>that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most. TV2 </a:t>
            </a:r>
            <a:r>
              <a:rPr lang="hu-HU" sz="1050" kern="0" dirty="0" err="1">
                <a:solidFill>
                  <a:srgbClr val="58595B"/>
                </a:solidFill>
                <a:latin typeface="Calibri"/>
              </a:rPr>
              <a:t>was</a:t>
            </a:r>
            <a:r>
              <a:rPr lang="hu-HU" sz="1050" kern="0" dirty="0">
                <a:solidFill>
                  <a:srgbClr val="58595B"/>
                </a:solidFill>
                <a:latin typeface="Calibri"/>
              </a:rPr>
              <a:t>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favourites</a:t>
            </a:r>
            <a:r>
              <a:rPr lang="hu-HU" sz="1050" kern="0" dirty="0">
                <a:solidFill>
                  <a:srgbClr val="58595B"/>
                </a:solidFill>
                <a:latin typeface="Calibri"/>
              </a:rPr>
              <a:t> of 22%. The list of top 3 preferred channels are the same of Nielsen SHR%.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RTL was mentioned above average amongst technical / vocational school graduates above average (38%). TV2 is </a:t>
            </a:r>
            <a:r>
              <a:rPr lang="hu-HU" sz="1050" kern="0" dirty="0" err="1">
                <a:solidFill>
                  <a:srgbClr val="58595B"/>
                </a:solidFill>
                <a:latin typeface="Calibri"/>
              </a:rPr>
              <a:t>overrepresented</a:t>
            </a:r>
            <a:r>
              <a:rPr lang="hu-HU" sz="1050" kern="0" dirty="0">
                <a:solidFill>
                  <a:srgbClr val="58595B"/>
                </a:solidFill>
                <a:latin typeface="Calibri"/>
              </a:rPr>
              <a:t> </a:t>
            </a:r>
            <a:r>
              <a:rPr lang="hu-HU" sz="1050" kern="0" dirty="0" err="1">
                <a:solidFill>
                  <a:srgbClr val="58595B"/>
                </a:solidFill>
                <a:latin typeface="Calibri"/>
              </a:rPr>
              <a:t>amongts</a:t>
            </a:r>
            <a:r>
              <a:rPr lang="hu-HU" sz="1050" kern="0" dirty="0">
                <a:solidFill>
                  <a:srgbClr val="58595B"/>
                </a:solidFill>
                <a:latin typeface="Calibri"/>
              </a:rPr>
              <a:t> </a:t>
            </a:r>
            <a:r>
              <a:rPr lang="hu-HU" sz="1050" kern="0" dirty="0" err="1">
                <a:solidFill>
                  <a:srgbClr val="58595B"/>
                </a:solidFill>
                <a:latin typeface="Calibri"/>
              </a:rPr>
              <a:t>women</a:t>
            </a:r>
            <a:r>
              <a:rPr lang="hu-HU" sz="1050" kern="0" dirty="0">
                <a:solidFill>
                  <a:srgbClr val="58595B"/>
                </a:solidFill>
                <a:latin typeface="Calibri"/>
              </a:rPr>
              <a:t> (28%), </a:t>
            </a:r>
            <a:r>
              <a:rPr lang="hu-HU" sz="1050" kern="0" dirty="0" err="1">
                <a:solidFill>
                  <a:srgbClr val="58595B"/>
                </a:solidFill>
                <a:latin typeface="Calibri"/>
              </a:rPr>
              <a:t>while</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17% of </a:t>
            </a:r>
            <a:r>
              <a:rPr lang="hu-HU" sz="1050" kern="0" dirty="0" err="1">
                <a:solidFill>
                  <a:srgbClr val="58595B"/>
                </a:solidFill>
                <a:latin typeface="Calibri"/>
              </a:rPr>
              <a:t>men</a:t>
            </a:r>
            <a:r>
              <a:rPr lang="hu-HU" sz="1050" kern="0" dirty="0">
                <a:solidFill>
                  <a:srgbClr val="58595B"/>
                </a:solidFill>
                <a:latin typeface="Calibri"/>
              </a:rPr>
              <a:t> </a:t>
            </a:r>
            <a:r>
              <a:rPr lang="hu-HU" sz="1050" kern="0" dirty="0" err="1">
                <a:solidFill>
                  <a:srgbClr val="58595B"/>
                </a:solidFill>
                <a:latin typeface="Calibri"/>
              </a:rPr>
              <a:t>mentianed</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spontaneouly</a:t>
            </a:r>
            <a:r>
              <a:rPr lang="hu-HU" sz="1050" kern="0" dirty="0">
                <a:solidFill>
                  <a:srgbClr val="58595B"/>
                </a:solidFill>
                <a:latin typeface="Calibri"/>
              </a:rPr>
              <a:t>. </a:t>
            </a:r>
            <a:r>
              <a:rPr lang="hu-HU" sz="1050" kern="0" dirty="0" err="1">
                <a:solidFill>
                  <a:srgbClr val="58595B"/>
                </a:solidFill>
                <a:latin typeface="Calibri"/>
              </a:rPr>
              <a:t>Correlating</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living</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partner (</a:t>
            </a:r>
            <a:r>
              <a:rPr lang="hu-HU" sz="1050" kern="0" dirty="0" err="1">
                <a:solidFill>
                  <a:srgbClr val="58595B"/>
                </a:solidFill>
                <a:latin typeface="Calibri"/>
              </a:rPr>
              <a:t>without</a:t>
            </a:r>
            <a:r>
              <a:rPr lang="hu-HU" sz="1050" kern="0" dirty="0">
                <a:solidFill>
                  <a:srgbClr val="58595B"/>
                </a:solidFill>
                <a:latin typeface="Calibri"/>
              </a:rPr>
              <a:t> a </a:t>
            </a:r>
            <a:r>
              <a:rPr lang="hu-HU" sz="1050" kern="0" dirty="0" err="1">
                <a:solidFill>
                  <a:srgbClr val="58595B"/>
                </a:solidFill>
                <a:latin typeface="Calibri"/>
              </a:rPr>
              <a:t>child</a:t>
            </a:r>
            <a:r>
              <a:rPr lang="hu-HU" sz="1050" kern="0" dirty="0">
                <a:solidFill>
                  <a:srgbClr val="58595B"/>
                </a:solidFill>
                <a:latin typeface="Calibri"/>
              </a:rPr>
              <a:t>) </a:t>
            </a:r>
            <a:r>
              <a:rPr lang="hu-HU" sz="1050" kern="0" dirty="0" err="1">
                <a:solidFill>
                  <a:srgbClr val="58595B"/>
                </a:solidFill>
                <a:latin typeface="Calibri"/>
              </a:rPr>
              <a:t>mentioned</a:t>
            </a:r>
            <a:r>
              <a:rPr lang="hu-HU" sz="1050" kern="0" dirty="0">
                <a:solidFill>
                  <a:srgbClr val="58595B"/>
                </a:solidFill>
                <a:latin typeface="Calibri"/>
              </a:rPr>
              <a:t> </a:t>
            </a:r>
            <a:r>
              <a:rPr lang="hu-HU" sz="1050" kern="0" dirty="0" err="1">
                <a:solidFill>
                  <a:srgbClr val="58595B"/>
                </a:solidFill>
                <a:latin typeface="Calibri"/>
              </a:rPr>
              <a:t>them</a:t>
            </a:r>
            <a:r>
              <a:rPr lang="hu-HU" sz="1050" kern="0" dirty="0">
                <a:solidFill>
                  <a:srgbClr val="58595B"/>
                </a:solidFill>
                <a:latin typeface="Calibri"/>
              </a:rPr>
              <a:t> more (30%). TV2 </a:t>
            </a:r>
            <a:r>
              <a:rPr lang="hu-HU" sz="1050" kern="0" dirty="0" err="1">
                <a:solidFill>
                  <a:srgbClr val="58595B"/>
                </a:solidFill>
                <a:latin typeface="Calibri"/>
              </a:rPr>
              <a:t>was</a:t>
            </a:r>
            <a:r>
              <a:rPr lang="hu-HU" sz="1050" kern="0" dirty="0">
                <a:solidFill>
                  <a:srgbClr val="58595B"/>
                </a:solidFill>
                <a:latin typeface="Calibri"/>
              </a:rPr>
              <a:t> </a:t>
            </a:r>
            <a:r>
              <a:rPr lang="hu-HU" sz="1050" kern="0" dirty="0" err="1">
                <a:solidFill>
                  <a:srgbClr val="58595B"/>
                </a:solidFill>
                <a:latin typeface="Calibri"/>
              </a:rPr>
              <a:t>also</a:t>
            </a:r>
            <a:r>
              <a:rPr lang="hu-HU" sz="1050" kern="0" dirty="0">
                <a:solidFill>
                  <a:srgbClr val="58595B"/>
                </a:solidFill>
                <a:latin typeface="Calibri"/>
              </a:rPr>
              <a:t> more </a:t>
            </a:r>
            <a:r>
              <a:rPr lang="hu-HU" sz="1050" kern="0" dirty="0" err="1">
                <a:solidFill>
                  <a:srgbClr val="58595B"/>
                </a:solidFill>
                <a:latin typeface="Calibri"/>
              </a:rPr>
              <a:t>liked</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TV more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once</a:t>
            </a:r>
            <a:r>
              <a:rPr lang="hu-HU" sz="1050" kern="0" dirty="0">
                <a:solidFill>
                  <a:srgbClr val="58595B"/>
                </a:solidFill>
                <a:latin typeface="Calibri"/>
              </a:rPr>
              <a:t> a </a:t>
            </a:r>
            <a:r>
              <a:rPr lang="hu-HU" sz="1050" kern="0" dirty="0" err="1">
                <a:solidFill>
                  <a:srgbClr val="58595B"/>
                </a:solidFill>
                <a:latin typeface="Calibri"/>
              </a:rPr>
              <a:t>day</a:t>
            </a:r>
            <a:r>
              <a:rPr lang="hu-HU" sz="1050" kern="0" dirty="0">
                <a:solidFill>
                  <a:srgbClr val="58595B"/>
                </a:solidFill>
                <a:latin typeface="Calibri"/>
              </a:rPr>
              <a:t> (31%).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In </a:t>
            </a:r>
            <a:r>
              <a:rPr lang="hu-HU" sz="1050" kern="0" dirty="0" err="1">
                <a:solidFill>
                  <a:srgbClr val="58595B"/>
                </a:solidFill>
                <a:latin typeface="Calibri"/>
              </a:rPr>
              <a:t>case</a:t>
            </a:r>
            <a:r>
              <a:rPr lang="hu-HU" sz="1050" kern="0" dirty="0">
                <a:solidFill>
                  <a:srgbClr val="58595B"/>
                </a:solidFill>
                <a:latin typeface="Calibri"/>
              </a:rPr>
              <a:t> of sport </a:t>
            </a:r>
            <a:r>
              <a:rPr lang="hu-HU" sz="1050" kern="0" dirty="0" err="1">
                <a:solidFill>
                  <a:srgbClr val="58595B"/>
                </a:solidFill>
                <a:latin typeface="Calibri"/>
              </a:rPr>
              <a:t>channels</a:t>
            </a:r>
            <a:r>
              <a:rPr lang="hu-HU" sz="1050" kern="0" dirty="0">
                <a:solidFill>
                  <a:srgbClr val="58595B"/>
                </a:solidFill>
                <a:latin typeface="Calibri"/>
              </a:rPr>
              <a:t> (M4, Sport1) and </a:t>
            </a:r>
            <a:r>
              <a:rPr lang="hu-HU" sz="1050" kern="0" dirty="0" err="1">
                <a:solidFill>
                  <a:srgbClr val="58595B"/>
                </a:solidFill>
                <a:latin typeface="Calibri"/>
              </a:rPr>
              <a:t>lifestlye</a:t>
            </a:r>
            <a:r>
              <a:rPr lang="hu-HU" sz="1050" kern="0" dirty="0">
                <a:solidFill>
                  <a:srgbClr val="58595B"/>
                </a:solidFill>
                <a:latin typeface="Calibri"/>
              </a:rPr>
              <a:t> </a:t>
            </a:r>
            <a:r>
              <a:rPr lang="hu-HU" sz="1050" kern="0" dirty="0" err="1">
                <a:solidFill>
                  <a:srgbClr val="58595B"/>
                </a:solidFill>
                <a:latin typeface="Calibri"/>
              </a:rPr>
              <a:t>channels</a:t>
            </a:r>
            <a:r>
              <a:rPr lang="hu-HU" sz="1050" kern="0" dirty="0">
                <a:solidFill>
                  <a:srgbClr val="58595B"/>
                </a:solidFill>
                <a:latin typeface="Calibri"/>
              </a:rPr>
              <a:t> (Life Network, TLC) </a:t>
            </a:r>
            <a:r>
              <a:rPr lang="hu-HU" sz="1050" kern="0" dirty="0" err="1">
                <a:solidFill>
                  <a:srgbClr val="58595B"/>
                </a:solidFill>
                <a:latin typeface="Calibri"/>
              </a:rPr>
              <a:t>there</a:t>
            </a:r>
            <a:r>
              <a:rPr lang="hu-HU" sz="1050" kern="0" dirty="0">
                <a:solidFill>
                  <a:srgbClr val="58595B"/>
                </a:solidFill>
                <a:latin typeface="Calibri"/>
              </a:rPr>
              <a:t> </a:t>
            </a:r>
            <a:r>
              <a:rPr lang="hu-HU" sz="1050" kern="0" dirty="0" err="1">
                <a:solidFill>
                  <a:srgbClr val="58595B"/>
                </a:solidFill>
                <a:latin typeface="Calibri"/>
              </a:rPr>
              <a:t>was</a:t>
            </a:r>
            <a:r>
              <a:rPr lang="hu-HU" sz="1050" kern="0" dirty="0">
                <a:solidFill>
                  <a:srgbClr val="58595B"/>
                </a:solidFill>
                <a:latin typeface="Calibri"/>
              </a:rPr>
              <a:t> a </a:t>
            </a:r>
            <a:r>
              <a:rPr lang="hu-HU" sz="1050" kern="0" dirty="0" err="1">
                <a:solidFill>
                  <a:srgbClr val="58595B"/>
                </a:solidFill>
                <a:latin typeface="Calibri"/>
              </a:rPr>
              <a:t>gender</a:t>
            </a:r>
            <a:r>
              <a:rPr lang="hu-HU" sz="1050" kern="0" dirty="0">
                <a:solidFill>
                  <a:srgbClr val="58595B"/>
                </a:solidFill>
                <a:latin typeface="Calibri"/>
              </a:rPr>
              <a:t> </a:t>
            </a:r>
            <a:r>
              <a:rPr lang="hu-HU" sz="1050" kern="0" dirty="0" err="1">
                <a:solidFill>
                  <a:srgbClr val="58595B"/>
                </a:solidFill>
                <a:latin typeface="Calibri"/>
              </a:rPr>
              <a:t>difference</a:t>
            </a:r>
            <a:r>
              <a:rPr lang="hu-HU" sz="1050" kern="0" dirty="0">
                <a:solidFill>
                  <a:srgbClr val="58595B"/>
                </a:solidFill>
                <a:latin typeface="Calibri"/>
              </a:rPr>
              <a:t>. AXN </a:t>
            </a:r>
            <a:r>
              <a:rPr lang="hu-HU" sz="1050" kern="0" dirty="0" err="1">
                <a:solidFill>
                  <a:srgbClr val="58595B"/>
                </a:solidFill>
                <a:latin typeface="Calibri"/>
              </a:rPr>
              <a:t>was</a:t>
            </a:r>
            <a:r>
              <a:rPr lang="hu-HU" sz="1050" kern="0" dirty="0">
                <a:solidFill>
                  <a:srgbClr val="58595B"/>
                </a:solidFill>
                <a:latin typeface="Calibri"/>
              </a:rPr>
              <a:t> in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favourites</a:t>
            </a:r>
            <a:r>
              <a:rPr lang="hu-HU" sz="1050" kern="0" dirty="0">
                <a:solidFill>
                  <a:srgbClr val="58595B"/>
                </a:solidFill>
                <a:latin typeface="Calibri"/>
              </a:rPr>
              <a:t> of 12% of Budapest </a:t>
            </a:r>
            <a:r>
              <a:rPr lang="hu-HU" sz="1050" kern="0" dirty="0" err="1">
                <a:solidFill>
                  <a:srgbClr val="58595B"/>
                </a:solidFill>
                <a:latin typeface="Calibri"/>
              </a:rPr>
              <a:t>compared</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5% </a:t>
            </a:r>
            <a:r>
              <a:rPr lang="hu-HU" sz="1050" kern="0" dirty="0" err="1">
                <a:solidFill>
                  <a:srgbClr val="58595B"/>
                </a:solidFill>
                <a:latin typeface="Calibri"/>
              </a:rPr>
              <a:t>average</a:t>
            </a:r>
            <a:r>
              <a:rPr lang="hu-HU" sz="1050" kern="0" dirty="0">
                <a:solidFill>
                  <a:srgbClr val="58595B"/>
                </a:solidFill>
                <a:latin typeface="Calibri"/>
              </a:rPr>
              <a:t>. 23% of </a:t>
            </a:r>
            <a:r>
              <a:rPr lang="hu-HU" sz="1050" kern="0" dirty="0" err="1">
                <a:solidFill>
                  <a:srgbClr val="58595B"/>
                </a:solidFill>
                <a:latin typeface="Calibri"/>
              </a:rPr>
              <a:t>young</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without</a:t>
            </a:r>
            <a:r>
              <a:rPr lang="hu-HU" sz="1050" kern="0" dirty="0">
                <a:solidFill>
                  <a:srgbClr val="58595B"/>
                </a:solidFill>
                <a:latin typeface="Calibri"/>
              </a:rPr>
              <a:t> </a:t>
            </a:r>
            <a:r>
              <a:rPr lang="hu-HU" sz="1050" kern="0" dirty="0" err="1">
                <a:solidFill>
                  <a:srgbClr val="58595B"/>
                </a:solidFill>
                <a:latin typeface="Calibri"/>
              </a:rPr>
              <a:t>children</a:t>
            </a:r>
            <a:r>
              <a:rPr lang="hu-HU" sz="1050" kern="0" dirty="0">
                <a:solidFill>
                  <a:srgbClr val="58595B"/>
                </a:solidFill>
                <a:latin typeface="Calibri"/>
              </a:rPr>
              <a:t> </a:t>
            </a:r>
            <a:r>
              <a:rPr lang="hu-HU" sz="1050" kern="0" dirty="0" err="1">
                <a:solidFill>
                  <a:srgbClr val="58595B"/>
                </a:solidFill>
                <a:latin typeface="Calibri"/>
              </a:rPr>
              <a:t>named</a:t>
            </a:r>
            <a:r>
              <a:rPr lang="hu-HU" sz="1050" kern="0" dirty="0">
                <a:solidFill>
                  <a:srgbClr val="58595B"/>
                </a:solidFill>
                <a:latin typeface="Calibri"/>
              </a:rPr>
              <a:t> </a:t>
            </a:r>
            <a:r>
              <a:rPr lang="hu-HU" sz="1050" kern="0" dirty="0" err="1">
                <a:solidFill>
                  <a:srgbClr val="58595B"/>
                </a:solidFill>
                <a:latin typeface="Calibri"/>
              </a:rPr>
              <a:t>Discovery</a:t>
            </a:r>
            <a:r>
              <a:rPr lang="hu-HU" sz="1050" kern="0" dirty="0">
                <a:solidFill>
                  <a:srgbClr val="58595B"/>
                </a:solidFill>
                <a:latin typeface="Calibri"/>
              </a:rPr>
              <a:t> </a:t>
            </a:r>
            <a:r>
              <a:rPr lang="hu-HU" sz="1050" kern="0" dirty="0" err="1">
                <a:solidFill>
                  <a:srgbClr val="58595B"/>
                </a:solidFill>
                <a:latin typeface="Calibri"/>
              </a:rPr>
              <a:t>channel</a:t>
            </a:r>
            <a:r>
              <a:rPr lang="hu-HU" sz="1050" kern="0" dirty="0">
                <a:solidFill>
                  <a:srgbClr val="58595B"/>
                </a:solidFill>
                <a:latin typeface="Calibri"/>
              </a:rPr>
              <a: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favourite</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7% of </a:t>
            </a:r>
            <a:r>
              <a:rPr lang="hu-HU" sz="1050" kern="0" dirty="0" err="1">
                <a:solidFill>
                  <a:srgbClr val="58595B"/>
                </a:solidFill>
                <a:latin typeface="Calibri"/>
              </a:rPr>
              <a:t>parents</a:t>
            </a:r>
            <a:r>
              <a:rPr lang="hu-HU" sz="1050" kern="0" dirty="0">
                <a:solidFill>
                  <a:srgbClr val="58595B"/>
                </a:solidFill>
                <a:latin typeface="Calibri"/>
              </a:rPr>
              <a:t> </a:t>
            </a:r>
            <a:r>
              <a:rPr lang="hu-HU" sz="1050" kern="0" dirty="0" err="1">
                <a:solidFill>
                  <a:srgbClr val="58595B"/>
                </a:solidFill>
                <a:latin typeface="Calibri"/>
              </a:rPr>
              <a:t>mentioned</a:t>
            </a:r>
            <a:r>
              <a:rPr lang="hu-HU" sz="1050" kern="0" dirty="0">
                <a:solidFill>
                  <a:srgbClr val="58595B"/>
                </a:solidFill>
                <a:latin typeface="Calibri"/>
              </a:rPr>
              <a:t> M2 (</a:t>
            </a:r>
            <a:r>
              <a:rPr lang="hu-HU" sz="1050" kern="0" dirty="0" err="1">
                <a:solidFill>
                  <a:srgbClr val="58595B"/>
                </a:solidFill>
                <a:latin typeface="Calibri"/>
              </a:rPr>
              <a:t>total</a:t>
            </a:r>
            <a:r>
              <a:rPr lang="hu-HU" sz="1050" kern="0" dirty="0">
                <a:solidFill>
                  <a:srgbClr val="58595B"/>
                </a:solidFill>
                <a:latin typeface="Calibri"/>
              </a:rPr>
              <a:t> </a:t>
            </a:r>
            <a:r>
              <a:rPr lang="hu-HU" sz="1050" kern="0" dirty="0" err="1">
                <a:solidFill>
                  <a:srgbClr val="58595B"/>
                </a:solidFill>
                <a:latin typeface="Calibri"/>
              </a:rPr>
              <a:t>value</a:t>
            </a:r>
            <a:r>
              <a:rPr lang="hu-HU" sz="1050" kern="0" dirty="0">
                <a:solidFill>
                  <a:srgbClr val="58595B"/>
                </a:solidFill>
                <a:latin typeface="Calibri"/>
              </a:rPr>
              <a:t> is 2%).</a:t>
            </a:r>
          </a:p>
        </p:txBody>
      </p:sp>
      <p:pic>
        <p:nvPicPr>
          <p:cNvPr id="9" name="Picture 8">
            <a:extLst>
              <a:ext uri="{FF2B5EF4-FFF2-40B4-BE49-F238E27FC236}">
                <a16:creationId xmlns:a16="http://schemas.microsoft.com/office/drawing/2014/main" xmlns="" id="{59A9E629-2D33-4413-9BA5-DA6009DF2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0" name="Picture 9">
            <a:extLst>
              <a:ext uri="{FF2B5EF4-FFF2-40B4-BE49-F238E27FC236}">
                <a16:creationId xmlns:a16="http://schemas.microsoft.com/office/drawing/2014/main" xmlns="" id="{C58A0511-4CED-4F40-84C6-1A6F8B8FF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637252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179984" y="-19088"/>
            <a:ext cx="8680422" cy="469722"/>
          </a:xfrm>
        </p:spPr>
        <p:txBody>
          <a:bodyPr>
            <a:noAutofit/>
          </a:bodyPr>
          <a:lstStyle/>
          <a:p>
            <a:r>
              <a:rPr lang="hu-HU" sz="2900" dirty="0" err="1"/>
              <a:t>Favourite</a:t>
            </a:r>
            <a:r>
              <a:rPr lang="hu-HU" sz="2900" dirty="0"/>
              <a:t> </a:t>
            </a:r>
            <a:r>
              <a:rPr lang="hu-HU" sz="2900" dirty="0" err="1"/>
              <a:t>channels</a:t>
            </a:r>
            <a:r>
              <a:rPr lang="hu-HU" sz="2900" dirty="0"/>
              <a:t> in </a:t>
            </a:r>
            <a:r>
              <a:rPr lang="hu-HU" sz="2900" dirty="0" err="1"/>
              <a:t>viewer</a:t>
            </a:r>
            <a:r>
              <a:rPr lang="hu-HU" sz="2900" dirty="0"/>
              <a:t> </a:t>
            </a:r>
            <a:r>
              <a:rPr lang="hu-HU" sz="2900" dirty="0" err="1"/>
              <a:t>segments</a:t>
            </a:r>
            <a:endParaRPr lang="hu-HU" sz="2900" dirty="0"/>
          </a:p>
        </p:txBody>
      </p:sp>
      <p:sp>
        <p:nvSpPr>
          <p:cNvPr id="82"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Top5</a:t>
            </a:r>
          </a:p>
          <a:p>
            <a:pPr marL="0" indent="0">
              <a:spcBef>
                <a:spcPts val="0"/>
              </a:spcBef>
              <a:buNone/>
            </a:pPr>
            <a:endParaRPr lang="hu-HU" sz="1000" i="1" dirty="0">
              <a:solidFill>
                <a:schemeClr val="bg1">
                  <a:lumMod val="50000"/>
                </a:schemeClr>
              </a:solidFill>
            </a:endParaRPr>
          </a:p>
        </p:txBody>
      </p:sp>
      <p:graphicFrame>
        <p:nvGraphicFramePr>
          <p:cNvPr id="129" name="Táblázat 1"/>
          <p:cNvGraphicFramePr>
            <a:graphicFrameLocks noGrp="1"/>
          </p:cNvGraphicFramePr>
          <p:nvPr>
            <p:extLst>
              <p:ext uri="{D42A27DB-BD31-4B8C-83A1-F6EECF244321}">
                <p14:modId xmlns:p14="http://schemas.microsoft.com/office/powerpoint/2010/main" val="1641154482"/>
              </p:ext>
            </p:extLst>
          </p:nvPr>
        </p:nvGraphicFramePr>
        <p:xfrm>
          <a:off x="395536" y="977233"/>
          <a:ext cx="6624735" cy="37084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xmlns="" val="3116193364"/>
                    </a:ext>
                  </a:extLst>
                </a:gridCol>
                <a:gridCol w="1324947">
                  <a:extLst>
                    <a:ext uri="{9D8B030D-6E8A-4147-A177-3AD203B41FA5}">
                      <a16:colId xmlns:a16="http://schemas.microsoft.com/office/drawing/2014/main" xmlns="" val="700727625"/>
                    </a:ext>
                  </a:extLst>
                </a:gridCol>
                <a:gridCol w="1324947">
                  <a:extLst>
                    <a:ext uri="{9D8B030D-6E8A-4147-A177-3AD203B41FA5}">
                      <a16:colId xmlns:a16="http://schemas.microsoft.com/office/drawing/2014/main" xmlns="" val="3029072898"/>
                    </a:ext>
                  </a:extLst>
                </a:gridCol>
                <a:gridCol w="1324947">
                  <a:extLst>
                    <a:ext uri="{9D8B030D-6E8A-4147-A177-3AD203B41FA5}">
                      <a16:colId xmlns:a16="http://schemas.microsoft.com/office/drawing/2014/main" xmlns="" val="4252152383"/>
                    </a:ext>
                  </a:extLst>
                </a:gridCol>
                <a:gridCol w="1324947">
                  <a:extLst>
                    <a:ext uri="{9D8B030D-6E8A-4147-A177-3AD203B41FA5}">
                      <a16:colId xmlns:a16="http://schemas.microsoft.com/office/drawing/2014/main" xmlns="" val="3964899271"/>
                    </a:ext>
                  </a:extLst>
                </a:gridCol>
              </a:tblGrid>
              <a:tr h="370840">
                <a:tc>
                  <a:txBody>
                    <a:bodyPr/>
                    <a:lstStyle/>
                    <a:p>
                      <a:pPr algn="ctr"/>
                      <a:r>
                        <a:rPr lang="hu-HU" sz="1200" b="0" dirty="0" err="1">
                          <a:solidFill>
                            <a:schemeClr val="tx2">
                              <a:lumMod val="85000"/>
                              <a:lumOff val="15000"/>
                            </a:schemeClr>
                          </a:solidFill>
                          <a:latin typeface="+mj-lt"/>
                        </a:rPr>
                        <a:t>Gender</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Age</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Own</a:t>
                      </a:r>
                      <a:r>
                        <a:rPr lang="hu-HU" sz="1200" b="0" dirty="0">
                          <a:solidFill>
                            <a:schemeClr val="tx2">
                              <a:lumMod val="85000"/>
                              <a:lumOff val="15000"/>
                            </a:schemeClr>
                          </a:solidFill>
                          <a:latin typeface="+mj-lt"/>
                        </a:rPr>
                        <a:t> </a:t>
                      </a:r>
                      <a:r>
                        <a:rPr lang="hu-HU" sz="1200" b="0" dirty="0" err="1">
                          <a:solidFill>
                            <a:schemeClr val="tx2">
                              <a:lumMod val="85000"/>
                              <a:lumOff val="15000"/>
                            </a:schemeClr>
                          </a:solidFill>
                          <a:latin typeface="+mj-lt"/>
                        </a:rPr>
                        <a:t>child</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Standard of life</a:t>
                      </a:r>
                    </a:p>
                  </a:txBody>
                  <a:tcPr anchor="ctr">
                    <a:solidFill>
                      <a:schemeClr val="accent1">
                        <a:alpha val="0"/>
                      </a:schemeClr>
                    </a:solidFill>
                  </a:tcPr>
                </a:tc>
                <a:tc>
                  <a:txBody>
                    <a:bodyPr/>
                    <a:lstStyle/>
                    <a:p>
                      <a:pPr algn="ct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xmlns="" val="2103678376"/>
                  </a:ext>
                </a:extLst>
              </a:tr>
            </a:tbl>
          </a:graphicData>
        </a:graphic>
      </p:graphicFrame>
      <p:sp>
        <p:nvSpPr>
          <p:cNvPr id="132" name="TextBox 10"/>
          <p:cNvSpPr txBox="1"/>
          <p:nvPr/>
        </p:nvSpPr>
        <p:spPr>
          <a:xfrm>
            <a:off x="535415" y="2572568"/>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rPr>
              <a:t>Women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8" name="TextBox 10"/>
          <p:cNvSpPr txBox="1"/>
          <p:nvPr/>
        </p:nvSpPr>
        <p:spPr>
          <a:xfrm>
            <a:off x="533901" y="4146071"/>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Men</a:t>
            </a:r>
            <a:r>
              <a:rPr lang="hu-HU" sz="950" b="0" kern="0" dirty="0">
                <a:solidFill>
                  <a:srgbClr val="222223">
                    <a:lumMod val="75000"/>
                    <a:lumOff val="25000"/>
                  </a:srgbClr>
                </a:solidFill>
              </a:rPr>
              <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9" name="TextBox 10"/>
          <p:cNvSpPr txBox="1"/>
          <p:nvPr/>
        </p:nvSpPr>
        <p:spPr>
          <a:xfrm>
            <a:off x="1831600" y="2568309"/>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15-21</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0" name="TextBox 10"/>
          <p:cNvSpPr txBox="1"/>
          <p:nvPr/>
        </p:nvSpPr>
        <p:spPr>
          <a:xfrm>
            <a:off x="1830086" y="414181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22-29</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1" name="TextBox 10"/>
          <p:cNvSpPr txBox="1"/>
          <p:nvPr/>
        </p:nvSpPr>
        <p:spPr>
          <a:xfrm>
            <a:off x="3201526" y="256987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Parents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3" name="TextBox 10"/>
          <p:cNvSpPr txBox="1"/>
          <p:nvPr/>
        </p:nvSpPr>
        <p:spPr>
          <a:xfrm>
            <a:off x="3200012" y="4143375"/>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Not</a:t>
            </a:r>
            <a:r>
              <a:rPr lang="hu-HU" sz="950" b="0" kern="0" dirty="0">
                <a:solidFill>
                  <a:srgbClr val="222223">
                    <a:lumMod val="75000"/>
                    <a:lumOff val="25000"/>
                  </a:srgbClr>
                </a:solidFill>
              </a:rPr>
              <a:t> a </a:t>
            </a:r>
            <a:r>
              <a:rPr lang="hu-HU" sz="950" b="0" kern="0" dirty="0" err="1">
                <a:solidFill>
                  <a:srgbClr val="222223">
                    <a:lumMod val="75000"/>
                    <a:lumOff val="25000"/>
                  </a:srgbClr>
                </a:solidFill>
              </a:rPr>
              <a:t>parent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8" name="TextBox 10"/>
          <p:cNvSpPr txBox="1"/>
          <p:nvPr/>
        </p:nvSpPr>
        <p:spPr>
          <a:xfrm>
            <a:off x="4576402" y="2582864"/>
            <a:ext cx="1147726" cy="355560"/>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Good standard of life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9" name="TextBox 10"/>
          <p:cNvSpPr txBox="1"/>
          <p:nvPr/>
        </p:nvSpPr>
        <p:spPr>
          <a:xfrm>
            <a:off x="4574888" y="4156367"/>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rPr>
              <a:t>Indigent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2" name="Rectangle 1"/>
          <p:cNvSpPr/>
          <p:nvPr/>
        </p:nvSpPr>
        <p:spPr>
          <a:xfrm>
            <a:off x="489740" y="1560878"/>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RTL KLUB</a:t>
            </a:r>
          </a:p>
          <a:p>
            <a:pPr marL="228600" indent="-228600" fontAlgn="b">
              <a:buFont typeface="+mj-lt"/>
              <a:buAutoNum type="arabicPeriod"/>
            </a:pPr>
            <a:r>
              <a:rPr lang="hu-HU" sz="1100" kern="0" dirty="0">
                <a:solidFill>
                  <a:schemeClr val="accent4"/>
                </a:solidFill>
              </a:rPr>
              <a:t>COMEDY CENTRAL</a:t>
            </a:r>
          </a:p>
          <a:p>
            <a:pPr marL="228600" indent="-228600" fontAlgn="b">
              <a:buFont typeface="+mj-lt"/>
              <a:buAutoNum type="arabicPeriod"/>
            </a:pPr>
            <a:r>
              <a:rPr lang="hu-HU" sz="1100" kern="0" dirty="0">
                <a:solidFill>
                  <a:schemeClr val="accent4"/>
                </a:solidFill>
              </a:rPr>
              <a:t>TV2 </a:t>
            </a:r>
          </a:p>
          <a:p>
            <a:pPr marL="228600" indent="-228600" fontAlgn="b">
              <a:buFont typeface="+mj-lt"/>
              <a:buAutoNum type="arabicPeriod"/>
            </a:pPr>
            <a:r>
              <a:rPr lang="hu-HU" sz="1100" u="sng" kern="0" dirty="0">
                <a:solidFill>
                  <a:schemeClr val="accent4"/>
                </a:solidFill>
              </a:rPr>
              <a:t>TLC</a:t>
            </a:r>
          </a:p>
          <a:p>
            <a:pPr marL="228600" indent="-228600" fontAlgn="b">
              <a:buFont typeface="+mj-lt"/>
              <a:buAutoNum type="arabicPeriod"/>
            </a:pPr>
            <a:r>
              <a:rPr lang="hu-HU" sz="1100" u="sng" kern="0" dirty="0">
                <a:solidFill>
                  <a:schemeClr val="accent4"/>
                </a:solidFill>
              </a:rPr>
              <a:t>COOL</a:t>
            </a:r>
          </a:p>
        </p:txBody>
      </p:sp>
      <p:sp>
        <p:nvSpPr>
          <p:cNvPr id="33" name="Rectangle 32"/>
          <p:cNvSpPr/>
          <p:nvPr/>
        </p:nvSpPr>
        <p:spPr>
          <a:xfrm>
            <a:off x="1830086" y="3106730"/>
            <a:ext cx="1850012"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RTL KLUB</a:t>
            </a:r>
          </a:p>
          <a:p>
            <a:pPr marL="228600" indent="-228600" fontAlgn="b">
              <a:buFont typeface="+mj-lt"/>
              <a:buAutoNum type="arabicPeriod"/>
            </a:pPr>
            <a:r>
              <a:rPr lang="hu-HU" sz="1100" kern="0" dirty="0">
                <a:solidFill>
                  <a:schemeClr val="accent3"/>
                </a:solidFill>
              </a:rPr>
              <a:t>COMEDY CENTRAL</a:t>
            </a:r>
          </a:p>
          <a:p>
            <a:pPr marL="228600" indent="-228600" fontAlgn="b">
              <a:buFont typeface="+mj-lt"/>
              <a:buAutoNum type="arabicPeriod"/>
            </a:pPr>
            <a:r>
              <a:rPr lang="hu-HU" sz="1100" kern="0" dirty="0">
                <a:solidFill>
                  <a:schemeClr val="accent3"/>
                </a:solidFill>
              </a:rPr>
              <a:t>TV2 </a:t>
            </a:r>
          </a:p>
          <a:p>
            <a:pPr marL="228600" indent="-228600" fontAlgn="b">
              <a:buFont typeface="+mj-lt"/>
              <a:buAutoNum type="arabicPeriod"/>
            </a:pPr>
            <a:r>
              <a:rPr lang="hu-HU" sz="1100" kern="0" dirty="0">
                <a:solidFill>
                  <a:schemeClr val="accent3"/>
                </a:solidFill>
              </a:rPr>
              <a:t>DISCOVERY</a:t>
            </a:r>
          </a:p>
          <a:p>
            <a:pPr marL="228600" indent="-228600" fontAlgn="b">
              <a:buFont typeface="+mj-lt"/>
              <a:buAutoNum type="arabicPeriod"/>
            </a:pPr>
            <a:r>
              <a:rPr lang="hu-HU" sz="1100" u="sng" kern="0" dirty="0">
                <a:solidFill>
                  <a:schemeClr val="accent3"/>
                </a:solidFill>
              </a:rPr>
              <a:t>NAT.GEO</a:t>
            </a:r>
          </a:p>
        </p:txBody>
      </p:sp>
      <p:sp>
        <p:nvSpPr>
          <p:cNvPr id="18" name="Rectangle 1"/>
          <p:cNvSpPr/>
          <p:nvPr/>
        </p:nvSpPr>
        <p:spPr>
          <a:xfrm>
            <a:off x="1830086" y="1561023"/>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RTL KLUB</a:t>
            </a:r>
          </a:p>
          <a:p>
            <a:pPr marL="228600" indent="-228600" fontAlgn="b">
              <a:buFont typeface="+mj-lt"/>
              <a:buAutoNum type="arabicPeriod"/>
            </a:pPr>
            <a:r>
              <a:rPr lang="hu-HU" sz="1100" kern="0" dirty="0">
                <a:solidFill>
                  <a:schemeClr val="accent4"/>
                </a:solidFill>
              </a:rPr>
              <a:t>COMEDY CENTRAL</a:t>
            </a:r>
          </a:p>
          <a:p>
            <a:pPr marL="228600" indent="-228600" fontAlgn="b">
              <a:buFont typeface="+mj-lt"/>
              <a:buAutoNum type="arabicPeriod"/>
            </a:pPr>
            <a:r>
              <a:rPr lang="hu-HU" sz="1100" kern="0" dirty="0">
                <a:solidFill>
                  <a:schemeClr val="accent4"/>
                </a:solidFill>
              </a:rPr>
              <a:t>TV2 </a:t>
            </a:r>
          </a:p>
          <a:p>
            <a:pPr marL="228600" indent="-228600" fontAlgn="b">
              <a:buFont typeface="+mj-lt"/>
              <a:buAutoNum type="arabicPeriod"/>
            </a:pPr>
            <a:r>
              <a:rPr lang="hu-HU" sz="1100" kern="0" dirty="0">
                <a:solidFill>
                  <a:schemeClr val="accent4"/>
                </a:solidFill>
              </a:rPr>
              <a:t>DISCOVERY</a:t>
            </a:r>
          </a:p>
          <a:p>
            <a:pPr marL="228600" indent="-228600" fontAlgn="b">
              <a:buFont typeface="+mj-lt"/>
              <a:buAutoNum type="arabicPeriod"/>
            </a:pPr>
            <a:r>
              <a:rPr lang="hu-HU" sz="1100" u="sng" kern="0" dirty="0">
                <a:solidFill>
                  <a:schemeClr val="accent4"/>
                </a:solidFill>
              </a:rPr>
              <a:t>COOL</a:t>
            </a:r>
          </a:p>
        </p:txBody>
      </p:sp>
      <p:sp>
        <p:nvSpPr>
          <p:cNvPr id="19" name="Rectangle 32"/>
          <p:cNvSpPr/>
          <p:nvPr/>
        </p:nvSpPr>
        <p:spPr>
          <a:xfrm>
            <a:off x="489740" y="3106730"/>
            <a:ext cx="1850012"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RTL KLUB</a:t>
            </a:r>
          </a:p>
          <a:p>
            <a:pPr marL="228600" indent="-228600" fontAlgn="b">
              <a:buFont typeface="+mj-lt"/>
              <a:buAutoNum type="arabicPeriod"/>
            </a:pPr>
            <a:r>
              <a:rPr lang="hu-HU" sz="1100" kern="0" dirty="0">
                <a:solidFill>
                  <a:schemeClr val="accent3"/>
                </a:solidFill>
              </a:rPr>
              <a:t>COMEDY CENTRAL</a:t>
            </a:r>
          </a:p>
          <a:p>
            <a:pPr marL="228600" indent="-228600" fontAlgn="b">
              <a:buFont typeface="+mj-lt"/>
              <a:buAutoNum type="arabicPeriod"/>
            </a:pPr>
            <a:r>
              <a:rPr lang="hu-HU" sz="1100" kern="0" dirty="0">
                <a:solidFill>
                  <a:schemeClr val="accent3"/>
                </a:solidFill>
              </a:rPr>
              <a:t>TV2 </a:t>
            </a:r>
          </a:p>
          <a:p>
            <a:pPr marL="228600" indent="-228600" fontAlgn="b">
              <a:buFont typeface="+mj-lt"/>
              <a:buAutoNum type="arabicPeriod"/>
            </a:pPr>
            <a:r>
              <a:rPr lang="hu-HU" sz="1100" u="sng" kern="0" dirty="0">
                <a:solidFill>
                  <a:schemeClr val="accent3"/>
                </a:solidFill>
              </a:rPr>
              <a:t>DISCOVERY</a:t>
            </a:r>
          </a:p>
          <a:p>
            <a:pPr marL="228600" indent="-228600" fontAlgn="b">
              <a:buFont typeface="+mj-lt"/>
              <a:buAutoNum type="arabicPeriod"/>
            </a:pPr>
            <a:r>
              <a:rPr lang="hu-HU" sz="1100" u="sng" kern="0" dirty="0">
                <a:solidFill>
                  <a:schemeClr val="accent3"/>
                </a:solidFill>
              </a:rPr>
              <a:t>FILM+</a:t>
            </a:r>
          </a:p>
        </p:txBody>
      </p:sp>
      <p:sp>
        <p:nvSpPr>
          <p:cNvPr id="20" name="Rectangle 1"/>
          <p:cNvSpPr/>
          <p:nvPr/>
        </p:nvSpPr>
        <p:spPr>
          <a:xfrm>
            <a:off x="3170432" y="1553159"/>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RTL KLUB</a:t>
            </a:r>
          </a:p>
          <a:p>
            <a:pPr marL="228600" indent="-228600" fontAlgn="b">
              <a:buFont typeface="+mj-lt"/>
              <a:buAutoNum type="arabicPeriod"/>
            </a:pPr>
            <a:r>
              <a:rPr lang="hu-HU" sz="1100" kern="0" dirty="0">
                <a:solidFill>
                  <a:schemeClr val="accent4"/>
                </a:solidFill>
              </a:rPr>
              <a:t>TV2</a:t>
            </a:r>
          </a:p>
          <a:p>
            <a:pPr marL="228600" indent="-228600" fontAlgn="b">
              <a:buFont typeface="+mj-lt"/>
              <a:buAutoNum type="arabicPeriod"/>
            </a:pPr>
            <a:r>
              <a:rPr lang="hu-HU" sz="1100" kern="0" dirty="0">
                <a:solidFill>
                  <a:schemeClr val="accent4"/>
                </a:solidFill>
              </a:rPr>
              <a:t>COMEDY CENTRAL</a:t>
            </a:r>
          </a:p>
          <a:p>
            <a:pPr marL="228600" indent="-228600" fontAlgn="b">
              <a:buFont typeface="+mj-lt"/>
              <a:buAutoNum type="arabicPeriod"/>
            </a:pPr>
            <a:r>
              <a:rPr lang="hu-HU" sz="1100" u="sng" kern="0" dirty="0">
                <a:solidFill>
                  <a:schemeClr val="accent4"/>
                </a:solidFill>
              </a:rPr>
              <a:t>FILM+</a:t>
            </a:r>
          </a:p>
          <a:p>
            <a:pPr marL="228600" indent="-228600" fontAlgn="b">
              <a:buFont typeface="+mj-lt"/>
              <a:buAutoNum type="arabicPeriod"/>
            </a:pPr>
            <a:r>
              <a:rPr lang="hu-HU" sz="1100" kern="0" dirty="0">
                <a:solidFill>
                  <a:schemeClr val="accent4"/>
                </a:solidFill>
              </a:rPr>
              <a:t>COOL</a:t>
            </a:r>
          </a:p>
        </p:txBody>
      </p:sp>
      <p:sp>
        <p:nvSpPr>
          <p:cNvPr id="21" name="Rectangle 32"/>
          <p:cNvSpPr/>
          <p:nvPr/>
        </p:nvSpPr>
        <p:spPr>
          <a:xfrm>
            <a:off x="3170432" y="3106730"/>
            <a:ext cx="1850012"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RTL KLUB</a:t>
            </a:r>
          </a:p>
          <a:p>
            <a:pPr marL="228600" indent="-228600" fontAlgn="b">
              <a:buFont typeface="+mj-lt"/>
              <a:buAutoNum type="arabicPeriod"/>
            </a:pPr>
            <a:r>
              <a:rPr lang="hu-HU" sz="1100" kern="0" dirty="0">
                <a:solidFill>
                  <a:schemeClr val="accent3"/>
                </a:solidFill>
              </a:rPr>
              <a:t>COMEDY CENTRAL</a:t>
            </a:r>
          </a:p>
          <a:p>
            <a:pPr marL="228600" indent="-228600" fontAlgn="b">
              <a:buFont typeface="+mj-lt"/>
              <a:buAutoNum type="arabicPeriod"/>
            </a:pPr>
            <a:r>
              <a:rPr lang="hu-HU" sz="1100" kern="0" dirty="0">
                <a:solidFill>
                  <a:schemeClr val="accent3"/>
                </a:solidFill>
              </a:rPr>
              <a:t>TV2 </a:t>
            </a:r>
          </a:p>
          <a:p>
            <a:pPr marL="228600" indent="-228600" fontAlgn="b">
              <a:buFont typeface="+mj-lt"/>
              <a:buAutoNum type="arabicPeriod"/>
            </a:pPr>
            <a:r>
              <a:rPr lang="hu-HU" sz="1100" u="sng" kern="0" dirty="0">
                <a:solidFill>
                  <a:schemeClr val="accent3"/>
                </a:solidFill>
              </a:rPr>
              <a:t>DISCOVERY</a:t>
            </a:r>
          </a:p>
          <a:p>
            <a:pPr marL="228600" indent="-228600" fontAlgn="b">
              <a:buFont typeface="+mj-lt"/>
              <a:buAutoNum type="arabicPeriod"/>
            </a:pPr>
            <a:r>
              <a:rPr lang="hu-HU" sz="1100" kern="0" dirty="0">
                <a:solidFill>
                  <a:schemeClr val="accent3"/>
                </a:solidFill>
              </a:rPr>
              <a:t>COOL</a:t>
            </a:r>
          </a:p>
        </p:txBody>
      </p:sp>
      <p:sp>
        <p:nvSpPr>
          <p:cNvPr id="22" name="Rectangle 32"/>
          <p:cNvSpPr/>
          <p:nvPr/>
        </p:nvSpPr>
        <p:spPr>
          <a:xfrm>
            <a:off x="4574888" y="3106730"/>
            <a:ext cx="1850012"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RTL KLUB</a:t>
            </a:r>
          </a:p>
          <a:p>
            <a:pPr marL="228600" indent="-228600" fontAlgn="b">
              <a:buFont typeface="+mj-lt"/>
              <a:buAutoNum type="arabicPeriod"/>
            </a:pPr>
            <a:r>
              <a:rPr lang="hu-HU" sz="1100" kern="0" dirty="0">
                <a:solidFill>
                  <a:schemeClr val="accent3"/>
                </a:solidFill>
              </a:rPr>
              <a:t>COMEDY CENTRAL</a:t>
            </a:r>
          </a:p>
          <a:p>
            <a:pPr marL="228600" indent="-228600" fontAlgn="b">
              <a:buFont typeface="+mj-lt"/>
              <a:buAutoNum type="arabicPeriod"/>
            </a:pPr>
            <a:r>
              <a:rPr lang="hu-HU" sz="1100" kern="0" dirty="0">
                <a:solidFill>
                  <a:schemeClr val="accent3"/>
                </a:solidFill>
              </a:rPr>
              <a:t>TV2 </a:t>
            </a:r>
          </a:p>
          <a:p>
            <a:pPr marL="228600" indent="-228600" fontAlgn="b">
              <a:buFont typeface="+mj-lt"/>
              <a:buAutoNum type="arabicPeriod"/>
            </a:pPr>
            <a:r>
              <a:rPr lang="hu-HU" sz="1100" kern="0" dirty="0">
                <a:solidFill>
                  <a:schemeClr val="accent3"/>
                </a:solidFill>
              </a:rPr>
              <a:t>DISCOVERY</a:t>
            </a:r>
          </a:p>
          <a:p>
            <a:pPr marL="228600" indent="-228600" fontAlgn="b">
              <a:buFont typeface="+mj-lt"/>
              <a:buAutoNum type="arabicPeriod"/>
            </a:pPr>
            <a:r>
              <a:rPr lang="hu-HU" sz="1100" u="sng" kern="0" dirty="0">
                <a:solidFill>
                  <a:schemeClr val="accent3"/>
                </a:solidFill>
              </a:rPr>
              <a:t>FILM+</a:t>
            </a:r>
          </a:p>
        </p:txBody>
      </p:sp>
      <p:sp>
        <p:nvSpPr>
          <p:cNvPr id="24" name="Rectangle 1"/>
          <p:cNvSpPr/>
          <p:nvPr/>
        </p:nvSpPr>
        <p:spPr>
          <a:xfrm>
            <a:off x="4574888" y="1560877"/>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RTL KLUB</a:t>
            </a:r>
          </a:p>
          <a:p>
            <a:pPr marL="228600" indent="-228600" fontAlgn="b">
              <a:buFont typeface="+mj-lt"/>
              <a:buAutoNum type="arabicPeriod"/>
            </a:pPr>
            <a:r>
              <a:rPr lang="hu-HU" sz="1100" kern="0" dirty="0">
                <a:solidFill>
                  <a:schemeClr val="accent4"/>
                </a:solidFill>
              </a:rPr>
              <a:t>COMEDY CENTRAL</a:t>
            </a:r>
          </a:p>
          <a:p>
            <a:pPr marL="228600" indent="-228600" fontAlgn="b">
              <a:buFont typeface="+mj-lt"/>
              <a:buAutoNum type="arabicPeriod"/>
            </a:pPr>
            <a:r>
              <a:rPr lang="hu-HU" sz="1100" kern="0" dirty="0">
                <a:solidFill>
                  <a:schemeClr val="accent4"/>
                </a:solidFill>
              </a:rPr>
              <a:t>TV2</a:t>
            </a:r>
          </a:p>
          <a:p>
            <a:pPr marL="228600" indent="-228600" fontAlgn="b">
              <a:buFont typeface="+mj-lt"/>
              <a:buAutoNum type="arabicPeriod"/>
            </a:pPr>
            <a:r>
              <a:rPr lang="hu-HU" sz="1100" kern="0" dirty="0">
                <a:solidFill>
                  <a:schemeClr val="accent4"/>
                </a:solidFill>
              </a:rPr>
              <a:t>DISCOVERY</a:t>
            </a:r>
          </a:p>
          <a:p>
            <a:pPr marL="228600" indent="-228600" fontAlgn="b">
              <a:buFont typeface="+mj-lt"/>
              <a:buAutoNum type="arabicPeriod"/>
            </a:pPr>
            <a:r>
              <a:rPr lang="hu-HU" sz="1100" u="sng" kern="0" dirty="0">
                <a:solidFill>
                  <a:schemeClr val="accent4"/>
                </a:solidFill>
              </a:rPr>
              <a:t>COOL</a:t>
            </a:r>
          </a:p>
        </p:txBody>
      </p:sp>
      <p:cxnSp>
        <p:nvCxnSpPr>
          <p:cNvPr id="25" name="Straight Connector 46"/>
          <p:cNvCxnSpPr/>
          <p:nvPr/>
        </p:nvCxnSpPr>
        <p:spPr>
          <a:xfrm>
            <a:off x="179984" y="2946288"/>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Szövegdoboz 26"/>
          <p:cNvSpPr txBox="1"/>
          <p:nvPr/>
        </p:nvSpPr>
        <p:spPr>
          <a:xfrm>
            <a:off x="6204122" y="2645499"/>
            <a:ext cx="2616350" cy="484748"/>
          </a:xfrm>
          <a:prstGeom prst="rect">
            <a:avLst/>
          </a:prstGeom>
          <a:solidFill>
            <a:schemeClr val="bg1"/>
          </a:solidFill>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Segmental</a:t>
            </a:r>
            <a:r>
              <a:rPr lang="hu-HU" sz="1050" kern="0" dirty="0">
                <a:solidFill>
                  <a:srgbClr val="58595B"/>
                </a:solidFill>
                <a:latin typeface="Calibri"/>
              </a:rPr>
              <a:t> </a:t>
            </a:r>
            <a:r>
              <a:rPr lang="hu-HU" sz="1050" kern="0" dirty="0" err="1">
                <a:solidFill>
                  <a:srgbClr val="58595B"/>
                </a:solidFill>
                <a:latin typeface="Calibri"/>
              </a:rPr>
              <a:t>differences</a:t>
            </a:r>
            <a:r>
              <a:rPr lang="hu-HU" sz="1050" kern="0" dirty="0">
                <a:solidFill>
                  <a:srgbClr val="58595B"/>
                </a:solidFill>
                <a:latin typeface="Calibri"/>
              </a:rPr>
              <a:t> show </a:t>
            </a:r>
            <a:r>
              <a:rPr lang="hu-HU" sz="1050" kern="0" dirty="0" err="1">
                <a:solidFill>
                  <a:srgbClr val="58595B"/>
                </a:solidFill>
                <a:latin typeface="Calibri"/>
              </a:rPr>
              <a:t>after</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Top3 </a:t>
            </a:r>
            <a:r>
              <a:rPr lang="hu-HU" sz="1050" kern="0" dirty="0" err="1">
                <a:solidFill>
                  <a:srgbClr val="58595B"/>
                </a:solidFill>
                <a:latin typeface="Calibri"/>
              </a:rPr>
              <a:t>channels</a:t>
            </a:r>
            <a:r>
              <a:rPr lang="hu-HU" sz="1050" kern="0" dirty="0">
                <a:solidFill>
                  <a:srgbClr val="58595B"/>
                </a:solidFill>
                <a:latin typeface="Calibri"/>
              </a:rPr>
              <a:t>. In </a:t>
            </a:r>
            <a:r>
              <a:rPr lang="hu-HU" sz="1050" kern="0" dirty="0" err="1">
                <a:solidFill>
                  <a:srgbClr val="58595B"/>
                </a:solidFill>
                <a:latin typeface="Calibri"/>
              </a:rPr>
              <a:t>some</a:t>
            </a:r>
            <a:r>
              <a:rPr lang="hu-HU" sz="1050" kern="0" dirty="0">
                <a:solidFill>
                  <a:srgbClr val="58595B"/>
                </a:solidFill>
                <a:latin typeface="Calibri"/>
              </a:rPr>
              <a:t> </a:t>
            </a:r>
            <a:r>
              <a:rPr lang="hu-HU" sz="1050" kern="0" dirty="0" err="1">
                <a:solidFill>
                  <a:srgbClr val="58595B"/>
                </a:solidFill>
                <a:latin typeface="Calibri"/>
              </a:rPr>
              <a:t>cases</a:t>
            </a:r>
            <a:r>
              <a:rPr lang="hu-HU" sz="1050" kern="0" dirty="0">
                <a:solidFill>
                  <a:srgbClr val="58595B"/>
                </a:solidFill>
                <a:latin typeface="Calibri"/>
              </a:rPr>
              <a:t> Film+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Cool</a:t>
            </a:r>
            <a:r>
              <a:rPr lang="hu-HU" sz="1050" kern="0" dirty="0">
                <a:solidFill>
                  <a:srgbClr val="58595B"/>
                </a:solidFill>
                <a:latin typeface="Calibri"/>
              </a:rPr>
              <a:t>, in </a:t>
            </a:r>
            <a:r>
              <a:rPr lang="hu-HU" sz="1050" kern="0" dirty="0" err="1">
                <a:solidFill>
                  <a:srgbClr val="58595B"/>
                </a:solidFill>
                <a:latin typeface="Calibri"/>
              </a:rPr>
              <a:t>others</a:t>
            </a:r>
            <a:r>
              <a:rPr lang="hu-HU" sz="1050" kern="0" dirty="0">
                <a:solidFill>
                  <a:srgbClr val="58595B"/>
                </a:solidFill>
                <a:latin typeface="Calibri"/>
              </a:rPr>
              <a:t> </a:t>
            </a:r>
            <a:r>
              <a:rPr lang="hu-HU" sz="1050" kern="0" dirty="0" err="1">
                <a:solidFill>
                  <a:srgbClr val="58595B"/>
                </a:solidFill>
                <a:latin typeface="Calibri"/>
              </a:rPr>
              <a:t>documental</a:t>
            </a:r>
            <a:r>
              <a:rPr lang="hu-HU" sz="1050" kern="0" dirty="0">
                <a:solidFill>
                  <a:srgbClr val="58595B"/>
                </a:solidFill>
                <a:latin typeface="Calibri"/>
              </a:rPr>
              <a:t> </a:t>
            </a:r>
            <a:r>
              <a:rPr lang="hu-HU" sz="1050" kern="0" dirty="0" err="1">
                <a:solidFill>
                  <a:srgbClr val="58595B"/>
                </a:solidFill>
                <a:latin typeface="Calibri"/>
              </a:rPr>
              <a:t>channels</a:t>
            </a:r>
            <a:r>
              <a:rPr lang="hu-HU" sz="1050" kern="0" dirty="0">
                <a:solidFill>
                  <a:srgbClr val="58595B"/>
                </a:solidFill>
                <a:latin typeface="Calibri"/>
              </a:rPr>
              <a:t> </a:t>
            </a:r>
            <a:r>
              <a:rPr lang="hu-HU" sz="1050" kern="0" dirty="0" err="1">
                <a:solidFill>
                  <a:srgbClr val="58595B"/>
                </a:solidFill>
                <a:latin typeface="Calibri"/>
              </a:rPr>
              <a:t>can</a:t>
            </a:r>
            <a:r>
              <a:rPr lang="hu-HU" sz="1050" kern="0" dirty="0">
                <a:solidFill>
                  <a:srgbClr val="58595B"/>
                </a:solidFill>
                <a:latin typeface="Calibri"/>
              </a:rPr>
              <a:t> </a:t>
            </a:r>
            <a:r>
              <a:rPr lang="hu-HU" sz="1050" kern="0" dirty="0" err="1">
                <a:solidFill>
                  <a:srgbClr val="58595B"/>
                </a:solidFill>
                <a:latin typeface="Calibri"/>
              </a:rPr>
              <a:t>get</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list</a:t>
            </a:r>
            <a:r>
              <a:rPr lang="hu-HU" sz="1050" kern="0" dirty="0">
                <a:solidFill>
                  <a:srgbClr val="58595B"/>
                </a:solidFill>
                <a:latin typeface="Calibri"/>
              </a:rPr>
              <a:t>.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xmlns="" id="{E4BC72F0-5E31-4ED9-9F7E-0069B200D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8" name="Picture 27">
            <a:extLst>
              <a:ext uri="{FF2B5EF4-FFF2-40B4-BE49-F238E27FC236}">
                <a16:creationId xmlns:a16="http://schemas.microsoft.com/office/drawing/2014/main" xmlns="" id="{AB6F0795-2791-4257-B529-079924268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840019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Spontaneous</a:t>
            </a:r>
            <a:r>
              <a:rPr lang="hu-HU" sz="2900" dirty="0"/>
              <a:t> </a:t>
            </a:r>
            <a:r>
              <a:rPr lang="hu-HU" sz="2900" dirty="0" err="1"/>
              <a:t>channel</a:t>
            </a:r>
            <a:r>
              <a:rPr lang="hu-HU" sz="2900" dirty="0"/>
              <a:t> </a:t>
            </a:r>
            <a:r>
              <a:rPr lang="hu-HU" sz="2900" dirty="0" err="1"/>
              <a:t>preferences</a:t>
            </a:r>
            <a:r>
              <a:rPr lang="hu-HU" sz="2900" dirty="0"/>
              <a:t> </a:t>
            </a:r>
            <a:r>
              <a:rPr lang="hu-HU" sz="2900" dirty="0" err="1"/>
              <a:t>on</a:t>
            </a:r>
            <a:r>
              <a:rPr lang="hu-HU" sz="2900" dirty="0"/>
              <a:t> </a:t>
            </a:r>
            <a:r>
              <a:rPr lang="hu-HU" sz="2900" dirty="0" err="1"/>
              <a:t>the</a:t>
            </a:r>
            <a:r>
              <a:rPr lang="hu-HU" sz="2900" dirty="0"/>
              <a:t> </a:t>
            </a:r>
            <a:r>
              <a:rPr lang="hu-HU" sz="2900" dirty="0" err="1"/>
              <a:t>level</a:t>
            </a:r>
            <a:r>
              <a:rPr lang="hu-HU" sz="2900" dirty="0"/>
              <a:t> of </a:t>
            </a:r>
            <a:r>
              <a:rPr lang="hu-HU" sz="2900" dirty="0" err="1"/>
              <a:t>groups</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N=917 | Base: The ones watching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list</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three</a:t>
            </a:r>
            <a:r>
              <a:rPr lang="hu-HU" sz="1000" i="1" dirty="0">
                <a:solidFill>
                  <a:schemeClr val="bg1">
                    <a:lumMod val="50000"/>
                  </a:schemeClr>
                </a:solidFill>
              </a:rPr>
              <a:t> </a:t>
            </a:r>
            <a:r>
              <a:rPr lang="hu-HU" sz="1000" i="1" dirty="0" err="1">
                <a:solidFill>
                  <a:schemeClr val="bg1">
                    <a:lumMod val="50000"/>
                  </a:schemeClr>
                </a:solidFill>
              </a:rPr>
              <a:t>favourite</a:t>
            </a:r>
            <a:r>
              <a:rPr lang="hu-HU" sz="1000" i="1" dirty="0">
                <a:solidFill>
                  <a:schemeClr val="bg1">
                    <a:lumMod val="50000"/>
                  </a:schemeClr>
                </a:solidFill>
              </a:rPr>
              <a:t> </a:t>
            </a:r>
            <a:r>
              <a:rPr lang="hu-HU" sz="1000" i="1" dirty="0" err="1">
                <a:solidFill>
                  <a:schemeClr val="bg1">
                    <a:lumMod val="50000"/>
                  </a:schemeClr>
                </a:solidFill>
              </a:rPr>
              <a:t>channels</a:t>
            </a:r>
            <a:r>
              <a:rPr lang="hu-HU" sz="1000" i="1" dirty="0">
                <a:solidFill>
                  <a:schemeClr val="bg1">
                    <a:lumMod val="50000"/>
                  </a:schemeClr>
                </a:solidFill>
              </a:rPr>
              <a:t>, maximum </a:t>
            </a:r>
            <a:r>
              <a:rPr lang="hu-HU" sz="1000" i="1" dirty="0" err="1">
                <a:solidFill>
                  <a:schemeClr val="bg1">
                    <a:lumMod val="50000"/>
                  </a:schemeClr>
                </a:solidFill>
              </a:rPr>
              <a:t>three</a:t>
            </a:r>
            <a:r>
              <a:rPr lang="hu-HU" sz="1000" i="1" dirty="0">
                <a:solidFill>
                  <a:schemeClr val="bg1">
                    <a:lumMod val="50000"/>
                  </a:schemeClr>
                </a:solidFill>
              </a:rPr>
              <a:t>.</a:t>
            </a:r>
          </a:p>
        </p:txBody>
      </p:sp>
      <p:graphicFrame>
        <p:nvGraphicFramePr>
          <p:cNvPr id="9" name="Chart 8"/>
          <p:cNvGraphicFramePr>
            <a:graphicFrameLocks noChangeAspect="1"/>
          </p:cNvGraphicFramePr>
          <p:nvPr>
            <p:extLst>
              <p:ext uri="{D42A27DB-BD31-4B8C-83A1-F6EECF244321}">
                <p14:modId xmlns:p14="http://schemas.microsoft.com/office/powerpoint/2010/main" val="2438085776"/>
              </p:ext>
            </p:extLst>
          </p:nvPr>
        </p:nvGraphicFramePr>
        <p:xfrm>
          <a:off x="395536" y="994545"/>
          <a:ext cx="1440160" cy="142677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23"/>
          <p:cNvSpPr/>
          <p:nvPr/>
        </p:nvSpPr>
        <p:spPr>
          <a:xfrm>
            <a:off x="670904" y="1462876"/>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1"/>
                </a:solidFill>
                <a:effectLst/>
                <a:uLnTx/>
                <a:uFillTx/>
                <a:cs typeface="Arial" panose="020B0604020202020204" pitchFamily="34" charset="0"/>
              </a:rPr>
              <a:t>66</a:t>
            </a:r>
            <a:r>
              <a:rPr kumimoji="0" lang="en-GB" sz="1600" b="1" i="0" u="none" strike="noStrike" kern="0" cap="none" spc="0" normalizeH="0" baseline="0" noProof="0" dirty="0">
                <a:ln>
                  <a:noFill/>
                </a:ln>
                <a:solidFill>
                  <a:schemeClr val="accent1"/>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11" name="Rectangle 23"/>
          <p:cNvSpPr/>
          <p:nvPr/>
        </p:nvSpPr>
        <p:spPr>
          <a:xfrm>
            <a:off x="670904" y="2164670"/>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RTL Group</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graphicFrame>
        <p:nvGraphicFramePr>
          <p:cNvPr id="12" name="Chart 11"/>
          <p:cNvGraphicFramePr>
            <a:graphicFrameLocks noChangeAspect="1"/>
          </p:cNvGraphicFramePr>
          <p:nvPr>
            <p:extLst>
              <p:ext uri="{D42A27DB-BD31-4B8C-83A1-F6EECF244321}">
                <p14:modId xmlns:p14="http://schemas.microsoft.com/office/powerpoint/2010/main" val="2747376598"/>
              </p:ext>
            </p:extLst>
          </p:nvPr>
        </p:nvGraphicFramePr>
        <p:xfrm>
          <a:off x="2123728" y="1000174"/>
          <a:ext cx="1440160" cy="142677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p:cNvSpPr/>
          <p:nvPr/>
        </p:nvSpPr>
        <p:spPr>
          <a:xfrm>
            <a:off x="2399096" y="1468505"/>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1"/>
                </a:solidFill>
                <a:effectLst/>
                <a:uLnTx/>
                <a:uFillTx/>
                <a:cs typeface="Arial" panose="020B0604020202020204" pitchFamily="34" charset="0"/>
              </a:rPr>
              <a:t>39</a:t>
            </a:r>
            <a:r>
              <a:rPr kumimoji="0" lang="en-GB" sz="1600" b="1" i="0" u="none" strike="noStrike" kern="0" cap="none" spc="0" normalizeH="0" baseline="0" noProof="0" dirty="0">
                <a:ln>
                  <a:noFill/>
                </a:ln>
                <a:solidFill>
                  <a:schemeClr val="accent1"/>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14" name="Rectangle 23"/>
          <p:cNvSpPr/>
          <p:nvPr/>
        </p:nvSpPr>
        <p:spPr>
          <a:xfrm>
            <a:off x="2399096" y="2170299"/>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TV2 Group</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graphicFrame>
        <p:nvGraphicFramePr>
          <p:cNvPr id="15" name="Chart 14"/>
          <p:cNvGraphicFramePr>
            <a:graphicFrameLocks noChangeAspect="1"/>
          </p:cNvGraphicFramePr>
          <p:nvPr>
            <p:extLst>
              <p:ext uri="{D42A27DB-BD31-4B8C-83A1-F6EECF244321}">
                <p14:modId xmlns:p14="http://schemas.microsoft.com/office/powerpoint/2010/main" val="3439750778"/>
              </p:ext>
            </p:extLst>
          </p:nvPr>
        </p:nvGraphicFramePr>
        <p:xfrm>
          <a:off x="3851920" y="988916"/>
          <a:ext cx="1440160" cy="1426773"/>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23"/>
          <p:cNvSpPr/>
          <p:nvPr/>
        </p:nvSpPr>
        <p:spPr>
          <a:xfrm>
            <a:off x="4127288" y="145724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1"/>
                </a:solidFill>
                <a:effectLst/>
                <a:uLnTx/>
                <a:uFillTx/>
                <a:cs typeface="Arial" panose="020B0604020202020204" pitchFamily="34" charset="0"/>
              </a:rPr>
              <a:t>39</a:t>
            </a:r>
            <a:r>
              <a:rPr kumimoji="0" lang="en-GB" sz="1600" b="1" i="0" u="none" strike="noStrike" kern="0" cap="none" spc="0" normalizeH="0" baseline="0" noProof="0" dirty="0">
                <a:ln>
                  <a:noFill/>
                </a:ln>
                <a:solidFill>
                  <a:schemeClr val="accent1"/>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17" name="Rectangle 23"/>
          <p:cNvSpPr/>
          <p:nvPr/>
        </p:nvSpPr>
        <p:spPr>
          <a:xfrm>
            <a:off x="4127288" y="2159041"/>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VIACOM</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graphicFrame>
        <p:nvGraphicFramePr>
          <p:cNvPr id="18" name="Chart 17"/>
          <p:cNvGraphicFramePr>
            <a:graphicFrameLocks noChangeAspect="1"/>
          </p:cNvGraphicFramePr>
          <p:nvPr>
            <p:extLst>
              <p:ext uri="{D42A27DB-BD31-4B8C-83A1-F6EECF244321}">
                <p14:modId xmlns:p14="http://schemas.microsoft.com/office/powerpoint/2010/main" val="3073830503"/>
              </p:ext>
            </p:extLst>
          </p:nvPr>
        </p:nvGraphicFramePr>
        <p:xfrm>
          <a:off x="7295160" y="994545"/>
          <a:ext cx="1440160" cy="1426773"/>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23"/>
          <p:cNvSpPr/>
          <p:nvPr/>
        </p:nvSpPr>
        <p:spPr>
          <a:xfrm>
            <a:off x="7570528" y="1462876"/>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1"/>
                </a:solidFill>
                <a:effectLst/>
                <a:uLnTx/>
                <a:uFillTx/>
                <a:cs typeface="Arial" panose="020B0604020202020204" pitchFamily="34" charset="0"/>
              </a:rPr>
              <a:t>16</a:t>
            </a:r>
            <a:r>
              <a:rPr kumimoji="0" lang="en-GB" sz="1600" b="1" i="0" u="none" strike="noStrike" kern="0" cap="none" spc="0" normalizeH="0" baseline="0" noProof="0" dirty="0">
                <a:ln>
                  <a:noFill/>
                </a:ln>
                <a:solidFill>
                  <a:schemeClr val="accent1"/>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20" name="Rectangle 23"/>
          <p:cNvSpPr/>
          <p:nvPr/>
        </p:nvSpPr>
        <p:spPr>
          <a:xfrm>
            <a:off x="7570528" y="2164670"/>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AMC</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graphicFrame>
        <p:nvGraphicFramePr>
          <p:cNvPr id="22" name="Chart 21"/>
          <p:cNvGraphicFramePr>
            <a:graphicFrameLocks noChangeAspect="1"/>
          </p:cNvGraphicFramePr>
          <p:nvPr>
            <p:extLst>
              <p:ext uri="{D42A27DB-BD31-4B8C-83A1-F6EECF244321}">
                <p14:modId xmlns:p14="http://schemas.microsoft.com/office/powerpoint/2010/main" val="3104434973"/>
              </p:ext>
            </p:extLst>
          </p:nvPr>
        </p:nvGraphicFramePr>
        <p:xfrm>
          <a:off x="5630167" y="987574"/>
          <a:ext cx="1440160" cy="1426773"/>
        </p:xfrm>
        <a:graphic>
          <a:graphicData uri="http://schemas.openxmlformats.org/drawingml/2006/chart">
            <c:chart xmlns:c="http://schemas.openxmlformats.org/drawingml/2006/chart" xmlns:r="http://schemas.openxmlformats.org/officeDocument/2006/relationships" r:id="rId6"/>
          </a:graphicData>
        </a:graphic>
      </p:graphicFrame>
      <p:sp>
        <p:nvSpPr>
          <p:cNvPr id="23" name="Rectangle 23"/>
          <p:cNvSpPr/>
          <p:nvPr/>
        </p:nvSpPr>
        <p:spPr>
          <a:xfrm>
            <a:off x="5905535" y="1455905"/>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chemeClr val="accent1"/>
                </a:solidFill>
                <a:effectLst/>
                <a:uLnTx/>
                <a:uFillTx/>
                <a:cs typeface="Arial" panose="020B0604020202020204" pitchFamily="34" charset="0"/>
              </a:rPr>
              <a:t>17</a:t>
            </a:r>
            <a:r>
              <a:rPr kumimoji="0" lang="en-GB" sz="1600" b="1" i="0" u="none" strike="noStrike" kern="0" cap="none" spc="0" normalizeH="0" baseline="0" noProof="0" dirty="0">
                <a:ln>
                  <a:noFill/>
                </a:ln>
                <a:solidFill>
                  <a:schemeClr val="accent1"/>
                </a:solidFill>
                <a:effectLst/>
                <a:uLnTx/>
                <a:uFillTx/>
                <a:cs typeface="Arial" panose="020B0604020202020204" pitchFamily="34" charset="0"/>
              </a:rPr>
              <a:t>%</a:t>
            </a:r>
            <a:endParaRPr kumimoji="0" lang="hu-HU" sz="1600" b="1" i="0" u="none" strike="noStrike" kern="0" cap="none" spc="0" normalizeH="0" baseline="0" noProof="0" dirty="0">
              <a:ln>
                <a:noFill/>
              </a:ln>
              <a:solidFill>
                <a:schemeClr val="accent1"/>
              </a:solidFill>
              <a:effectLst/>
              <a:uLnTx/>
              <a:uFillTx/>
              <a:cs typeface="Arial" panose="020B0604020202020204" pitchFamily="34" charset="0"/>
            </a:endParaRPr>
          </a:p>
        </p:txBody>
      </p:sp>
      <p:sp>
        <p:nvSpPr>
          <p:cNvPr id="24" name="Rectangle 23"/>
          <p:cNvSpPr/>
          <p:nvPr/>
        </p:nvSpPr>
        <p:spPr>
          <a:xfrm>
            <a:off x="5905535" y="2157699"/>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rPr>
              <a:t>SONY</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cs typeface="Arial" panose="020B0604020202020204" pitchFamily="34" charset="0"/>
            </a:endParaRPr>
          </a:p>
        </p:txBody>
      </p:sp>
      <p:graphicFrame>
        <p:nvGraphicFramePr>
          <p:cNvPr id="25" name="Chart 24"/>
          <p:cNvGraphicFramePr/>
          <p:nvPr>
            <p:extLst>
              <p:ext uri="{D42A27DB-BD31-4B8C-83A1-F6EECF244321}">
                <p14:modId xmlns:p14="http://schemas.microsoft.com/office/powerpoint/2010/main" val="401150806"/>
              </p:ext>
            </p:extLst>
          </p:nvPr>
        </p:nvGraphicFramePr>
        <p:xfrm>
          <a:off x="219371" y="2525556"/>
          <a:ext cx="1634231" cy="19450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p:nvPr>
            <p:extLst>
              <p:ext uri="{D42A27DB-BD31-4B8C-83A1-F6EECF244321}">
                <p14:modId xmlns:p14="http://schemas.microsoft.com/office/powerpoint/2010/main" val="2476055820"/>
              </p:ext>
            </p:extLst>
          </p:nvPr>
        </p:nvGraphicFramePr>
        <p:xfrm>
          <a:off x="1925610" y="2525555"/>
          <a:ext cx="1634231" cy="19450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38"/>
          <p:cNvGraphicFramePr/>
          <p:nvPr>
            <p:extLst>
              <p:ext uri="{D42A27DB-BD31-4B8C-83A1-F6EECF244321}">
                <p14:modId xmlns:p14="http://schemas.microsoft.com/office/powerpoint/2010/main" val="1182190377"/>
              </p:ext>
            </p:extLst>
          </p:nvPr>
        </p:nvGraphicFramePr>
        <p:xfrm>
          <a:off x="3743001" y="2519928"/>
          <a:ext cx="1634231" cy="19450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0" name="Chart 39"/>
          <p:cNvGraphicFramePr/>
          <p:nvPr>
            <p:extLst>
              <p:ext uri="{D42A27DB-BD31-4B8C-83A1-F6EECF244321}">
                <p14:modId xmlns:p14="http://schemas.microsoft.com/office/powerpoint/2010/main" val="77049694"/>
              </p:ext>
            </p:extLst>
          </p:nvPr>
        </p:nvGraphicFramePr>
        <p:xfrm>
          <a:off x="7164288" y="2519927"/>
          <a:ext cx="1634231" cy="19450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Chart 40"/>
          <p:cNvGraphicFramePr/>
          <p:nvPr>
            <p:extLst>
              <p:ext uri="{D42A27DB-BD31-4B8C-83A1-F6EECF244321}">
                <p14:modId xmlns:p14="http://schemas.microsoft.com/office/powerpoint/2010/main" val="2215448764"/>
              </p:ext>
            </p:extLst>
          </p:nvPr>
        </p:nvGraphicFramePr>
        <p:xfrm>
          <a:off x="5508104" y="2525555"/>
          <a:ext cx="1634231" cy="1945019"/>
        </p:xfrm>
        <a:graphic>
          <a:graphicData uri="http://schemas.openxmlformats.org/drawingml/2006/chart">
            <c:chart xmlns:c="http://schemas.openxmlformats.org/drawingml/2006/chart" xmlns:r="http://schemas.openxmlformats.org/officeDocument/2006/relationships" r:id="rId11"/>
          </a:graphicData>
        </a:graphic>
      </p:graphicFrame>
      <p:pic>
        <p:nvPicPr>
          <p:cNvPr id="26" name="Picture 25">
            <a:extLst>
              <a:ext uri="{FF2B5EF4-FFF2-40B4-BE49-F238E27FC236}">
                <a16:creationId xmlns:a16="http://schemas.microsoft.com/office/drawing/2014/main" xmlns="" id="{13C010F8-6A8A-4988-BD8F-D731B4B60B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7" name="Picture 26">
            <a:extLst>
              <a:ext uri="{FF2B5EF4-FFF2-40B4-BE49-F238E27FC236}">
                <a16:creationId xmlns:a16="http://schemas.microsoft.com/office/drawing/2014/main" xmlns="" id="{236CDA6C-69F2-4AFC-9375-B2A6A32A78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027157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Top 10 </a:t>
            </a:r>
            <a:r>
              <a:rPr lang="hu-HU" sz="2900" dirty="0" err="1"/>
              <a:t>favourite</a:t>
            </a:r>
            <a:r>
              <a:rPr lang="hu-HU" sz="2900" dirty="0"/>
              <a:t> shows: </a:t>
            </a:r>
            <a:r>
              <a:rPr lang="hu-HU" sz="2900" dirty="0" err="1"/>
              <a:t>spontaneous</a:t>
            </a:r>
            <a:r>
              <a:rPr lang="hu-HU" sz="2900" dirty="0"/>
              <a:t> mention</a:t>
            </a:r>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N=917 | Base: who watches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a:solidFill>
                  <a:schemeClr val="bg1">
                    <a:lumMod val="50000"/>
                  </a:schemeClr>
                </a:solidFill>
              </a:rPr>
              <a:t>Melyik a kedvenc tévés műsora? </a:t>
            </a:r>
          </a:p>
        </p:txBody>
      </p:sp>
      <p:sp>
        <p:nvSpPr>
          <p:cNvPr id="30" name="Freeform 108"/>
          <p:cNvSpPr>
            <a:spLocks noChangeAspect="1" noEditPoints="1"/>
          </p:cNvSpPr>
          <p:nvPr/>
        </p:nvSpPr>
        <p:spPr bwMode="auto">
          <a:xfrm>
            <a:off x="532351" y="1001153"/>
            <a:ext cx="3326770" cy="3395132"/>
          </a:xfrm>
          <a:custGeom>
            <a:avLst/>
            <a:gdLst/>
            <a:ahLst/>
            <a:cxnLst>
              <a:cxn ang="0">
                <a:pos x="70" y="15"/>
              </a:cxn>
              <a:cxn ang="0">
                <a:pos x="300" y="56"/>
              </a:cxn>
              <a:cxn ang="0">
                <a:pos x="279" y="209"/>
              </a:cxn>
              <a:cxn ang="0">
                <a:pos x="284" y="70"/>
              </a:cxn>
              <a:cxn ang="0">
                <a:pos x="251" y="28"/>
              </a:cxn>
              <a:cxn ang="0">
                <a:pos x="69" y="64"/>
              </a:cxn>
              <a:cxn ang="0">
                <a:pos x="53" y="164"/>
              </a:cxn>
              <a:cxn ang="0">
                <a:pos x="41" y="211"/>
              </a:cxn>
              <a:cxn ang="0">
                <a:pos x="40" y="222"/>
              </a:cxn>
              <a:cxn ang="0">
                <a:pos x="297" y="282"/>
              </a:cxn>
              <a:cxn ang="0">
                <a:pos x="40" y="222"/>
              </a:cxn>
              <a:cxn ang="0">
                <a:pos x="33" y="242"/>
              </a:cxn>
              <a:cxn ang="0">
                <a:pos x="33" y="290"/>
              </a:cxn>
              <a:cxn ang="0">
                <a:pos x="65" y="287"/>
              </a:cxn>
              <a:cxn ang="0">
                <a:pos x="0" y="303"/>
              </a:cxn>
              <a:cxn ang="0">
                <a:pos x="0" y="242"/>
              </a:cxn>
              <a:cxn ang="0">
                <a:pos x="318" y="286"/>
              </a:cxn>
              <a:cxn ang="0">
                <a:pos x="271" y="303"/>
              </a:cxn>
              <a:cxn ang="0">
                <a:pos x="295" y="289"/>
              </a:cxn>
              <a:cxn ang="0">
                <a:pos x="304" y="282"/>
              </a:cxn>
              <a:cxn ang="0">
                <a:pos x="336" y="242"/>
              </a:cxn>
              <a:cxn ang="0">
                <a:pos x="169" y="343"/>
              </a:cxn>
              <a:cxn ang="0">
                <a:pos x="99" y="288"/>
              </a:cxn>
              <a:cxn ang="0">
                <a:pos x="238" y="288"/>
              </a:cxn>
              <a:cxn ang="0">
                <a:pos x="260" y="290"/>
              </a:cxn>
              <a:cxn ang="0">
                <a:pos x="75" y="73"/>
              </a:cxn>
              <a:cxn ang="0">
                <a:pos x="64" y="164"/>
              </a:cxn>
              <a:cxn ang="0">
                <a:pos x="268" y="207"/>
              </a:cxn>
              <a:cxn ang="0">
                <a:pos x="273" y="77"/>
              </a:cxn>
              <a:cxn ang="0">
                <a:pos x="241" y="38"/>
              </a:cxn>
              <a:cxn ang="0">
                <a:pos x="115" y="287"/>
              </a:cxn>
              <a:cxn ang="0">
                <a:pos x="222" y="287"/>
              </a:cxn>
            </a:cxnLst>
            <a:rect l="0" t="0" r="r" b="b"/>
            <a:pathLst>
              <a:path w="336" h="343">
                <a:moveTo>
                  <a:pt x="37" y="56"/>
                </a:moveTo>
                <a:cubicBezTo>
                  <a:pt x="58" y="53"/>
                  <a:pt x="70" y="52"/>
                  <a:pt x="70" y="15"/>
                </a:cubicBezTo>
                <a:cubicBezTo>
                  <a:pt x="127" y="0"/>
                  <a:pt x="210" y="0"/>
                  <a:pt x="267" y="15"/>
                </a:cubicBezTo>
                <a:cubicBezTo>
                  <a:pt x="268" y="43"/>
                  <a:pt x="272" y="52"/>
                  <a:pt x="300" y="56"/>
                </a:cubicBezTo>
                <a:cubicBezTo>
                  <a:pt x="300" y="111"/>
                  <a:pt x="304" y="165"/>
                  <a:pt x="296" y="211"/>
                </a:cubicBezTo>
                <a:cubicBezTo>
                  <a:pt x="291" y="210"/>
                  <a:pt x="285" y="209"/>
                  <a:pt x="279" y="209"/>
                </a:cubicBezTo>
                <a:cubicBezTo>
                  <a:pt x="282" y="194"/>
                  <a:pt x="283" y="179"/>
                  <a:pt x="284" y="164"/>
                </a:cubicBezTo>
                <a:cubicBezTo>
                  <a:pt x="285" y="133"/>
                  <a:pt x="284" y="101"/>
                  <a:pt x="284" y="70"/>
                </a:cubicBezTo>
                <a:cubicBezTo>
                  <a:pt x="275" y="67"/>
                  <a:pt x="267" y="63"/>
                  <a:pt x="261" y="55"/>
                </a:cubicBezTo>
                <a:cubicBezTo>
                  <a:pt x="254" y="48"/>
                  <a:pt x="252" y="38"/>
                  <a:pt x="251" y="28"/>
                </a:cubicBezTo>
                <a:cubicBezTo>
                  <a:pt x="202" y="18"/>
                  <a:pt x="136" y="17"/>
                  <a:pt x="86" y="28"/>
                </a:cubicBezTo>
                <a:cubicBezTo>
                  <a:pt x="85" y="42"/>
                  <a:pt x="81" y="55"/>
                  <a:pt x="69" y="64"/>
                </a:cubicBezTo>
                <a:cubicBezTo>
                  <a:pt x="64" y="67"/>
                  <a:pt x="59" y="69"/>
                  <a:pt x="53" y="70"/>
                </a:cubicBezTo>
                <a:cubicBezTo>
                  <a:pt x="53" y="102"/>
                  <a:pt x="52" y="133"/>
                  <a:pt x="53" y="164"/>
                </a:cubicBezTo>
                <a:cubicBezTo>
                  <a:pt x="54" y="179"/>
                  <a:pt x="55" y="194"/>
                  <a:pt x="58" y="209"/>
                </a:cubicBezTo>
                <a:cubicBezTo>
                  <a:pt x="52" y="209"/>
                  <a:pt x="47" y="210"/>
                  <a:pt x="41" y="211"/>
                </a:cubicBezTo>
                <a:cubicBezTo>
                  <a:pt x="33" y="165"/>
                  <a:pt x="37" y="111"/>
                  <a:pt x="37" y="56"/>
                </a:cubicBezTo>
                <a:close/>
                <a:moveTo>
                  <a:pt x="40" y="222"/>
                </a:moveTo>
                <a:cubicBezTo>
                  <a:pt x="40" y="242"/>
                  <a:pt x="40" y="262"/>
                  <a:pt x="40" y="282"/>
                </a:cubicBezTo>
                <a:cubicBezTo>
                  <a:pt x="123" y="272"/>
                  <a:pt x="209" y="272"/>
                  <a:pt x="297" y="282"/>
                </a:cubicBezTo>
                <a:cubicBezTo>
                  <a:pt x="297" y="262"/>
                  <a:pt x="297" y="242"/>
                  <a:pt x="297" y="222"/>
                </a:cubicBezTo>
                <a:cubicBezTo>
                  <a:pt x="212" y="211"/>
                  <a:pt x="126" y="210"/>
                  <a:pt x="40" y="222"/>
                </a:cubicBezTo>
                <a:close/>
                <a:moveTo>
                  <a:pt x="0" y="242"/>
                </a:moveTo>
                <a:cubicBezTo>
                  <a:pt x="33" y="242"/>
                  <a:pt x="33" y="242"/>
                  <a:pt x="33" y="242"/>
                </a:cubicBezTo>
                <a:cubicBezTo>
                  <a:pt x="33" y="282"/>
                  <a:pt x="33" y="282"/>
                  <a:pt x="33" y="282"/>
                </a:cubicBezTo>
                <a:cubicBezTo>
                  <a:pt x="33" y="290"/>
                  <a:pt x="33" y="290"/>
                  <a:pt x="33" y="290"/>
                </a:cubicBezTo>
                <a:cubicBezTo>
                  <a:pt x="41" y="289"/>
                  <a:pt x="41" y="289"/>
                  <a:pt x="41" y="289"/>
                </a:cubicBezTo>
                <a:cubicBezTo>
                  <a:pt x="49" y="288"/>
                  <a:pt x="57" y="288"/>
                  <a:pt x="65" y="287"/>
                </a:cubicBezTo>
                <a:cubicBezTo>
                  <a:pt x="65" y="303"/>
                  <a:pt x="65" y="303"/>
                  <a:pt x="65" y="303"/>
                </a:cubicBezTo>
                <a:cubicBezTo>
                  <a:pt x="0" y="303"/>
                  <a:pt x="0" y="303"/>
                  <a:pt x="0" y="303"/>
                </a:cubicBezTo>
                <a:cubicBezTo>
                  <a:pt x="19" y="286"/>
                  <a:pt x="19" y="286"/>
                  <a:pt x="19" y="286"/>
                </a:cubicBezTo>
                <a:cubicBezTo>
                  <a:pt x="0" y="242"/>
                  <a:pt x="0" y="242"/>
                  <a:pt x="0" y="242"/>
                </a:cubicBezTo>
                <a:close/>
                <a:moveTo>
                  <a:pt x="336" y="242"/>
                </a:moveTo>
                <a:cubicBezTo>
                  <a:pt x="318" y="286"/>
                  <a:pt x="318" y="286"/>
                  <a:pt x="318" y="286"/>
                </a:cubicBezTo>
                <a:cubicBezTo>
                  <a:pt x="336" y="303"/>
                  <a:pt x="336" y="303"/>
                  <a:pt x="336" y="303"/>
                </a:cubicBezTo>
                <a:cubicBezTo>
                  <a:pt x="271" y="303"/>
                  <a:pt x="271" y="303"/>
                  <a:pt x="271" y="303"/>
                </a:cubicBezTo>
                <a:cubicBezTo>
                  <a:pt x="271" y="287"/>
                  <a:pt x="271" y="287"/>
                  <a:pt x="271" y="287"/>
                </a:cubicBezTo>
                <a:cubicBezTo>
                  <a:pt x="279" y="288"/>
                  <a:pt x="287" y="288"/>
                  <a:pt x="295" y="289"/>
                </a:cubicBezTo>
                <a:cubicBezTo>
                  <a:pt x="304" y="290"/>
                  <a:pt x="304" y="290"/>
                  <a:pt x="304" y="290"/>
                </a:cubicBezTo>
                <a:cubicBezTo>
                  <a:pt x="304" y="282"/>
                  <a:pt x="304" y="282"/>
                  <a:pt x="304" y="282"/>
                </a:cubicBezTo>
                <a:cubicBezTo>
                  <a:pt x="304" y="242"/>
                  <a:pt x="304" y="242"/>
                  <a:pt x="304" y="242"/>
                </a:cubicBezTo>
                <a:cubicBezTo>
                  <a:pt x="336" y="242"/>
                  <a:pt x="336" y="242"/>
                  <a:pt x="336" y="242"/>
                </a:cubicBezTo>
                <a:close/>
                <a:moveTo>
                  <a:pt x="260" y="290"/>
                </a:moveTo>
                <a:cubicBezTo>
                  <a:pt x="240" y="312"/>
                  <a:pt x="211" y="330"/>
                  <a:pt x="169" y="343"/>
                </a:cubicBezTo>
                <a:cubicBezTo>
                  <a:pt x="126" y="330"/>
                  <a:pt x="96" y="312"/>
                  <a:pt x="77" y="290"/>
                </a:cubicBezTo>
                <a:cubicBezTo>
                  <a:pt x="84" y="289"/>
                  <a:pt x="91" y="288"/>
                  <a:pt x="99" y="288"/>
                </a:cubicBezTo>
                <a:cubicBezTo>
                  <a:pt x="118" y="306"/>
                  <a:pt x="142" y="317"/>
                  <a:pt x="169" y="325"/>
                </a:cubicBezTo>
                <a:cubicBezTo>
                  <a:pt x="195" y="317"/>
                  <a:pt x="219" y="306"/>
                  <a:pt x="238" y="288"/>
                </a:cubicBezTo>
                <a:cubicBezTo>
                  <a:pt x="246" y="289"/>
                  <a:pt x="253" y="289"/>
                  <a:pt x="260" y="290"/>
                </a:cubicBezTo>
                <a:cubicBezTo>
                  <a:pt x="260" y="290"/>
                  <a:pt x="260" y="290"/>
                  <a:pt x="260" y="290"/>
                </a:cubicBezTo>
                <a:close/>
                <a:moveTo>
                  <a:pt x="96" y="38"/>
                </a:moveTo>
                <a:cubicBezTo>
                  <a:pt x="94" y="52"/>
                  <a:pt x="87" y="64"/>
                  <a:pt x="75" y="73"/>
                </a:cubicBezTo>
                <a:cubicBezTo>
                  <a:pt x="72" y="75"/>
                  <a:pt x="68" y="77"/>
                  <a:pt x="64" y="78"/>
                </a:cubicBezTo>
                <a:cubicBezTo>
                  <a:pt x="64" y="107"/>
                  <a:pt x="63" y="135"/>
                  <a:pt x="64" y="164"/>
                </a:cubicBezTo>
                <a:cubicBezTo>
                  <a:pt x="65" y="178"/>
                  <a:pt x="66" y="193"/>
                  <a:pt x="69" y="207"/>
                </a:cubicBezTo>
                <a:cubicBezTo>
                  <a:pt x="135" y="200"/>
                  <a:pt x="202" y="201"/>
                  <a:pt x="268" y="207"/>
                </a:cubicBezTo>
                <a:cubicBezTo>
                  <a:pt x="271" y="193"/>
                  <a:pt x="272" y="178"/>
                  <a:pt x="273" y="164"/>
                </a:cubicBezTo>
                <a:cubicBezTo>
                  <a:pt x="274" y="135"/>
                  <a:pt x="273" y="106"/>
                  <a:pt x="273" y="77"/>
                </a:cubicBezTo>
                <a:cubicBezTo>
                  <a:pt x="265" y="74"/>
                  <a:pt x="258" y="69"/>
                  <a:pt x="252" y="62"/>
                </a:cubicBezTo>
                <a:cubicBezTo>
                  <a:pt x="246" y="55"/>
                  <a:pt x="243" y="47"/>
                  <a:pt x="241" y="38"/>
                </a:cubicBezTo>
                <a:cubicBezTo>
                  <a:pt x="196" y="29"/>
                  <a:pt x="141" y="29"/>
                  <a:pt x="96" y="38"/>
                </a:cubicBezTo>
                <a:close/>
                <a:moveTo>
                  <a:pt x="115" y="287"/>
                </a:moveTo>
                <a:cubicBezTo>
                  <a:pt x="131" y="299"/>
                  <a:pt x="149" y="307"/>
                  <a:pt x="169" y="314"/>
                </a:cubicBezTo>
                <a:cubicBezTo>
                  <a:pt x="188" y="307"/>
                  <a:pt x="206" y="299"/>
                  <a:pt x="222" y="287"/>
                </a:cubicBezTo>
                <a:cubicBezTo>
                  <a:pt x="186" y="286"/>
                  <a:pt x="151" y="285"/>
                  <a:pt x="115" y="28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4" name="TextBox 33"/>
          <p:cNvSpPr txBox="1"/>
          <p:nvPr/>
        </p:nvSpPr>
        <p:spPr>
          <a:xfrm>
            <a:off x="1475656" y="1426581"/>
            <a:ext cx="2041995" cy="1554272"/>
          </a:xfrm>
          <a:prstGeom prst="rect">
            <a:avLst/>
          </a:prstGeom>
        </p:spPr>
        <p:txBody>
          <a:bodyPr wrap="square" rtlCol="0">
            <a:spAutoFit/>
          </a:bodyPr>
          <a:lstStyle/>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FAMILY GUY (5%)</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lang="hu-HU" sz="950" kern="0" dirty="0">
                <a:solidFill>
                  <a:srgbClr val="FFFFFF"/>
                </a:solidFill>
                <a:latin typeface="Calibri"/>
              </a:rPr>
              <a:t>BIG BANG THEORY (5%)</a:t>
            </a:r>
            <a:endParaRPr kumimoji="0" lang="hu-HU" sz="950" b="0" i="0" u="none" strike="noStrike" kern="0" cap="none" spc="0" normalizeH="0" baseline="0" noProof="0" dirty="0">
              <a:ln>
                <a:noFill/>
              </a:ln>
              <a:solidFill>
                <a:srgbClr val="FFFFFF"/>
              </a:solidFill>
              <a:effectLst/>
              <a:uLnTx/>
              <a:uFillTx/>
              <a:latin typeface="Calibri"/>
              <a:ea typeface="+mn-ea"/>
              <a:cs typeface="+mn-cs"/>
            </a:endParaRP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ÉJJEL-NAPPAL BP (4%)</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BARÁTOK KÖZT (3%)</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SURVIVOR (3%)</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GAME OF THRONES(3%)</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ÁLL AZ ALKU (2%)</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JÓBAN ROSSZBAN (</a:t>
            </a:r>
            <a:r>
              <a:rPr lang="hu-HU" sz="950" kern="0" dirty="0">
                <a:solidFill>
                  <a:srgbClr val="FFFFFF"/>
                </a:solidFill>
                <a:latin typeface="Calibri"/>
              </a:rPr>
              <a:t>2</a:t>
            </a:r>
            <a:r>
              <a:rPr kumimoji="0" lang="hu-HU" sz="950" b="0" i="0" u="none" strike="noStrike" kern="0" cap="none" spc="0" normalizeH="0" baseline="0" noProof="0" dirty="0">
                <a:ln>
                  <a:noFill/>
                </a:ln>
                <a:solidFill>
                  <a:srgbClr val="FFFFFF"/>
                </a:solidFill>
                <a:effectLst/>
                <a:uLnTx/>
                <a:uFillTx/>
                <a:latin typeface="Calibri"/>
                <a:ea typeface="+mn-ea"/>
                <a:cs typeface="+mn-cs"/>
              </a:rPr>
              <a:t>%)</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DR.  BONE (</a:t>
            </a:r>
            <a:r>
              <a:rPr lang="hu-HU" sz="950" kern="0" dirty="0">
                <a:solidFill>
                  <a:srgbClr val="FFFFFF"/>
                </a:solidFill>
                <a:latin typeface="Calibri"/>
              </a:rPr>
              <a:t>2</a:t>
            </a:r>
            <a:r>
              <a:rPr kumimoji="0" lang="hu-HU" sz="950" b="0" i="0" u="none" strike="noStrike" kern="0" cap="none" spc="0" normalizeH="0" baseline="0" noProof="0" dirty="0">
                <a:ln>
                  <a:noFill/>
                </a:ln>
                <a:solidFill>
                  <a:srgbClr val="FFFFFF"/>
                </a:solidFill>
                <a:effectLst/>
                <a:uLnTx/>
                <a:uFillTx/>
                <a:latin typeface="Calibri"/>
                <a:ea typeface="+mn-ea"/>
                <a:cs typeface="+mn-cs"/>
              </a:rPr>
              <a:t>%)</a:t>
            </a:r>
          </a:p>
          <a:p>
            <a:pPr marL="228600" marR="0" lvl="0" indent="-228600" algn="l" defTabSz="914378" rtl="0" eaLnBrk="1" fontAlgn="b" latinLnBrk="0" hangingPunct="1">
              <a:lnSpc>
                <a:spcPct val="100000"/>
              </a:lnSpc>
              <a:spcBef>
                <a:spcPts val="0"/>
              </a:spcBef>
              <a:spcAft>
                <a:spcPts val="0"/>
              </a:spcAft>
              <a:buClrTx/>
              <a:buSzTx/>
              <a:buFont typeface="+mj-lt"/>
              <a:buAutoNum type="arabicPeriod"/>
              <a:tabLst/>
              <a:defRPr/>
            </a:pPr>
            <a:r>
              <a:rPr kumimoji="0" lang="hu-HU" sz="950" b="0" i="0" u="none" strike="noStrike" kern="0" cap="none" spc="0" normalizeH="0" baseline="0" noProof="0" dirty="0">
                <a:ln>
                  <a:noFill/>
                </a:ln>
                <a:solidFill>
                  <a:srgbClr val="FFFFFF"/>
                </a:solidFill>
                <a:effectLst/>
                <a:uLnTx/>
                <a:uFillTx/>
                <a:latin typeface="Calibri"/>
                <a:ea typeface="+mn-ea"/>
                <a:cs typeface="+mn-cs"/>
              </a:rPr>
              <a:t>X-FAKTOR (2%)</a:t>
            </a:r>
          </a:p>
        </p:txBody>
      </p:sp>
      <p:sp>
        <p:nvSpPr>
          <p:cNvPr id="35" name="TextBox 34"/>
          <p:cNvSpPr txBox="1"/>
          <p:nvPr/>
        </p:nvSpPr>
        <p:spPr>
          <a:xfrm>
            <a:off x="1259632" y="3195957"/>
            <a:ext cx="1949038" cy="415498"/>
          </a:xfrm>
          <a:prstGeom prst="rect">
            <a:avLst/>
          </a:prstGeom>
        </p:spPr>
        <p:txBody>
          <a:bodyPr wrap="square" rtlCol="0">
            <a:spAutoFit/>
          </a:bodyPr>
          <a:lstStyle/>
          <a:p>
            <a:pPr marL="0" marR="0" lvl="0" indent="0" algn="l" defTabSz="914378" rtl="0" eaLnBrk="1" fontAlgn="b"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FFFFFF"/>
                </a:solidFill>
                <a:effectLst/>
                <a:uLnTx/>
                <a:uFillTx/>
                <a:latin typeface="Calibri"/>
                <a:ea typeface="+mn-ea"/>
                <a:cs typeface="+mn-cs"/>
              </a:rPr>
              <a:t>GENERAL MENTION (12%)</a:t>
            </a:r>
          </a:p>
          <a:p>
            <a:pPr marL="0" marR="0" lvl="0" indent="0" algn="l" defTabSz="914378" rtl="0" eaLnBrk="1" fontAlgn="b"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FFFFFF"/>
                </a:solidFill>
                <a:effectLst/>
                <a:uLnTx/>
                <a:uFillTx/>
                <a:latin typeface="Calibri"/>
                <a:ea typeface="+mn-ea"/>
                <a:cs typeface="+mn-cs"/>
              </a:rPr>
              <a:t>DOES NOT KNOW(10%)</a:t>
            </a:r>
          </a:p>
        </p:txBody>
      </p:sp>
      <p:sp>
        <p:nvSpPr>
          <p:cNvPr id="8" name="Szövegdoboz 30"/>
          <p:cNvSpPr txBox="1"/>
          <p:nvPr/>
        </p:nvSpPr>
        <p:spPr>
          <a:xfrm>
            <a:off x="4548007" y="1601237"/>
            <a:ext cx="3696401" cy="15465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58595B"/>
                </a:solidFill>
                <a:effectLst/>
                <a:uLnTx/>
                <a:uFillTx/>
                <a:latin typeface="Calibri"/>
              </a:rPr>
              <a:t>Favourite</a:t>
            </a:r>
            <a:r>
              <a:rPr kumimoji="0" lang="hu-HU" sz="1050" b="0" i="0" u="none" strike="noStrike" kern="0" cap="none" spc="0" normalizeH="0" baseline="0" noProof="0" dirty="0">
                <a:ln>
                  <a:noFill/>
                </a:ln>
                <a:solidFill>
                  <a:srgbClr val="58595B"/>
                </a:solidFill>
                <a:effectLst/>
                <a:uLnTx/>
                <a:uFillTx/>
                <a:latin typeface="Calibri"/>
              </a:rPr>
              <a:t> shows </a:t>
            </a:r>
            <a:r>
              <a:rPr kumimoji="0" lang="hu-HU" sz="1050" b="0" i="0" u="none" strike="noStrike" kern="0" cap="none" spc="0" normalizeH="0" baseline="0" noProof="0" dirty="0" err="1">
                <a:ln>
                  <a:noFill/>
                </a:ln>
                <a:solidFill>
                  <a:srgbClr val="58595B"/>
                </a:solidFill>
                <a:effectLst/>
                <a:uLnTx/>
                <a:uFillTx/>
                <a:latin typeface="Calibri"/>
              </a:rPr>
              <a:t>scatter</a:t>
            </a:r>
            <a:r>
              <a:rPr kumimoji="0" lang="hu-HU" sz="1050" b="0" i="0" u="none" strike="noStrike" kern="0" cap="none" spc="0" normalizeH="0" baseline="0" noProof="0" dirty="0">
                <a:ln>
                  <a:noFill/>
                </a:ln>
                <a:solidFill>
                  <a:srgbClr val="58595B"/>
                </a:solidFill>
                <a:effectLst/>
                <a:uLnTx/>
                <a:uFillTx/>
                <a:latin typeface="Calibri"/>
              </a:rPr>
              <a:t> more and </a:t>
            </a:r>
            <a:r>
              <a:rPr kumimoji="0" lang="hu-HU" sz="1050" b="0" i="0" u="none" strike="noStrike" kern="0" cap="none" spc="0" normalizeH="0" baseline="0" noProof="0" dirty="0" err="1">
                <a:ln>
                  <a:noFill/>
                </a:ln>
                <a:solidFill>
                  <a:srgbClr val="58595B"/>
                </a:solidFill>
                <a:effectLst/>
                <a:uLnTx/>
                <a:uFillTx/>
                <a:latin typeface="Calibri"/>
              </a:rPr>
              <a:t>there</a:t>
            </a:r>
            <a:r>
              <a:rPr kumimoji="0" lang="hu-HU" sz="1050" b="0" i="0" u="none" strike="noStrike" kern="0" cap="none" spc="0" normalizeH="0" baseline="0" noProof="0" dirty="0">
                <a:ln>
                  <a:noFill/>
                </a:ln>
                <a:solidFill>
                  <a:srgbClr val="58595B"/>
                </a:solidFill>
                <a:effectLst/>
                <a:uLnTx/>
                <a:uFillTx/>
                <a:latin typeface="Calibri"/>
              </a:rPr>
              <a:t> is more </a:t>
            </a:r>
            <a:r>
              <a:rPr kumimoji="0" lang="hu-HU" sz="1050" b="0" i="0" u="none" strike="noStrike" kern="0" cap="none" spc="0" normalizeH="0" baseline="0" noProof="0" dirty="0" err="1">
                <a:ln>
                  <a:noFill/>
                </a:ln>
                <a:solidFill>
                  <a:srgbClr val="58595B"/>
                </a:solidFill>
                <a:effectLst/>
                <a:uLnTx/>
                <a:uFillTx/>
                <a:latin typeface="Calibri"/>
              </a:rPr>
              <a:t>says</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they</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do</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not</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know</a:t>
            </a:r>
            <a:r>
              <a:rPr kumimoji="0" lang="hu-HU" sz="1050" b="0" i="0" u="none" strike="noStrike" kern="0" cap="none" spc="0" normalizeH="0" baseline="0" noProof="0" dirty="0">
                <a:ln>
                  <a:noFill/>
                </a:ln>
                <a:solidFill>
                  <a:srgbClr val="58595B"/>
                </a:solidFill>
                <a:effectLst/>
                <a:uLnTx/>
                <a:uFillTx/>
                <a:latin typeface="Calibri"/>
              </a:rPr>
              <a:t>. The top of </a:t>
            </a:r>
            <a:r>
              <a:rPr kumimoji="0" lang="hu-HU" sz="1050" b="0" i="0" u="none" strike="noStrike" kern="0" cap="none" spc="0" normalizeH="0" baseline="0" noProof="0" dirty="0" err="1">
                <a:ln>
                  <a:noFill/>
                </a:ln>
                <a:solidFill>
                  <a:srgbClr val="58595B"/>
                </a:solidFill>
                <a:effectLst/>
                <a:uLnTx/>
                <a:uFillTx/>
                <a:latin typeface="Calibri"/>
              </a:rPr>
              <a:t>the</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list</a:t>
            </a:r>
            <a:r>
              <a:rPr kumimoji="0" lang="hu-HU" sz="1050" b="0" i="0" u="none" strike="noStrike" kern="0" cap="none" spc="0" normalizeH="0" baseline="0" noProof="0" dirty="0">
                <a:ln>
                  <a:noFill/>
                </a:ln>
                <a:solidFill>
                  <a:srgbClr val="58595B"/>
                </a:solidFill>
                <a:effectLst/>
                <a:uLnTx/>
                <a:uFillTx/>
                <a:latin typeface="Calibri"/>
              </a:rPr>
              <a:t> is </a:t>
            </a:r>
            <a:r>
              <a:rPr kumimoji="0" lang="hu-HU" sz="1050" b="0" i="0" u="none" strike="noStrike" kern="0" cap="none" spc="0" normalizeH="0" baseline="0" noProof="0" dirty="0" err="1">
                <a:ln>
                  <a:noFill/>
                </a:ln>
                <a:solidFill>
                  <a:srgbClr val="58595B"/>
                </a:solidFill>
                <a:effectLst/>
                <a:uLnTx/>
                <a:uFillTx/>
                <a:latin typeface="Calibri"/>
              </a:rPr>
              <a:t>Family</a:t>
            </a:r>
            <a:r>
              <a:rPr kumimoji="0" lang="hu-HU" sz="1050" b="0" i="0" u="none" strike="noStrike" kern="0" cap="none" spc="0" normalizeH="0" baseline="0" noProof="0" dirty="0">
                <a:ln>
                  <a:noFill/>
                </a:ln>
                <a:solidFill>
                  <a:srgbClr val="58595B"/>
                </a:solidFill>
                <a:effectLst/>
                <a:uLnTx/>
                <a:uFillTx/>
                <a:latin typeface="Calibri"/>
              </a:rPr>
              <a:t> Guy </a:t>
            </a:r>
            <a:r>
              <a:rPr kumimoji="0" lang="hu-HU" sz="1050" b="0" i="0" u="none" strike="noStrike" kern="0" cap="none" spc="0" normalizeH="0" baseline="0" noProof="0" dirty="0" err="1">
                <a:ln>
                  <a:noFill/>
                </a:ln>
                <a:solidFill>
                  <a:srgbClr val="58595B"/>
                </a:solidFill>
                <a:effectLst/>
                <a:uLnTx/>
                <a:uFillTx/>
                <a:latin typeface="Calibri"/>
              </a:rPr>
              <a:t>with</a:t>
            </a:r>
            <a:r>
              <a:rPr kumimoji="0" lang="hu-HU" sz="1050" b="0" i="0" u="none" strike="noStrike" kern="0" cap="none" spc="0" normalizeH="0" baseline="0" noProof="0" dirty="0">
                <a:ln>
                  <a:noFill/>
                </a:ln>
                <a:solidFill>
                  <a:srgbClr val="58595B"/>
                </a:solidFill>
                <a:effectLst/>
                <a:uLnTx/>
                <a:uFillTx/>
                <a:latin typeface="Calibri"/>
              </a:rPr>
              <a:t> 5% of </a:t>
            </a:r>
            <a:r>
              <a:rPr kumimoji="0" lang="hu-HU" sz="1050" b="0" i="0" u="none" strike="noStrike" kern="0" cap="none" spc="0" normalizeH="0" baseline="0" noProof="0" dirty="0" err="1">
                <a:ln>
                  <a:noFill/>
                </a:ln>
                <a:solidFill>
                  <a:srgbClr val="58595B"/>
                </a:solidFill>
                <a:effectLst/>
                <a:uLnTx/>
                <a:uFillTx/>
                <a:latin typeface="Calibri"/>
              </a:rPr>
              <a:t>frequenc</a:t>
            </a:r>
            <a:r>
              <a:rPr lang="hu-HU" sz="1050" kern="0" dirty="0">
                <a:solidFill>
                  <a:srgbClr val="58595B"/>
                </a:solidFill>
                <a:latin typeface="Calibri"/>
              </a:rPr>
              <a:t>y, </a:t>
            </a:r>
            <a:r>
              <a:rPr lang="hu-HU" sz="1050" kern="0" dirty="0" err="1">
                <a:solidFill>
                  <a:srgbClr val="58595B"/>
                </a:solidFill>
                <a:latin typeface="Calibri"/>
              </a:rPr>
              <a:t>followed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Big Bang </a:t>
            </a:r>
            <a:r>
              <a:rPr lang="hu-HU" sz="1050" kern="0" dirty="0" err="1">
                <a:solidFill>
                  <a:srgbClr val="58595B"/>
                </a:solidFill>
                <a:latin typeface="Calibri"/>
              </a:rPr>
              <a:t>Theory</a:t>
            </a:r>
            <a:r>
              <a:rPr lang="hu-HU" sz="1050" kern="0" dirty="0">
                <a:solidFill>
                  <a:srgbClr val="58595B"/>
                </a:solidFill>
                <a:latin typeface="Calibri"/>
              </a:rPr>
              <a:t> and Éjjel-Nappal Budapest </a:t>
            </a:r>
            <a:r>
              <a:rPr lang="hu-HU" sz="1050" kern="0" dirty="0" err="1">
                <a:solidFill>
                  <a:srgbClr val="58595B"/>
                </a:solidFill>
                <a:latin typeface="Calibri"/>
              </a:rPr>
              <a:t>with</a:t>
            </a:r>
            <a:r>
              <a:rPr lang="hu-HU" sz="1050" kern="0" dirty="0">
                <a:solidFill>
                  <a:srgbClr val="58595B"/>
                </a:solidFill>
                <a:latin typeface="Calibri"/>
              </a:rPr>
              <a:t> 4%-4%. </a:t>
            </a:r>
            <a:r>
              <a:rPr lang="hu-HU" sz="1050" kern="0" dirty="0" err="1">
                <a:solidFill>
                  <a:srgbClr val="58595B"/>
                </a:solidFill>
                <a:latin typeface="Calibri"/>
              </a:rPr>
              <a:t>Apart</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Barátok Közt,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other</a:t>
            </a:r>
            <a:r>
              <a:rPr lang="hu-HU" sz="1050" kern="0" dirty="0">
                <a:solidFill>
                  <a:srgbClr val="58595B"/>
                </a:solidFill>
                <a:latin typeface="Calibri"/>
              </a:rPr>
              <a:t> </a:t>
            </a:r>
            <a:r>
              <a:rPr lang="hu-HU" sz="1050" kern="0" dirty="0" err="1">
                <a:solidFill>
                  <a:srgbClr val="58595B"/>
                </a:solidFill>
                <a:latin typeface="Calibri"/>
              </a:rPr>
              <a:t>own</a:t>
            </a:r>
            <a:r>
              <a:rPr lang="hu-HU" sz="1050" kern="0" dirty="0">
                <a:solidFill>
                  <a:srgbClr val="58595B"/>
                </a:solidFill>
                <a:latin typeface="Calibri"/>
              </a:rPr>
              <a:t> </a:t>
            </a:r>
            <a:r>
              <a:rPr lang="hu-HU" sz="1050" kern="0" dirty="0" err="1">
                <a:solidFill>
                  <a:srgbClr val="58595B"/>
                </a:solidFill>
                <a:latin typeface="Calibri"/>
              </a:rPr>
              <a:t>productions</a:t>
            </a:r>
            <a:r>
              <a:rPr lang="hu-HU" sz="1050" kern="0" dirty="0">
                <a:solidFill>
                  <a:srgbClr val="58595B"/>
                </a:solidFill>
                <a:latin typeface="Calibri"/>
              </a:rPr>
              <a:t> and </a:t>
            </a:r>
            <a:r>
              <a:rPr lang="hu-HU" sz="1050" kern="0" dirty="0" err="1">
                <a:solidFill>
                  <a:srgbClr val="58595B"/>
                </a:solidFill>
                <a:latin typeface="Calibri"/>
              </a:rPr>
              <a:t>foreign</a:t>
            </a:r>
            <a:r>
              <a:rPr lang="hu-HU" sz="1050" kern="0" dirty="0">
                <a:solidFill>
                  <a:srgbClr val="58595B"/>
                </a:solidFill>
                <a:latin typeface="Calibri"/>
              </a:rPr>
              <a:t> </a:t>
            </a:r>
            <a:r>
              <a:rPr lang="hu-HU" sz="1050" kern="0" dirty="0" err="1">
                <a:solidFill>
                  <a:srgbClr val="58595B"/>
                </a:solidFill>
                <a:latin typeface="Calibri"/>
              </a:rPr>
              <a:t>series</a:t>
            </a:r>
            <a:r>
              <a:rPr lang="hu-HU" sz="1050" kern="0" dirty="0">
                <a:solidFill>
                  <a:srgbClr val="58595B"/>
                </a:solidFill>
                <a:latin typeface="Calibri"/>
              </a:rPr>
              <a:t> </a:t>
            </a:r>
            <a:r>
              <a:rPr lang="hu-HU" sz="1050" kern="0" dirty="0" err="1">
                <a:solidFill>
                  <a:srgbClr val="58595B"/>
                </a:solidFill>
                <a:latin typeface="Calibri"/>
              </a:rPr>
              <a:t>too</a:t>
            </a:r>
            <a:r>
              <a:rPr lang="hu-HU" sz="1050" kern="0" dirty="0">
                <a:solidFill>
                  <a:srgbClr val="58595B"/>
                </a:solidFill>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baseline="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baseline="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Technical/vocational school graduates watch ”Éjjel-Nappal Budapest” more than the average (12%).</a:t>
            </a:r>
            <a:endParaRPr kumimoji="0" lang="hu-HU" sz="1050" b="0" i="0" u="none" strike="noStrike" kern="0" cap="none" spc="0" normalizeH="0" noProof="0" dirty="0">
              <a:ln>
                <a:noFill/>
              </a:ln>
              <a:solidFill>
                <a:srgbClr val="58595B"/>
              </a:solidFill>
              <a:effectLst/>
              <a:uLnTx/>
              <a:uFillTx/>
              <a:latin typeface="Calibri"/>
            </a:endParaRPr>
          </a:p>
        </p:txBody>
      </p:sp>
      <p:pic>
        <p:nvPicPr>
          <p:cNvPr id="9" name="Picture 8">
            <a:extLst>
              <a:ext uri="{FF2B5EF4-FFF2-40B4-BE49-F238E27FC236}">
                <a16:creationId xmlns:a16="http://schemas.microsoft.com/office/drawing/2014/main" xmlns="" id="{10A127BA-BB6F-4677-8C1D-56025F35F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0" name="Picture 9">
            <a:extLst>
              <a:ext uri="{FF2B5EF4-FFF2-40B4-BE49-F238E27FC236}">
                <a16:creationId xmlns:a16="http://schemas.microsoft.com/office/drawing/2014/main" xmlns="" id="{9277F69D-52C9-478A-B81C-102063727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4277090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179984" y="-19088"/>
            <a:ext cx="8680422" cy="469722"/>
          </a:xfrm>
        </p:spPr>
        <p:txBody>
          <a:bodyPr>
            <a:noAutofit/>
          </a:bodyPr>
          <a:lstStyle/>
          <a:p>
            <a:r>
              <a:rPr lang="hu-HU" sz="2900" dirty="0" err="1"/>
              <a:t>Favourite</a:t>
            </a:r>
            <a:r>
              <a:rPr lang="hu-HU" sz="2900" dirty="0"/>
              <a:t> shows: </a:t>
            </a:r>
            <a:r>
              <a:rPr lang="hu-HU" sz="2900" dirty="0" err="1"/>
              <a:t>spontaneous</a:t>
            </a:r>
            <a:r>
              <a:rPr lang="hu-HU" sz="2900" dirty="0"/>
              <a:t> </a:t>
            </a:r>
            <a:r>
              <a:rPr lang="hu-HU" sz="2900" dirty="0" err="1"/>
              <a:t>mentions</a:t>
            </a:r>
            <a:endParaRPr lang="hu-HU" sz="2900" dirty="0"/>
          </a:p>
        </p:txBody>
      </p:sp>
      <p:sp>
        <p:nvSpPr>
          <p:cNvPr id="82" name="Szövegdoboz 135"/>
          <p:cNvSpPr txBox="1"/>
          <p:nvPr/>
        </p:nvSpPr>
        <p:spPr>
          <a:xfrm>
            <a:off x="376088" y="4968864"/>
            <a:ext cx="8084344" cy="2769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Top5</a:t>
            </a:r>
          </a:p>
          <a:p>
            <a:pPr marL="0" indent="0">
              <a:spcBef>
                <a:spcPts val="0"/>
              </a:spcBef>
              <a:buNone/>
            </a:pPr>
            <a:endParaRPr lang="hu-HU" sz="1000" i="1" dirty="0">
              <a:solidFill>
                <a:schemeClr val="bg1">
                  <a:lumMod val="50000"/>
                </a:schemeClr>
              </a:solidFill>
            </a:endParaRPr>
          </a:p>
        </p:txBody>
      </p:sp>
      <p:graphicFrame>
        <p:nvGraphicFramePr>
          <p:cNvPr id="129" name="Táblázat 1"/>
          <p:cNvGraphicFramePr>
            <a:graphicFrameLocks noGrp="1"/>
          </p:cNvGraphicFramePr>
          <p:nvPr>
            <p:extLst>
              <p:ext uri="{D42A27DB-BD31-4B8C-83A1-F6EECF244321}">
                <p14:modId xmlns:p14="http://schemas.microsoft.com/office/powerpoint/2010/main" val="973252598"/>
              </p:ext>
            </p:extLst>
          </p:nvPr>
        </p:nvGraphicFramePr>
        <p:xfrm>
          <a:off x="395536" y="977233"/>
          <a:ext cx="6624735" cy="37084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xmlns="" val="3116193364"/>
                    </a:ext>
                  </a:extLst>
                </a:gridCol>
                <a:gridCol w="1324947">
                  <a:extLst>
                    <a:ext uri="{9D8B030D-6E8A-4147-A177-3AD203B41FA5}">
                      <a16:colId xmlns:a16="http://schemas.microsoft.com/office/drawing/2014/main" xmlns="" val="700727625"/>
                    </a:ext>
                  </a:extLst>
                </a:gridCol>
                <a:gridCol w="1324947">
                  <a:extLst>
                    <a:ext uri="{9D8B030D-6E8A-4147-A177-3AD203B41FA5}">
                      <a16:colId xmlns:a16="http://schemas.microsoft.com/office/drawing/2014/main" xmlns="" val="3029072898"/>
                    </a:ext>
                  </a:extLst>
                </a:gridCol>
                <a:gridCol w="1324947">
                  <a:extLst>
                    <a:ext uri="{9D8B030D-6E8A-4147-A177-3AD203B41FA5}">
                      <a16:colId xmlns:a16="http://schemas.microsoft.com/office/drawing/2014/main" xmlns="" val="4252152383"/>
                    </a:ext>
                  </a:extLst>
                </a:gridCol>
                <a:gridCol w="1324947">
                  <a:extLst>
                    <a:ext uri="{9D8B030D-6E8A-4147-A177-3AD203B41FA5}">
                      <a16:colId xmlns:a16="http://schemas.microsoft.com/office/drawing/2014/main" xmlns="" val="3964899271"/>
                    </a:ext>
                  </a:extLst>
                </a:gridCol>
              </a:tblGrid>
              <a:tr h="370840">
                <a:tc>
                  <a:txBody>
                    <a:bodyPr/>
                    <a:lstStyle/>
                    <a:p>
                      <a:pPr algn="ctr"/>
                      <a:r>
                        <a:rPr lang="hu-HU" sz="1200" b="0" dirty="0" err="1">
                          <a:solidFill>
                            <a:schemeClr val="tx2">
                              <a:lumMod val="85000"/>
                              <a:lumOff val="15000"/>
                            </a:schemeClr>
                          </a:solidFill>
                          <a:latin typeface="+mj-lt"/>
                        </a:rPr>
                        <a:t>Gender</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Age</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err="1">
                          <a:solidFill>
                            <a:schemeClr val="tx2">
                              <a:lumMod val="85000"/>
                              <a:lumOff val="15000"/>
                            </a:schemeClr>
                          </a:solidFill>
                          <a:latin typeface="+mj-lt"/>
                        </a:rPr>
                        <a:t>Own</a:t>
                      </a:r>
                      <a:r>
                        <a:rPr lang="hu-HU" sz="1200" b="0" dirty="0">
                          <a:solidFill>
                            <a:schemeClr val="tx2">
                              <a:lumMod val="85000"/>
                              <a:lumOff val="15000"/>
                            </a:schemeClr>
                          </a:solidFill>
                          <a:latin typeface="+mj-lt"/>
                        </a:rPr>
                        <a:t> </a:t>
                      </a:r>
                      <a:r>
                        <a:rPr lang="hu-HU" sz="1200" b="0" dirty="0" err="1">
                          <a:solidFill>
                            <a:schemeClr val="tx2">
                              <a:lumMod val="85000"/>
                              <a:lumOff val="15000"/>
                            </a:schemeClr>
                          </a:solidFill>
                          <a:latin typeface="+mj-lt"/>
                        </a:rPr>
                        <a:t>child</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hu-HU" sz="1200" b="0" dirty="0">
                          <a:solidFill>
                            <a:schemeClr val="tx2">
                              <a:lumMod val="85000"/>
                              <a:lumOff val="15000"/>
                            </a:schemeClr>
                          </a:solidFill>
                          <a:latin typeface="+mj-lt"/>
                        </a:rPr>
                        <a:t>Standard of life</a:t>
                      </a:r>
                    </a:p>
                  </a:txBody>
                  <a:tcPr anchor="ctr">
                    <a:solidFill>
                      <a:schemeClr val="accent1">
                        <a:alpha val="0"/>
                      </a:schemeClr>
                    </a:solidFill>
                  </a:tcPr>
                </a:tc>
                <a:tc>
                  <a:txBody>
                    <a:bodyPr/>
                    <a:lstStyle/>
                    <a:p>
                      <a:pPr algn="ct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xmlns="" val="2103678376"/>
                  </a:ext>
                </a:extLst>
              </a:tr>
            </a:tbl>
          </a:graphicData>
        </a:graphic>
      </p:graphicFrame>
      <p:sp>
        <p:nvSpPr>
          <p:cNvPr id="132" name="TextBox 10"/>
          <p:cNvSpPr txBox="1"/>
          <p:nvPr/>
        </p:nvSpPr>
        <p:spPr>
          <a:xfrm>
            <a:off x="535415" y="2572568"/>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Women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8" name="TextBox 10"/>
          <p:cNvSpPr txBox="1"/>
          <p:nvPr/>
        </p:nvSpPr>
        <p:spPr>
          <a:xfrm>
            <a:off x="533901" y="4146071"/>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rPr>
              <a:t>Men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9" name="TextBox 10"/>
          <p:cNvSpPr txBox="1"/>
          <p:nvPr/>
        </p:nvSpPr>
        <p:spPr>
          <a:xfrm>
            <a:off x="1831600" y="2568309"/>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15-21</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0" name="TextBox 10"/>
          <p:cNvSpPr txBox="1"/>
          <p:nvPr/>
        </p:nvSpPr>
        <p:spPr>
          <a:xfrm>
            <a:off x="1830086" y="414181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22-29</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1" name="TextBox 10"/>
          <p:cNvSpPr txBox="1"/>
          <p:nvPr/>
        </p:nvSpPr>
        <p:spPr>
          <a:xfrm>
            <a:off x="3201526" y="256987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Parent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3" name="TextBox 10"/>
          <p:cNvSpPr txBox="1"/>
          <p:nvPr/>
        </p:nvSpPr>
        <p:spPr>
          <a:xfrm>
            <a:off x="3200012" y="4143375"/>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noProof="0" dirty="0" err="1">
                <a:solidFill>
                  <a:srgbClr val="222223">
                    <a:lumMod val="75000"/>
                    <a:lumOff val="25000"/>
                  </a:srgbClr>
                </a:solidFill>
              </a:rPr>
              <a:t>Not</a:t>
            </a:r>
            <a:r>
              <a:rPr lang="hu-HU" sz="950" b="0" kern="0" noProof="0" dirty="0">
                <a:solidFill>
                  <a:srgbClr val="222223">
                    <a:lumMod val="75000"/>
                    <a:lumOff val="25000"/>
                  </a:srgbClr>
                </a:solidFill>
              </a:rPr>
              <a:t> a </a:t>
            </a:r>
            <a:r>
              <a:rPr lang="hu-HU" sz="950" b="0" kern="0" noProof="0" dirty="0" err="1">
                <a:solidFill>
                  <a:srgbClr val="222223">
                    <a:lumMod val="75000"/>
                    <a:lumOff val="25000"/>
                  </a:srgbClr>
                </a:solidFill>
              </a:rPr>
              <a:t>parent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8" name="TextBox 10"/>
          <p:cNvSpPr txBox="1"/>
          <p:nvPr/>
        </p:nvSpPr>
        <p:spPr>
          <a:xfrm>
            <a:off x="4576402" y="2582864"/>
            <a:ext cx="1219734" cy="363424"/>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a:solidFill>
                  <a:srgbClr val="222223">
                    <a:lumMod val="75000"/>
                    <a:lumOff val="25000"/>
                  </a:srgbClr>
                </a:solidFill>
              </a:rPr>
              <a:t>Good standard of life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9" name="TextBox 10"/>
          <p:cNvSpPr txBox="1"/>
          <p:nvPr/>
        </p:nvSpPr>
        <p:spPr>
          <a:xfrm>
            <a:off x="4574888" y="4156367"/>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hu-HU" sz="950" b="0" kern="0" dirty="0" err="1">
                <a:solidFill>
                  <a:srgbClr val="222223">
                    <a:lumMod val="75000"/>
                    <a:lumOff val="25000"/>
                  </a:srgbClr>
                </a:solidFill>
              </a:rPr>
              <a:t>Indigent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2" name="Rectangle 1"/>
          <p:cNvSpPr/>
          <p:nvPr/>
        </p:nvSpPr>
        <p:spPr>
          <a:xfrm>
            <a:off x="380732" y="1561023"/>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BIG BANG THEORY</a:t>
            </a:r>
          </a:p>
          <a:p>
            <a:pPr marL="228600" indent="-228600" fontAlgn="b">
              <a:buFont typeface="+mj-lt"/>
              <a:buAutoNum type="arabicPeriod"/>
            </a:pPr>
            <a:r>
              <a:rPr lang="hu-HU" sz="1100" kern="0" dirty="0">
                <a:solidFill>
                  <a:schemeClr val="accent4"/>
                </a:solidFill>
              </a:rPr>
              <a:t>ÉJJEL NAPPAL BP.</a:t>
            </a:r>
          </a:p>
          <a:p>
            <a:pPr marL="228600" indent="-228600" fontAlgn="b">
              <a:buFont typeface="+mj-lt"/>
              <a:buAutoNum type="arabicPeriod"/>
            </a:pPr>
            <a:r>
              <a:rPr lang="hu-HU" sz="1100" u="sng" kern="0" dirty="0">
                <a:solidFill>
                  <a:schemeClr val="accent4"/>
                </a:solidFill>
              </a:rPr>
              <a:t>SURVIVOR</a:t>
            </a:r>
            <a:r>
              <a:rPr lang="hu-HU" sz="1100" kern="0" dirty="0">
                <a:solidFill>
                  <a:schemeClr val="accent4"/>
                </a:solidFill>
              </a:rPr>
              <a:t> </a:t>
            </a:r>
          </a:p>
          <a:p>
            <a:pPr marL="228600" indent="-228600" fontAlgn="b">
              <a:buFont typeface="+mj-lt"/>
              <a:buAutoNum type="arabicPeriod"/>
            </a:pPr>
            <a:r>
              <a:rPr lang="hu-HU" sz="1100" u="sng" kern="0" dirty="0">
                <a:solidFill>
                  <a:schemeClr val="accent4"/>
                </a:solidFill>
              </a:rPr>
              <a:t>JÓBAN ROSSZBAN</a:t>
            </a:r>
          </a:p>
          <a:p>
            <a:pPr marL="228600" indent="-228600" fontAlgn="b">
              <a:buFont typeface="+mj-lt"/>
              <a:buAutoNum type="arabicPeriod"/>
            </a:pPr>
            <a:r>
              <a:rPr lang="hu-HU" sz="1100" kern="0" dirty="0">
                <a:solidFill>
                  <a:schemeClr val="accent4"/>
                </a:solidFill>
              </a:rPr>
              <a:t>FAMILY GUY</a:t>
            </a:r>
          </a:p>
        </p:txBody>
      </p:sp>
      <p:sp>
        <p:nvSpPr>
          <p:cNvPr id="33" name="Rectangle 32"/>
          <p:cNvSpPr/>
          <p:nvPr/>
        </p:nvSpPr>
        <p:spPr>
          <a:xfrm>
            <a:off x="374993" y="3145199"/>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FAMILY GUY</a:t>
            </a:r>
          </a:p>
          <a:p>
            <a:pPr marL="228600" indent="-228600" fontAlgn="b">
              <a:buFont typeface="+mj-lt"/>
              <a:buAutoNum type="arabicPeriod"/>
            </a:pPr>
            <a:r>
              <a:rPr lang="hu-HU" sz="1100" kern="0" dirty="0">
                <a:solidFill>
                  <a:schemeClr val="accent3"/>
                </a:solidFill>
              </a:rPr>
              <a:t>BIG BANG THEORY</a:t>
            </a:r>
          </a:p>
          <a:p>
            <a:pPr marL="228600" indent="-228600" fontAlgn="b">
              <a:buFont typeface="+mj-lt"/>
              <a:buAutoNum type="arabicPeriod"/>
            </a:pPr>
            <a:r>
              <a:rPr lang="hu-HU" sz="1100" kern="0" dirty="0">
                <a:solidFill>
                  <a:schemeClr val="accent3"/>
                </a:solidFill>
              </a:rPr>
              <a:t>ÉJJEL NAPPAL BP.</a:t>
            </a:r>
          </a:p>
          <a:p>
            <a:pPr marL="228600" indent="-228600" fontAlgn="b">
              <a:buFont typeface="+mj-lt"/>
              <a:buAutoNum type="arabicPeriod"/>
            </a:pPr>
            <a:r>
              <a:rPr lang="hu-HU" sz="1100" u="sng" kern="0" dirty="0">
                <a:solidFill>
                  <a:schemeClr val="accent3"/>
                </a:solidFill>
              </a:rPr>
              <a:t>GAME OF THRONES</a:t>
            </a:r>
          </a:p>
          <a:p>
            <a:pPr marL="228600" indent="-228600" fontAlgn="b">
              <a:buFont typeface="+mj-lt"/>
              <a:buAutoNum type="arabicPeriod"/>
            </a:pPr>
            <a:r>
              <a:rPr lang="hu-HU" sz="1100" u="sng" kern="0" dirty="0">
                <a:solidFill>
                  <a:schemeClr val="accent3"/>
                </a:solidFill>
              </a:rPr>
              <a:t>BARÁTOK KÖZT</a:t>
            </a:r>
          </a:p>
        </p:txBody>
      </p:sp>
      <p:sp>
        <p:nvSpPr>
          <p:cNvPr id="18" name="Rectangle 1"/>
          <p:cNvSpPr/>
          <p:nvPr/>
        </p:nvSpPr>
        <p:spPr>
          <a:xfrm>
            <a:off x="1795912" y="1561023"/>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ÉJJEL NAPPAL BP.</a:t>
            </a:r>
          </a:p>
          <a:p>
            <a:pPr marL="228600" indent="-228600" fontAlgn="b">
              <a:buFont typeface="+mj-lt"/>
              <a:buAutoNum type="arabicPeriod"/>
            </a:pPr>
            <a:r>
              <a:rPr lang="hu-HU" sz="1100" kern="0" dirty="0">
                <a:solidFill>
                  <a:schemeClr val="accent4"/>
                </a:solidFill>
              </a:rPr>
              <a:t>FAMILY GUY</a:t>
            </a:r>
          </a:p>
          <a:p>
            <a:pPr marL="228600" indent="-228600" fontAlgn="b">
              <a:buFont typeface="+mj-lt"/>
              <a:buAutoNum type="arabicPeriod"/>
            </a:pPr>
            <a:r>
              <a:rPr lang="hu-HU" sz="1100" u="sng" kern="0" dirty="0">
                <a:solidFill>
                  <a:schemeClr val="accent4"/>
                </a:solidFill>
              </a:rPr>
              <a:t>BARÁTOK KÖZT</a:t>
            </a:r>
          </a:p>
          <a:p>
            <a:pPr marL="228600" indent="-228600" fontAlgn="b">
              <a:buFont typeface="+mj-lt"/>
              <a:buAutoNum type="arabicPeriod"/>
            </a:pPr>
            <a:r>
              <a:rPr lang="hu-HU" sz="1100" kern="0" dirty="0">
                <a:solidFill>
                  <a:schemeClr val="accent4"/>
                </a:solidFill>
              </a:rPr>
              <a:t>GAME OF THRONES</a:t>
            </a:r>
          </a:p>
          <a:p>
            <a:pPr marL="228600" indent="-228600" fontAlgn="b">
              <a:buFont typeface="+mj-lt"/>
              <a:buAutoNum type="arabicPeriod"/>
            </a:pPr>
            <a:r>
              <a:rPr lang="hu-HU" sz="1100" u="sng" kern="0" dirty="0">
                <a:solidFill>
                  <a:schemeClr val="accent4"/>
                </a:solidFill>
              </a:rPr>
              <a:t>DR. BONE</a:t>
            </a:r>
          </a:p>
        </p:txBody>
      </p:sp>
      <p:sp>
        <p:nvSpPr>
          <p:cNvPr id="19" name="Rectangle 1"/>
          <p:cNvSpPr/>
          <p:nvPr/>
        </p:nvSpPr>
        <p:spPr>
          <a:xfrm>
            <a:off x="1752922" y="3156942"/>
            <a:ext cx="1578404" cy="938719"/>
          </a:xfrm>
          <a:prstGeom prst="rect">
            <a:avLst/>
          </a:prstGeom>
        </p:spPr>
        <p:txBody>
          <a:bodyPr wrap="square">
            <a:spAutoFit/>
          </a:bodyPr>
          <a:lstStyle/>
          <a:p>
            <a:pPr marL="228600" indent="-228600" fontAlgn="b">
              <a:buFont typeface="+mj-lt"/>
              <a:buAutoNum type="arabicPeriod"/>
            </a:pPr>
            <a:r>
              <a:rPr lang="hu-HU" sz="1100" u="sng" kern="0" dirty="0">
                <a:solidFill>
                  <a:schemeClr val="accent3"/>
                </a:solidFill>
              </a:rPr>
              <a:t>BIG BANG THEORY</a:t>
            </a:r>
          </a:p>
          <a:p>
            <a:pPr marL="228600" indent="-228600" fontAlgn="b">
              <a:buFont typeface="+mj-lt"/>
              <a:buAutoNum type="arabicPeriod"/>
            </a:pPr>
            <a:r>
              <a:rPr lang="hu-HU" sz="1100" kern="0" dirty="0">
                <a:solidFill>
                  <a:schemeClr val="accent3"/>
                </a:solidFill>
              </a:rPr>
              <a:t>FAMILY GUY</a:t>
            </a:r>
          </a:p>
          <a:p>
            <a:pPr marL="228600" indent="-228600" fontAlgn="b">
              <a:buFont typeface="+mj-lt"/>
              <a:buAutoNum type="arabicPeriod"/>
            </a:pPr>
            <a:r>
              <a:rPr lang="hu-HU" sz="1100" kern="0" dirty="0">
                <a:solidFill>
                  <a:schemeClr val="accent3"/>
                </a:solidFill>
              </a:rPr>
              <a:t>ÉJJEL NAPPAL BP.</a:t>
            </a:r>
          </a:p>
          <a:p>
            <a:pPr marL="228600" indent="-228600" fontAlgn="b">
              <a:buFont typeface="+mj-lt"/>
              <a:buAutoNum type="arabicPeriod"/>
            </a:pPr>
            <a:r>
              <a:rPr lang="hu-HU" sz="1100" u="sng" kern="0" dirty="0">
                <a:solidFill>
                  <a:schemeClr val="accent3"/>
                </a:solidFill>
              </a:rPr>
              <a:t>SURVIVOR</a:t>
            </a:r>
          </a:p>
          <a:p>
            <a:pPr marL="228600" indent="-228600" fontAlgn="b">
              <a:buFont typeface="+mj-lt"/>
              <a:buAutoNum type="arabicPeriod"/>
            </a:pPr>
            <a:r>
              <a:rPr lang="hu-HU" sz="1100" kern="0" dirty="0">
                <a:solidFill>
                  <a:schemeClr val="accent3"/>
                </a:solidFill>
              </a:rPr>
              <a:t>GAME OF THRONES</a:t>
            </a:r>
          </a:p>
        </p:txBody>
      </p:sp>
      <p:sp>
        <p:nvSpPr>
          <p:cNvPr id="20" name="Rectangle 1"/>
          <p:cNvSpPr/>
          <p:nvPr/>
        </p:nvSpPr>
        <p:spPr>
          <a:xfrm>
            <a:off x="3131840" y="1577212"/>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BIG BANG THEORY</a:t>
            </a:r>
          </a:p>
          <a:p>
            <a:pPr marL="228600" indent="-228600" fontAlgn="b">
              <a:buFont typeface="+mj-lt"/>
              <a:buAutoNum type="arabicPeriod"/>
            </a:pPr>
            <a:r>
              <a:rPr lang="hu-HU" sz="1100" u="sng" kern="0" dirty="0">
                <a:solidFill>
                  <a:schemeClr val="accent4"/>
                </a:solidFill>
              </a:rPr>
              <a:t>JÓBAN ROSSZBAN</a:t>
            </a:r>
          </a:p>
          <a:p>
            <a:pPr marL="228600" indent="-228600" fontAlgn="b">
              <a:buFont typeface="+mj-lt"/>
              <a:buAutoNum type="arabicPeriod"/>
            </a:pPr>
            <a:r>
              <a:rPr lang="hu-HU" sz="1100" kern="0" dirty="0">
                <a:solidFill>
                  <a:schemeClr val="accent4"/>
                </a:solidFill>
              </a:rPr>
              <a:t>ÉJJEL NAPPAL BP.</a:t>
            </a:r>
          </a:p>
          <a:p>
            <a:pPr marL="228600" indent="-228600" fontAlgn="b">
              <a:buFont typeface="+mj-lt"/>
              <a:buAutoNum type="arabicPeriod"/>
            </a:pPr>
            <a:r>
              <a:rPr lang="hu-HU" sz="1100" kern="0" dirty="0">
                <a:solidFill>
                  <a:schemeClr val="accent4"/>
                </a:solidFill>
              </a:rPr>
              <a:t>FAMILY GUY</a:t>
            </a:r>
          </a:p>
          <a:p>
            <a:pPr marL="228600" indent="-228600" fontAlgn="b">
              <a:buFont typeface="+mj-lt"/>
              <a:buAutoNum type="arabicPeriod"/>
            </a:pPr>
            <a:r>
              <a:rPr lang="hu-HU" sz="1100" u="sng" kern="0" dirty="0">
                <a:solidFill>
                  <a:schemeClr val="accent4"/>
                </a:solidFill>
              </a:rPr>
              <a:t>SURVIVOR</a:t>
            </a:r>
          </a:p>
        </p:txBody>
      </p:sp>
      <p:sp>
        <p:nvSpPr>
          <p:cNvPr id="21" name="Rectangle 1"/>
          <p:cNvSpPr/>
          <p:nvPr/>
        </p:nvSpPr>
        <p:spPr>
          <a:xfrm>
            <a:off x="3131840" y="3145198"/>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FAMILY GUY</a:t>
            </a:r>
          </a:p>
          <a:p>
            <a:pPr marL="228600" indent="-228600" fontAlgn="b">
              <a:buFont typeface="+mj-lt"/>
              <a:buAutoNum type="arabicPeriod"/>
            </a:pPr>
            <a:r>
              <a:rPr lang="hu-HU" sz="1100" kern="0" dirty="0">
                <a:solidFill>
                  <a:schemeClr val="accent3"/>
                </a:solidFill>
              </a:rPr>
              <a:t>BIG BANG THEORY</a:t>
            </a:r>
          </a:p>
          <a:p>
            <a:pPr marL="228600" indent="-228600" fontAlgn="b">
              <a:buFont typeface="+mj-lt"/>
              <a:buAutoNum type="arabicPeriod"/>
            </a:pPr>
            <a:r>
              <a:rPr lang="hu-HU" sz="1100" kern="0" dirty="0">
                <a:solidFill>
                  <a:schemeClr val="accent3"/>
                </a:solidFill>
              </a:rPr>
              <a:t>ÉJJEL NAPPAL BP.</a:t>
            </a:r>
          </a:p>
          <a:p>
            <a:pPr marL="228600" indent="-228600" fontAlgn="b">
              <a:buFont typeface="+mj-lt"/>
              <a:buAutoNum type="arabicPeriod"/>
            </a:pPr>
            <a:r>
              <a:rPr lang="hu-HU" sz="1100" u="sng" kern="0" dirty="0">
                <a:solidFill>
                  <a:schemeClr val="accent3"/>
                </a:solidFill>
              </a:rPr>
              <a:t>BARÁTOK KÖZT</a:t>
            </a:r>
          </a:p>
          <a:p>
            <a:pPr marL="228600" indent="-228600" fontAlgn="b">
              <a:buFont typeface="+mj-lt"/>
              <a:buAutoNum type="arabicPeriod"/>
            </a:pPr>
            <a:r>
              <a:rPr lang="hu-HU" sz="1100" u="sng" kern="0" dirty="0">
                <a:solidFill>
                  <a:schemeClr val="accent3"/>
                </a:solidFill>
              </a:rPr>
              <a:t>GAME OG THRONES</a:t>
            </a:r>
          </a:p>
        </p:txBody>
      </p:sp>
      <p:sp>
        <p:nvSpPr>
          <p:cNvPr id="22" name="Rectangle 1"/>
          <p:cNvSpPr/>
          <p:nvPr/>
        </p:nvSpPr>
        <p:spPr>
          <a:xfrm>
            <a:off x="4452628" y="1561022"/>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4"/>
                </a:solidFill>
              </a:rPr>
              <a:t>BIG BANG THEORY</a:t>
            </a:r>
          </a:p>
          <a:p>
            <a:pPr marL="228600" indent="-228600" fontAlgn="b">
              <a:buFont typeface="+mj-lt"/>
              <a:buAutoNum type="arabicPeriod"/>
            </a:pPr>
            <a:r>
              <a:rPr lang="hu-HU" sz="1100" u="sng" kern="0" dirty="0">
                <a:solidFill>
                  <a:schemeClr val="accent4"/>
                </a:solidFill>
              </a:rPr>
              <a:t>SURVIVOR</a:t>
            </a:r>
          </a:p>
          <a:p>
            <a:pPr marL="228600" indent="-228600" fontAlgn="b">
              <a:buFont typeface="+mj-lt"/>
              <a:buAutoNum type="arabicPeriod"/>
            </a:pPr>
            <a:r>
              <a:rPr lang="hu-HU" sz="1100" kern="0" dirty="0">
                <a:solidFill>
                  <a:schemeClr val="accent4"/>
                </a:solidFill>
              </a:rPr>
              <a:t>ÉJJEL NAPPAL BP.</a:t>
            </a:r>
          </a:p>
          <a:p>
            <a:pPr marL="228600" indent="-228600" fontAlgn="b">
              <a:buFont typeface="+mj-lt"/>
              <a:buAutoNum type="arabicPeriod"/>
            </a:pPr>
            <a:r>
              <a:rPr lang="hu-HU" sz="1100" u="sng" kern="0" dirty="0">
                <a:solidFill>
                  <a:schemeClr val="accent4"/>
                </a:solidFill>
              </a:rPr>
              <a:t>BARÁTOK KÖZT</a:t>
            </a:r>
          </a:p>
          <a:p>
            <a:pPr marL="228600" indent="-228600" fontAlgn="b">
              <a:buFont typeface="+mj-lt"/>
              <a:buAutoNum type="arabicPeriod"/>
            </a:pPr>
            <a:r>
              <a:rPr lang="hu-HU" sz="1100" kern="0" dirty="0">
                <a:solidFill>
                  <a:schemeClr val="accent4"/>
                </a:solidFill>
              </a:rPr>
              <a:t>FAMILY GUY</a:t>
            </a:r>
          </a:p>
        </p:txBody>
      </p:sp>
      <p:sp>
        <p:nvSpPr>
          <p:cNvPr id="23" name="Rectangle 1"/>
          <p:cNvSpPr/>
          <p:nvPr/>
        </p:nvSpPr>
        <p:spPr>
          <a:xfrm>
            <a:off x="4452628" y="3133454"/>
            <a:ext cx="1578404" cy="938719"/>
          </a:xfrm>
          <a:prstGeom prst="rect">
            <a:avLst/>
          </a:prstGeom>
        </p:spPr>
        <p:txBody>
          <a:bodyPr wrap="square">
            <a:spAutoFit/>
          </a:bodyPr>
          <a:lstStyle/>
          <a:p>
            <a:pPr marL="228600" indent="-228600" fontAlgn="b">
              <a:buFont typeface="+mj-lt"/>
              <a:buAutoNum type="arabicPeriod"/>
            </a:pPr>
            <a:r>
              <a:rPr lang="hu-HU" sz="1100" kern="0" dirty="0">
                <a:solidFill>
                  <a:schemeClr val="accent3"/>
                </a:solidFill>
              </a:rPr>
              <a:t>FAMILY GUY</a:t>
            </a:r>
          </a:p>
          <a:p>
            <a:pPr marL="228600" indent="-228600" fontAlgn="b">
              <a:buFont typeface="+mj-lt"/>
              <a:buAutoNum type="arabicPeriod"/>
            </a:pPr>
            <a:r>
              <a:rPr lang="hu-HU" sz="1100" kern="0" dirty="0">
                <a:solidFill>
                  <a:schemeClr val="accent3"/>
                </a:solidFill>
              </a:rPr>
              <a:t>ÉJJEL NAPPAL BP.</a:t>
            </a:r>
          </a:p>
          <a:p>
            <a:pPr marL="228600" indent="-228600" fontAlgn="b">
              <a:buFont typeface="+mj-lt"/>
              <a:buAutoNum type="arabicPeriod"/>
            </a:pPr>
            <a:r>
              <a:rPr lang="hu-HU" sz="1100" kern="0" dirty="0">
                <a:solidFill>
                  <a:schemeClr val="accent3"/>
                </a:solidFill>
              </a:rPr>
              <a:t>BIG BANG THEORY</a:t>
            </a:r>
          </a:p>
          <a:p>
            <a:pPr marL="228600" indent="-228600" fontAlgn="b">
              <a:buFont typeface="+mj-lt"/>
              <a:buAutoNum type="arabicPeriod"/>
            </a:pPr>
            <a:r>
              <a:rPr lang="hu-HU" sz="1100" u="sng" kern="0" dirty="0">
                <a:solidFill>
                  <a:schemeClr val="accent3"/>
                </a:solidFill>
              </a:rPr>
              <a:t>JÓBAN ROSSZBAN</a:t>
            </a:r>
          </a:p>
          <a:p>
            <a:pPr marL="228600" indent="-228600" fontAlgn="b">
              <a:buFont typeface="+mj-lt"/>
              <a:buAutoNum type="arabicPeriod"/>
            </a:pPr>
            <a:r>
              <a:rPr lang="hu-HU" sz="1100" u="sng" kern="0" dirty="0">
                <a:solidFill>
                  <a:schemeClr val="accent3"/>
                </a:solidFill>
              </a:rPr>
              <a:t>GAME OF THRONES</a:t>
            </a:r>
          </a:p>
        </p:txBody>
      </p:sp>
      <p:cxnSp>
        <p:nvCxnSpPr>
          <p:cNvPr id="24" name="Straight Connector 46"/>
          <p:cNvCxnSpPr/>
          <p:nvPr/>
        </p:nvCxnSpPr>
        <p:spPr>
          <a:xfrm>
            <a:off x="179984" y="2946288"/>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Szövegdoboz 26"/>
          <p:cNvSpPr txBox="1"/>
          <p:nvPr/>
        </p:nvSpPr>
        <p:spPr>
          <a:xfrm>
            <a:off x="6204122" y="2499742"/>
            <a:ext cx="2616350" cy="807913"/>
          </a:xfrm>
          <a:prstGeom prst="rect">
            <a:avLst/>
          </a:prstGeom>
          <a:solidFill>
            <a:schemeClr val="bg1"/>
          </a:solidFill>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„Éjjel-Nappal Budapest” is </a:t>
            </a:r>
            <a:r>
              <a:rPr lang="hu-HU" sz="1050" kern="0" dirty="0" err="1">
                <a:solidFill>
                  <a:srgbClr val="58595B"/>
                </a:solidFill>
                <a:latin typeface="Calibri"/>
              </a:rPr>
              <a:t>on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top3 </a:t>
            </a:r>
            <a:r>
              <a:rPr lang="hu-HU" sz="1050" kern="0" dirty="0" err="1">
                <a:solidFill>
                  <a:srgbClr val="58595B"/>
                </a:solidFill>
                <a:latin typeface="Calibri"/>
              </a:rPr>
              <a:t>list</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all</a:t>
            </a:r>
            <a:r>
              <a:rPr lang="hu-HU" sz="1050" kern="0" dirty="0">
                <a:solidFill>
                  <a:srgbClr val="58595B"/>
                </a:solidFill>
                <a:latin typeface="Calibri"/>
              </a:rPr>
              <a:t> </a:t>
            </a:r>
            <a:r>
              <a:rPr lang="hu-HU" sz="1050" kern="0" dirty="0" err="1">
                <a:solidFill>
                  <a:srgbClr val="58595B"/>
                </a:solidFill>
                <a:latin typeface="Calibri"/>
              </a:rPr>
              <a:t>demographics</a:t>
            </a:r>
            <a:r>
              <a:rPr lang="hu-HU" sz="1050" kern="0" dirty="0">
                <a:solidFill>
                  <a:srgbClr val="58595B"/>
                </a:solidFill>
                <a:latin typeface="Calibri"/>
              </a:rPr>
              <a:t> and standard of life. </a:t>
            </a:r>
            <a:r>
              <a:rPr lang="hu-HU" sz="1050" kern="0" dirty="0" err="1">
                <a:solidFill>
                  <a:srgbClr val="58595B"/>
                </a:solidFill>
                <a:latin typeface="Calibri"/>
              </a:rPr>
              <a:t>Similarly</a:t>
            </a:r>
            <a:r>
              <a:rPr lang="hu-HU" sz="1050" kern="0" dirty="0">
                <a:solidFill>
                  <a:srgbClr val="58595B"/>
                </a:solidFill>
                <a:latin typeface="Calibri"/>
              </a:rPr>
              <a:t>, </a:t>
            </a:r>
            <a:r>
              <a:rPr lang="hu-HU" sz="1050" kern="0" dirty="0" err="1">
                <a:solidFill>
                  <a:srgbClr val="58595B"/>
                </a:solidFill>
                <a:latin typeface="Calibri"/>
              </a:rPr>
              <a:t>Family</a:t>
            </a:r>
            <a:r>
              <a:rPr lang="hu-HU" sz="1050" kern="0" dirty="0">
                <a:solidFill>
                  <a:srgbClr val="58595B"/>
                </a:solidFill>
                <a:latin typeface="Calibri"/>
              </a:rPr>
              <a:t> Guy is </a:t>
            </a:r>
            <a:r>
              <a:rPr lang="hu-HU" sz="1050" kern="0" dirty="0" err="1">
                <a:solidFill>
                  <a:srgbClr val="58595B"/>
                </a:solidFill>
                <a:latin typeface="Calibri"/>
              </a:rPr>
              <a:t>popular</a:t>
            </a:r>
            <a:r>
              <a:rPr lang="hu-HU" sz="1050" kern="0" dirty="0">
                <a:solidFill>
                  <a:srgbClr val="58595B"/>
                </a:solidFill>
                <a:latin typeface="Calibri"/>
              </a:rPr>
              <a:t> in </a:t>
            </a:r>
            <a:r>
              <a:rPr lang="hu-HU" sz="1050" kern="0" dirty="0" err="1">
                <a:solidFill>
                  <a:srgbClr val="58595B"/>
                </a:solidFill>
                <a:latin typeface="Calibri"/>
              </a:rPr>
              <a:t>all</a:t>
            </a:r>
            <a:r>
              <a:rPr lang="hu-HU" sz="1050" kern="0" dirty="0">
                <a:solidFill>
                  <a:srgbClr val="58595B"/>
                </a:solidFill>
                <a:latin typeface="Calibri"/>
              </a:rPr>
              <a:t> </a:t>
            </a:r>
            <a:r>
              <a:rPr lang="hu-HU" sz="1050" kern="0" dirty="0" err="1">
                <a:solidFill>
                  <a:srgbClr val="58595B"/>
                </a:solidFill>
                <a:latin typeface="Calibri"/>
              </a:rPr>
              <a:t>segments</a:t>
            </a:r>
            <a:r>
              <a:rPr lang="hu-HU" sz="1050" kern="0" dirty="0">
                <a:solidFill>
                  <a:srgbClr val="58595B"/>
                </a:solidFill>
                <a:latin typeface="Calibri"/>
              </a:rPr>
              <a:t>. Big Bang </a:t>
            </a:r>
            <a:r>
              <a:rPr lang="hu-HU" sz="1050" kern="0" dirty="0" err="1">
                <a:solidFill>
                  <a:srgbClr val="58595B"/>
                </a:solidFill>
                <a:latin typeface="Calibri"/>
              </a:rPr>
              <a:t>theory</a:t>
            </a:r>
            <a:r>
              <a:rPr lang="hu-HU" sz="1050" kern="0" dirty="0">
                <a:solidFill>
                  <a:srgbClr val="58595B"/>
                </a:solidFill>
                <a:latin typeface="Calibri"/>
              </a:rPr>
              <a:t> is a top3 </a:t>
            </a:r>
            <a:r>
              <a:rPr lang="hu-HU" sz="1050" kern="0" dirty="0" err="1">
                <a:solidFill>
                  <a:srgbClr val="58595B"/>
                </a:solidFill>
                <a:latin typeface="Calibri"/>
              </a:rPr>
              <a:t>everywhere</a:t>
            </a:r>
            <a:r>
              <a:rPr lang="hu-HU" sz="1050" kern="0" dirty="0">
                <a:solidFill>
                  <a:srgbClr val="58595B"/>
                </a:solidFill>
                <a:latin typeface="Calibri"/>
              </a:rPr>
              <a:t>, </a:t>
            </a:r>
            <a:r>
              <a:rPr lang="hu-HU" sz="1050" kern="0" dirty="0" err="1">
                <a:solidFill>
                  <a:srgbClr val="58595B"/>
                </a:solidFill>
                <a:latin typeface="Calibri"/>
              </a:rPr>
              <a:t>except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list</a:t>
            </a:r>
            <a:r>
              <a:rPr lang="hu-HU" sz="1050" kern="0" dirty="0">
                <a:solidFill>
                  <a:srgbClr val="58595B"/>
                </a:solidFill>
                <a:latin typeface="Calibri"/>
              </a:rPr>
              <a:t>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younger</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xmlns="" id="{4130DFA6-2310-48F4-B790-4BA4CB0CA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7" name="Picture 26">
            <a:extLst>
              <a:ext uri="{FF2B5EF4-FFF2-40B4-BE49-F238E27FC236}">
                <a16:creationId xmlns:a16="http://schemas.microsoft.com/office/drawing/2014/main" xmlns="" id="{B0A45350-C415-44B2-B88E-BF5C24987B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915105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Gender</a:t>
            </a:r>
            <a:r>
              <a:rPr lang="hu-HU" sz="2900" dirty="0"/>
              <a:t> </a:t>
            </a:r>
            <a:r>
              <a:rPr lang="hu-HU" sz="2900" dirty="0" err="1"/>
              <a:t>preferences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of </a:t>
            </a:r>
            <a:r>
              <a:rPr lang="hu-HU" sz="1000" i="1" dirty="0" err="1">
                <a:solidFill>
                  <a:schemeClr val="bg1">
                    <a:lumMod val="50000"/>
                  </a:schemeClr>
                </a:solidFill>
              </a:rPr>
              <a:t>these</a:t>
            </a:r>
            <a:r>
              <a:rPr lang="hu-HU" sz="1000" i="1" dirty="0">
                <a:solidFill>
                  <a:schemeClr val="bg1">
                    <a:lumMod val="50000"/>
                  </a:schemeClr>
                </a:solidFill>
              </a:rPr>
              <a:t> </a:t>
            </a:r>
            <a:r>
              <a:rPr lang="hu-HU" sz="1000" i="1" dirty="0" err="1">
                <a:solidFill>
                  <a:schemeClr val="bg1">
                    <a:lumMod val="50000"/>
                  </a:schemeClr>
                </a:solidFill>
              </a:rPr>
              <a:t>genders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prefer</a:t>
            </a:r>
            <a:r>
              <a:rPr lang="hu-HU" sz="1000" i="1" dirty="0">
                <a:solidFill>
                  <a:schemeClr val="bg1">
                    <a:lumMod val="50000"/>
                  </a:schemeClr>
                </a:solidFill>
              </a:rPr>
              <a:t>? </a:t>
            </a:r>
            <a:r>
              <a:rPr lang="hu-HU" sz="1000" i="1" dirty="0" err="1">
                <a:solidFill>
                  <a:schemeClr val="bg1">
                    <a:lumMod val="50000"/>
                  </a:schemeClr>
                </a:solidFill>
              </a:rPr>
              <a:t>Choose</a:t>
            </a:r>
            <a:r>
              <a:rPr lang="hu-HU" sz="1000" i="1" dirty="0">
                <a:solidFill>
                  <a:schemeClr val="bg1">
                    <a:lumMod val="50000"/>
                  </a:schemeClr>
                </a:solidFill>
              </a:rPr>
              <a:t> </a:t>
            </a:r>
            <a:r>
              <a:rPr lang="hu-HU" sz="1000" i="1" dirty="0" err="1">
                <a:solidFill>
                  <a:schemeClr val="bg1">
                    <a:lumMod val="50000"/>
                  </a:schemeClr>
                </a:solidFill>
              </a:rPr>
              <a:t>max</a:t>
            </a:r>
            <a:r>
              <a:rPr lang="hu-HU" sz="1000" i="1" dirty="0">
                <a:solidFill>
                  <a:schemeClr val="bg1">
                    <a:lumMod val="50000"/>
                  </a:schemeClr>
                </a:solidFill>
              </a:rPr>
              <a:t>. </a:t>
            </a:r>
            <a:r>
              <a:rPr lang="hu-HU" sz="1000" i="1" dirty="0" err="1">
                <a:solidFill>
                  <a:schemeClr val="bg1">
                    <a:lumMod val="50000"/>
                  </a:schemeClr>
                </a:solidFill>
              </a:rPr>
              <a:t>three</a:t>
            </a:r>
            <a:r>
              <a:rPr lang="hu-HU" sz="1000" i="1" dirty="0">
                <a:solidFill>
                  <a:schemeClr val="bg1">
                    <a:lumMod val="50000"/>
                  </a:schemeClr>
                </a:solidFill>
              </a:rPr>
              <a:t>. </a:t>
            </a:r>
          </a:p>
        </p:txBody>
      </p:sp>
      <p:sp>
        <p:nvSpPr>
          <p:cNvPr id="10" name="TextBox 10"/>
          <p:cNvSpPr txBox="1"/>
          <p:nvPr/>
        </p:nvSpPr>
        <p:spPr>
          <a:xfrm>
            <a:off x="971600" y="158868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54%</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Movie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1" name="Diagram 5"/>
          <p:cNvGraphicFramePr/>
          <p:nvPr>
            <p:extLst>
              <p:ext uri="{D42A27DB-BD31-4B8C-83A1-F6EECF244321}">
                <p14:modId xmlns:p14="http://schemas.microsoft.com/office/powerpoint/2010/main" val="855146807"/>
              </p:ext>
            </p:extLst>
          </p:nvPr>
        </p:nvGraphicFramePr>
        <p:xfrm>
          <a:off x="973780" y="705232"/>
          <a:ext cx="972353" cy="95072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2"/>
          <p:cNvSpPr/>
          <p:nvPr/>
        </p:nvSpPr>
        <p:spPr bwMode="gray">
          <a:xfrm>
            <a:off x="1103612" y="82716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59" name="TextBox 10"/>
          <p:cNvSpPr txBox="1"/>
          <p:nvPr/>
        </p:nvSpPr>
        <p:spPr>
          <a:xfrm>
            <a:off x="1974610" y="158868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50%</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Series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0" name="Diagram 5"/>
          <p:cNvGraphicFramePr/>
          <p:nvPr>
            <p:extLst>
              <p:ext uri="{D42A27DB-BD31-4B8C-83A1-F6EECF244321}">
                <p14:modId xmlns:p14="http://schemas.microsoft.com/office/powerpoint/2010/main" val="463092553"/>
              </p:ext>
            </p:extLst>
          </p:nvPr>
        </p:nvGraphicFramePr>
        <p:xfrm>
          <a:off x="1976790" y="705232"/>
          <a:ext cx="972353" cy="950721"/>
        </p:xfrm>
        <a:graphic>
          <a:graphicData uri="http://schemas.openxmlformats.org/drawingml/2006/chart">
            <c:chart xmlns:c="http://schemas.openxmlformats.org/drawingml/2006/chart" xmlns:r="http://schemas.openxmlformats.org/officeDocument/2006/relationships" r:id="rId3"/>
          </a:graphicData>
        </a:graphic>
      </p:graphicFrame>
      <p:sp>
        <p:nvSpPr>
          <p:cNvPr id="61" name="Rectangle 112"/>
          <p:cNvSpPr/>
          <p:nvPr/>
        </p:nvSpPr>
        <p:spPr bwMode="gray">
          <a:xfrm>
            <a:off x="2106622" y="82716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TextBox 10"/>
          <p:cNvSpPr txBox="1"/>
          <p:nvPr/>
        </p:nvSpPr>
        <p:spPr>
          <a:xfrm>
            <a:off x="2982596" y="158299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24%</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1000" b="0" dirty="0"/>
              <a:t>Documentary</a:t>
            </a:r>
            <a:r>
              <a:rPr lang="hu-HU" sz="950" b="0" kern="0" dirty="0">
                <a:solidFill>
                  <a:srgbClr val="222223">
                    <a:lumMod val="75000"/>
                    <a:lumOff val="25000"/>
                  </a:srgbClr>
                </a:solidFill>
                <a:highlight>
                  <a:srgbClr val="FFFF00"/>
                </a:highlight>
              </a:rPr>
              <a:t> </a:t>
            </a:r>
            <a:endParaRPr kumimoji="0" lang="en-GB" sz="950" b="0" i="0" u="none" strike="noStrike" kern="0" cap="none" spc="0" normalizeH="0" baseline="0" noProof="0" dirty="0">
              <a:ln>
                <a:noFill/>
              </a:ln>
              <a:solidFill>
                <a:srgbClr val="222223">
                  <a:lumMod val="75000"/>
                  <a:lumOff val="25000"/>
                </a:srgbClr>
              </a:solidFill>
              <a:effectLst/>
              <a:highlight>
                <a:srgbClr val="FFFF00"/>
              </a:highlight>
              <a:uLnTx/>
              <a:uFillTx/>
              <a:latin typeface="Calibri"/>
            </a:endParaRPr>
          </a:p>
        </p:txBody>
      </p:sp>
      <p:graphicFrame>
        <p:nvGraphicFramePr>
          <p:cNvPr id="63" name="Diagram 5"/>
          <p:cNvGraphicFramePr/>
          <p:nvPr>
            <p:extLst>
              <p:ext uri="{D42A27DB-BD31-4B8C-83A1-F6EECF244321}">
                <p14:modId xmlns:p14="http://schemas.microsoft.com/office/powerpoint/2010/main" val="3333482293"/>
              </p:ext>
            </p:extLst>
          </p:nvPr>
        </p:nvGraphicFramePr>
        <p:xfrm>
          <a:off x="2984776" y="699542"/>
          <a:ext cx="972353" cy="950721"/>
        </p:xfrm>
        <a:graphic>
          <a:graphicData uri="http://schemas.openxmlformats.org/drawingml/2006/chart">
            <c:chart xmlns:c="http://schemas.openxmlformats.org/drawingml/2006/chart" xmlns:r="http://schemas.openxmlformats.org/officeDocument/2006/relationships" r:id="rId4"/>
          </a:graphicData>
        </a:graphic>
      </p:graphicFrame>
      <p:sp>
        <p:nvSpPr>
          <p:cNvPr id="64" name="Rectangle 112"/>
          <p:cNvSpPr/>
          <p:nvPr/>
        </p:nvSpPr>
        <p:spPr bwMode="gray">
          <a:xfrm>
            <a:off x="3114608" y="8214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TextBox 10"/>
          <p:cNvSpPr txBox="1"/>
          <p:nvPr/>
        </p:nvSpPr>
        <p:spPr>
          <a:xfrm>
            <a:off x="3985606" y="158299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19%</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Sport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6" name="Diagram 5"/>
          <p:cNvGraphicFramePr/>
          <p:nvPr>
            <p:extLst>
              <p:ext uri="{D42A27DB-BD31-4B8C-83A1-F6EECF244321}">
                <p14:modId xmlns:p14="http://schemas.microsoft.com/office/powerpoint/2010/main" val="2734632693"/>
              </p:ext>
            </p:extLst>
          </p:nvPr>
        </p:nvGraphicFramePr>
        <p:xfrm>
          <a:off x="3987786" y="699542"/>
          <a:ext cx="972353" cy="950721"/>
        </p:xfrm>
        <a:graphic>
          <a:graphicData uri="http://schemas.openxmlformats.org/drawingml/2006/chart">
            <c:chart xmlns:c="http://schemas.openxmlformats.org/drawingml/2006/chart" xmlns:r="http://schemas.openxmlformats.org/officeDocument/2006/relationships" r:id="rId5"/>
          </a:graphicData>
        </a:graphic>
      </p:graphicFrame>
      <p:sp>
        <p:nvSpPr>
          <p:cNvPr id="67" name="Rectangle 112"/>
          <p:cNvSpPr/>
          <p:nvPr/>
        </p:nvSpPr>
        <p:spPr bwMode="gray">
          <a:xfrm>
            <a:off x="4117618" y="8214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8" name="TextBox 10"/>
          <p:cNvSpPr txBox="1"/>
          <p:nvPr/>
        </p:nvSpPr>
        <p:spPr>
          <a:xfrm>
            <a:off x="4985020" y="1584449"/>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18%</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Gastro</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69" name="Diagram 5"/>
          <p:cNvGraphicFramePr/>
          <p:nvPr>
            <p:extLst>
              <p:ext uri="{D42A27DB-BD31-4B8C-83A1-F6EECF244321}">
                <p14:modId xmlns:p14="http://schemas.microsoft.com/office/powerpoint/2010/main" val="3271521146"/>
              </p:ext>
            </p:extLst>
          </p:nvPr>
        </p:nvGraphicFramePr>
        <p:xfrm>
          <a:off x="4987200" y="700996"/>
          <a:ext cx="972353" cy="950721"/>
        </p:xfrm>
        <a:graphic>
          <a:graphicData uri="http://schemas.openxmlformats.org/drawingml/2006/chart">
            <c:chart xmlns:c="http://schemas.openxmlformats.org/drawingml/2006/chart" xmlns:r="http://schemas.openxmlformats.org/officeDocument/2006/relationships" r:id="rId6"/>
          </a:graphicData>
        </a:graphic>
      </p:graphicFrame>
      <p:sp>
        <p:nvSpPr>
          <p:cNvPr id="70" name="Rectangle 112"/>
          <p:cNvSpPr/>
          <p:nvPr/>
        </p:nvSpPr>
        <p:spPr bwMode="gray">
          <a:xfrm>
            <a:off x="5117032" y="822929"/>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TextBox 10"/>
          <p:cNvSpPr txBox="1"/>
          <p:nvPr/>
        </p:nvSpPr>
        <p:spPr>
          <a:xfrm>
            <a:off x="5988030" y="1584449"/>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17%</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Quiz</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72" name="Diagram 5"/>
          <p:cNvGraphicFramePr/>
          <p:nvPr>
            <p:extLst>
              <p:ext uri="{D42A27DB-BD31-4B8C-83A1-F6EECF244321}">
                <p14:modId xmlns:p14="http://schemas.microsoft.com/office/powerpoint/2010/main" val="686268247"/>
              </p:ext>
            </p:extLst>
          </p:nvPr>
        </p:nvGraphicFramePr>
        <p:xfrm>
          <a:off x="5990210" y="700996"/>
          <a:ext cx="972353" cy="950721"/>
        </p:xfrm>
        <a:graphic>
          <a:graphicData uri="http://schemas.openxmlformats.org/drawingml/2006/chart">
            <c:chart xmlns:c="http://schemas.openxmlformats.org/drawingml/2006/chart" xmlns:r="http://schemas.openxmlformats.org/officeDocument/2006/relationships" r:id="rId7"/>
          </a:graphicData>
        </a:graphic>
      </p:graphicFrame>
      <p:sp>
        <p:nvSpPr>
          <p:cNvPr id="73" name="Rectangle 112"/>
          <p:cNvSpPr/>
          <p:nvPr/>
        </p:nvSpPr>
        <p:spPr bwMode="gray">
          <a:xfrm>
            <a:off x="6120042" y="822929"/>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TextBox 10"/>
          <p:cNvSpPr txBox="1"/>
          <p:nvPr/>
        </p:nvSpPr>
        <p:spPr>
          <a:xfrm>
            <a:off x="7014997" y="158299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15%</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Talent</a:t>
            </a:r>
            <a:r>
              <a:rPr lang="hu-HU" sz="950" b="0" kern="0" dirty="0">
                <a:solidFill>
                  <a:srgbClr val="222223">
                    <a:lumMod val="75000"/>
                    <a:lumOff val="25000"/>
                  </a:srgbClr>
                </a:solidFill>
              </a:rPr>
              <a:t> show</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75" name="Diagram 5"/>
          <p:cNvGraphicFramePr/>
          <p:nvPr>
            <p:extLst>
              <p:ext uri="{D42A27DB-BD31-4B8C-83A1-F6EECF244321}">
                <p14:modId xmlns:p14="http://schemas.microsoft.com/office/powerpoint/2010/main" val="1768570853"/>
              </p:ext>
            </p:extLst>
          </p:nvPr>
        </p:nvGraphicFramePr>
        <p:xfrm>
          <a:off x="7017177" y="699542"/>
          <a:ext cx="972353" cy="950721"/>
        </p:xfrm>
        <a:graphic>
          <a:graphicData uri="http://schemas.openxmlformats.org/drawingml/2006/chart">
            <c:chart xmlns:c="http://schemas.openxmlformats.org/drawingml/2006/chart" xmlns:r="http://schemas.openxmlformats.org/officeDocument/2006/relationships" r:id="rId8"/>
          </a:graphicData>
        </a:graphic>
      </p:graphicFrame>
      <p:sp>
        <p:nvSpPr>
          <p:cNvPr id="76" name="Rectangle 112"/>
          <p:cNvSpPr/>
          <p:nvPr/>
        </p:nvSpPr>
        <p:spPr bwMode="gray">
          <a:xfrm>
            <a:off x="7147009" y="8214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77" name="TextBox 10"/>
          <p:cNvSpPr txBox="1"/>
          <p:nvPr/>
        </p:nvSpPr>
        <p:spPr>
          <a:xfrm>
            <a:off x="973872" y="302884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13%</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Music video</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78" name="Diagram 5"/>
          <p:cNvGraphicFramePr/>
          <p:nvPr>
            <p:extLst>
              <p:ext uri="{D42A27DB-BD31-4B8C-83A1-F6EECF244321}">
                <p14:modId xmlns:p14="http://schemas.microsoft.com/office/powerpoint/2010/main" val="2052196692"/>
              </p:ext>
            </p:extLst>
          </p:nvPr>
        </p:nvGraphicFramePr>
        <p:xfrm>
          <a:off x="976052" y="2145392"/>
          <a:ext cx="972353" cy="950721"/>
        </p:xfrm>
        <a:graphic>
          <a:graphicData uri="http://schemas.openxmlformats.org/drawingml/2006/chart">
            <c:chart xmlns:c="http://schemas.openxmlformats.org/drawingml/2006/chart" xmlns:r="http://schemas.openxmlformats.org/officeDocument/2006/relationships" r:id="rId9"/>
          </a:graphicData>
        </a:graphic>
      </p:graphicFrame>
      <p:sp>
        <p:nvSpPr>
          <p:cNvPr id="79" name="Rectangle 112"/>
          <p:cNvSpPr/>
          <p:nvPr/>
        </p:nvSpPr>
        <p:spPr bwMode="gray">
          <a:xfrm>
            <a:off x="1105884" y="226732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TextBox 10"/>
          <p:cNvSpPr txBox="1"/>
          <p:nvPr/>
        </p:nvSpPr>
        <p:spPr>
          <a:xfrm>
            <a:off x="1976882" y="302884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12%</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News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81" name="Diagram 5"/>
          <p:cNvGraphicFramePr/>
          <p:nvPr>
            <p:extLst>
              <p:ext uri="{D42A27DB-BD31-4B8C-83A1-F6EECF244321}">
                <p14:modId xmlns:p14="http://schemas.microsoft.com/office/powerpoint/2010/main" val="2003824887"/>
              </p:ext>
            </p:extLst>
          </p:nvPr>
        </p:nvGraphicFramePr>
        <p:xfrm>
          <a:off x="1979062" y="2145392"/>
          <a:ext cx="972353" cy="950721"/>
        </p:xfrm>
        <a:graphic>
          <a:graphicData uri="http://schemas.openxmlformats.org/drawingml/2006/chart">
            <c:chart xmlns:c="http://schemas.openxmlformats.org/drawingml/2006/chart" xmlns:r="http://schemas.openxmlformats.org/officeDocument/2006/relationships" r:id="rId10"/>
          </a:graphicData>
        </a:graphic>
      </p:graphicFrame>
      <p:sp>
        <p:nvSpPr>
          <p:cNvPr id="82" name="Rectangle 112"/>
          <p:cNvSpPr/>
          <p:nvPr/>
        </p:nvSpPr>
        <p:spPr bwMode="gray">
          <a:xfrm>
            <a:off x="2108894" y="226732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10"/>
          <p:cNvSpPr txBox="1"/>
          <p:nvPr/>
        </p:nvSpPr>
        <p:spPr>
          <a:xfrm>
            <a:off x="2984868" y="302315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12%</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Animation</a:t>
            </a:r>
            <a:r>
              <a:rPr lang="hu-HU" sz="950" b="0" kern="0" dirty="0">
                <a:solidFill>
                  <a:srgbClr val="222223">
                    <a:lumMod val="75000"/>
                    <a:lumOff val="25000"/>
                  </a:srgbClr>
                </a:solidFill>
              </a:rPr>
              <a:t> </a:t>
            </a:r>
            <a:r>
              <a:rPr lang="hu-HU" sz="950" b="0" kern="0" dirty="0" err="1">
                <a:solidFill>
                  <a:srgbClr val="222223">
                    <a:lumMod val="75000"/>
                    <a:lumOff val="25000"/>
                  </a:srgbClr>
                </a:solidFill>
              </a:rPr>
              <a:t>for</a:t>
            </a:r>
            <a:r>
              <a:rPr lang="hu-HU" sz="950" b="0" kern="0" dirty="0">
                <a:solidFill>
                  <a:srgbClr val="222223">
                    <a:lumMod val="75000"/>
                    <a:lumOff val="25000"/>
                  </a:srgbClr>
                </a:solidFill>
              </a:rPr>
              <a:t> </a:t>
            </a:r>
            <a:r>
              <a:rPr lang="hu-HU" sz="950" b="0" kern="0" dirty="0" err="1">
                <a:solidFill>
                  <a:srgbClr val="222223">
                    <a:lumMod val="75000"/>
                    <a:lumOff val="25000"/>
                  </a:srgbClr>
                </a:solidFill>
              </a:rPr>
              <a:t>adult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84" name="Diagram 5"/>
          <p:cNvGraphicFramePr/>
          <p:nvPr>
            <p:extLst>
              <p:ext uri="{D42A27DB-BD31-4B8C-83A1-F6EECF244321}">
                <p14:modId xmlns:p14="http://schemas.microsoft.com/office/powerpoint/2010/main" val="3486736382"/>
              </p:ext>
            </p:extLst>
          </p:nvPr>
        </p:nvGraphicFramePr>
        <p:xfrm>
          <a:off x="2987048" y="2139702"/>
          <a:ext cx="972353" cy="950721"/>
        </p:xfrm>
        <a:graphic>
          <a:graphicData uri="http://schemas.openxmlformats.org/drawingml/2006/chart">
            <c:chart xmlns:c="http://schemas.openxmlformats.org/drawingml/2006/chart" xmlns:r="http://schemas.openxmlformats.org/officeDocument/2006/relationships" r:id="rId11"/>
          </a:graphicData>
        </a:graphic>
      </p:graphicFrame>
      <p:sp>
        <p:nvSpPr>
          <p:cNvPr id="85" name="Rectangle 112"/>
          <p:cNvSpPr/>
          <p:nvPr/>
        </p:nvSpPr>
        <p:spPr bwMode="gray">
          <a:xfrm>
            <a:off x="3116880" y="226163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86" name="TextBox 10"/>
          <p:cNvSpPr txBox="1"/>
          <p:nvPr/>
        </p:nvSpPr>
        <p:spPr>
          <a:xfrm>
            <a:off x="3987878" y="302315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10%</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Animation</a:t>
            </a:r>
            <a:r>
              <a:rPr lang="hu-HU" sz="950" b="0" kern="0" dirty="0">
                <a:solidFill>
                  <a:srgbClr val="222223">
                    <a:lumMod val="75000"/>
                    <a:lumOff val="25000"/>
                  </a:srgbClr>
                </a:solidFill>
              </a:rPr>
              <a:t> </a:t>
            </a:r>
            <a:r>
              <a:rPr lang="hu-HU" sz="950" b="0" kern="0" dirty="0" err="1">
                <a:solidFill>
                  <a:srgbClr val="222223">
                    <a:lumMod val="75000"/>
                    <a:lumOff val="25000"/>
                  </a:srgbClr>
                </a:solidFill>
              </a:rPr>
              <a:t>for</a:t>
            </a:r>
            <a:r>
              <a:rPr lang="hu-HU" sz="950" b="0" kern="0" dirty="0">
                <a:solidFill>
                  <a:srgbClr val="222223">
                    <a:lumMod val="75000"/>
                    <a:lumOff val="25000"/>
                  </a:srgbClr>
                </a:solidFill>
              </a:rPr>
              <a:t> </a:t>
            </a:r>
            <a:r>
              <a:rPr lang="hu-HU" sz="950" b="0" kern="0" dirty="0" err="1">
                <a:solidFill>
                  <a:srgbClr val="222223">
                    <a:lumMod val="75000"/>
                    <a:lumOff val="25000"/>
                  </a:srgbClr>
                </a:solidFill>
              </a:rPr>
              <a:t>kids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87" name="Diagram 5"/>
          <p:cNvGraphicFramePr/>
          <p:nvPr>
            <p:extLst>
              <p:ext uri="{D42A27DB-BD31-4B8C-83A1-F6EECF244321}">
                <p14:modId xmlns:p14="http://schemas.microsoft.com/office/powerpoint/2010/main" val="4087435032"/>
              </p:ext>
            </p:extLst>
          </p:nvPr>
        </p:nvGraphicFramePr>
        <p:xfrm>
          <a:off x="3990058" y="2139702"/>
          <a:ext cx="972353" cy="950721"/>
        </p:xfrm>
        <a:graphic>
          <a:graphicData uri="http://schemas.openxmlformats.org/drawingml/2006/chart">
            <c:chart xmlns:c="http://schemas.openxmlformats.org/drawingml/2006/chart" xmlns:r="http://schemas.openxmlformats.org/officeDocument/2006/relationships" r:id="rId12"/>
          </a:graphicData>
        </a:graphic>
      </p:graphicFrame>
      <p:sp>
        <p:nvSpPr>
          <p:cNvPr id="88" name="Rectangle 112"/>
          <p:cNvSpPr/>
          <p:nvPr/>
        </p:nvSpPr>
        <p:spPr bwMode="gray">
          <a:xfrm>
            <a:off x="4119890" y="226163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89" name="TextBox 10"/>
          <p:cNvSpPr txBox="1"/>
          <p:nvPr/>
        </p:nvSpPr>
        <p:spPr>
          <a:xfrm>
            <a:off x="4987292" y="3024609"/>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9%</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Reality</a:t>
            </a:r>
            <a:r>
              <a:rPr lang="hu-HU" sz="950" b="0" kern="0" dirty="0">
                <a:solidFill>
                  <a:srgbClr val="222223">
                    <a:lumMod val="75000"/>
                    <a:lumOff val="25000"/>
                  </a:srgbClr>
                </a:solidFill>
              </a:rPr>
              <a:t> show</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90" name="Diagram 5"/>
          <p:cNvGraphicFramePr/>
          <p:nvPr>
            <p:extLst>
              <p:ext uri="{D42A27DB-BD31-4B8C-83A1-F6EECF244321}">
                <p14:modId xmlns:p14="http://schemas.microsoft.com/office/powerpoint/2010/main" val="766143096"/>
              </p:ext>
            </p:extLst>
          </p:nvPr>
        </p:nvGraphicFramePr>
        <p:xfrm>
          <a:off x="4989472" y="2141156"/>
          <a:ext cx="972353" cy="950721"/>
        </p:xfrm>
        <a:graphic>
          <a:graphicData uri="http://schemas.openxmlformats.org/drawingml/2006/chart">
            <c:chart xmlns:c="http://schemas.openxmlformats.org/drawingml/2006/chart" xmlns:r="http://schemas.openxmlformats.org/officeDocument/2006/relationships" r:id="rId13"/>
          </a:graphicData>
        </a:graphic>
      </p:graphicFrame>
      <p:sp>
        <p:nvSpPr>
          <p:cNvPr id="91" name="Rectangle 112"/>
          <p:cNvSpPr/>
          <p:nvPr/>
        </p:nvSpPr>
        <p:spPr bwMode="gray">
          <a:xfrm>
            <a:off x="5119304" y="2263089"/>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92" name="TextBox 10"/>
          <p:cNvSpPr txBox="1"/>
          <p:nvPr/>
        </p:nvSpPr>
        <p:spPr>
          <a:xfrm>
            <a:off x="5990302" y="3024609"/>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3%</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Morning</a:t>
            </a:r>
            <a:r>
              <a:rPr lang="hu-HU" sz="950" b="0" kern="0" dirty="0">
                <a:solidFill>
                  <a:srgbClr val="222223">
                    <a:lumMod val="75000"/>
                    <a:lumOff val="25000"/>
                  </a:srgbClr>
                </a:solidFill>
              </a:rPr>
              <a:t> show</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93" name="Diagram 5"/>
          <p:cNvGraphicFramePr/>
          <p:nvPr>
            <p:extLst>
              <p:ext uri="{D42A27DB-BD31-4B8C-83A1-F6EECF244321}">
                <p14:modId xmlns:p14="http://schemas.microsoft.com/office/powerpoint/2010/main" val="1239766866"/>
              </p:ext>
            </p:extLst>
          </p:nvPr>
        </p:nvGraphicFramePr>
        <p:xfrm>
          <a:off x="5992482" y="2141156"/>
          <a:ext cx="972353" cy="950721"/>
        </p:xfrm>
        <a:graphic>
          <a:graphicData uri="http://schemas.openxmlformats.org/drawingml/2006/chart">
            <c:chart xmlns:c="http://schemas.openxmlformats.org/drawingml/2006/chart" xmlns:r="http://schemas.openxmlformats.org/officeDocument/2006/relationships" r:id="rId14"/>
          </a:graphicData>
        </a:graphic>
      </p:graphicFrame>
      <p:sp>
        <p:nvSpPr>
          <p:cNvPr id="94" name="Rectangle 112"/>
          <p:cNvSpPr/>
          <p:nvPr/>
        </p:nvSpPr>
        <p:spPr bwMode="gray">
          <a:xfrm>
            <a:off x="6122314" y="2263089"/>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95" name="TextBox 10"/>
          <p:cNvSpPr txBox="1"/>
          <p:nvPr/>
        </p:nvSpPr>
        <p:spPr>
          <a:xfrm>
            <a:off x="7017269" y="3023155"/>
            <a:ext cx="998490" cy="66320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chemeClr val="accent1"/>
                </a:solidFill>
                <a:effectLst/>
                <a:uLnTx/>
                <a:uFillTx/>
                <a:latin typeface="Calibri"/>
                <a:cs typeface="Arial" panose="020B0604020202020204" pitchFamily="34" charset="0"/>
              </a:rPr>
              <a:t>3%</a:t>
            </a:r>
            <a:endParaRPr kumimoji="0" lang="en-GB" sz="20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Soap</a:t>
            </a:r>
            <a:r>
              <a:rPr lang="hu-HU" sz="950" b="0" kern="0" dirty="0">
                <a:solidFill>
                  <a:srgbClr val="222223">
                    <a:lumMod val="75000"/>
                    <a:lumOff val="25000"/>
                  </a:srgbClr>
                </a:solidFill>
              </a:rPr>
              <a:t> opera</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96" name="Diagram 5"/>
          <p:cNvGraphicFramePr/>
          <p:nvPr>
            <p:extLst>
              <p:ext uri="{D42A27DB-BD31-4B8C-83A1-F6EECF244321}">
                <p14:modId xmlns:p14="http://schemas.microsoft.com/office/powerpoint/2010/main" val="522699472"/>
              </p:ext>
            </p:extLst>
          </p:nvPr>
        </p:nvGraphicFramePr>
        <p:xfrm>
          <a:off x="7019449" y="2139702"/>
          <a:ext cx="972353" cy="950721"/>
        </p:xfrm>
        <a:graphic>
          <a:graphicData uri="http://schemas.openxmlformats.org/drawingml/2006/chart">
            <c:chart xmlns:c="http://schemas.openxmlformats.org/drawingml/2006/chart" xmlns:r="http://schemas.openxmlformats.org/officeDocument/2006/relationships" r:id="rId15"/>
          </a:graphicData>
        </a:graphic>
      </p:graphicFrame>
      <p:sp>
        <p:nvSpPr>
          <p:cNvPr id="97" name="Rectangle 112"/>
          <p:cNvSpPr/>
          <p:nvPr/>
        </p:nvSpPr>
        <p:spPr bwMode="gray">
          <a:xfrm>
            <a:off x="7149281" y="226163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Szövegdoboz 30"/>
          <p:cNvSpPr txBox="1"/>
          <p:nvPr/>
        </p:nvSpPr>
        <p:spPr>
          <a:xfrm>
            <a:off x="179984" y="3580586"/>
            <a:ext cx="8500752"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Most of young people prefer movies and series. The ones with lower degrees watch cartoons more than average (17%), regardless of their age. College and university graduates prefer news programs (18%) cooking shows (24%). The </a:t>
            </a:r>
            <a:r>
              <a:rPr lang="hu-HU" sz="1050" kern="0" dirty="0" err="1">
                <a:solidFill>
                  <a:srgbClr val="58595B"/>
                </a:solidFill>
                <a:latin typeface="Calibri"/>
              </a:rPr>
              <a:t>same</a:t>
            </a:r>
            <a:r>
              <a:rPr lang="hu-HU" sz="1050" kern="0" dirty="0">
                <a:solidFill>
                  <a:srgbClr val="58595B"/>
                </a:solidFill>
                <a:latin typeface="Calibri"/>
              </a:rPr>
              <a:t> </a:t>
            </a:r>
            <a:r>
              <a:rPr lang="hu-HU" sz="1050" kern="0" dirty="0" err="1">
                <a:solidFill>
                  <a:srgbClr val="58595B"/>
                </a:solidFill>
                <a:latin typeface="Calibri"/>
              </a:rPr>
              <a:t>can</a:t>
            </a:r>
            <a:r>
              <a:rPr lang="hu-HU" sz="1050" kern="0" dirty="0">
                <a:solidFill>
                  <a:srgbClr val="58595B"/>
                </a:solidFill>
                <a:latin typeface="Calibri"/>
              </a:rPr>
              <a:t> be told </a:t>
            </a:r>
            <a:r>
              <a:rPr lang="hu-HU" sz="1050" kern="0" dirty="0" err="1">
                <a:solidFill>
                  <a:srgbClr val="58595B"/>
                </a:solidFill>
                <a:latin typeface="Calibri"/>
              </a:rPr>
              <a:t>about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working</a:t>
            </a:r>
            <a:r>
              <a:rPr lang="hu-HU" sz="1050" kern="0" dirty="0">
                <a:solidFill>
                  <a:srgbClr val="58595B"/>
                </a:solidFill>
                <a:latin typeface="Calibri"/>
              </a:rPr>
              <a:t> in </a:t>
            </a:r>
            <a:r>
              <a:rPr lang="hu-HU" sz="1050" kern="0" dirty="0" err="1">
                <a:solidFill>
                  <a:srgbClr val="58595B"/>
                </a:solidFill>
                <a:latin typeface="Calibri"/>
              </a:rPr>
              <a:t>intellectual</a:t>
            </a:r>
            <a:r>
              <a:rPr lang="hu-HU" sz="1050" kern="0" dirty="0">
                <a:solidFill>
                  <a:srgbClr val="58595B"/>
                </a:solidFill>
                <a:latin typeface="Calibri"/>
              </a:rPr>
              <a:t> </a:t>
            </a:r>
            <a:r>
              <a:rPr lang="hu-HU" sz="1050" kern="0" dirty="0" err="1">
                <a:solidFill>
                  <a:srgbClr val="58595B"/>
                </a:solidFill>
                <a:latin typeface="Calibri"/>
              </a:rPr>
              <a:t>jobs</a:t>
            </a:r>
            <a:r>
              <a:rPr lang="hu-HU" sz="1050" kern="0" dirty="0">
                <a:solidFill>
                  <a:srgbClr val="58595B"/>
                </a:solidFill>
                <a:latin typeface="Calibri"/>
              </a:rPr>
              <a:t>. 34% of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love </a:t>
            </a:r>
            <a:r>
              <a:rPr lang="hu-HU" sz="1050" kern="0" dirty="0" err="1">
                <a:solidFill>
                  <a:srgbClr val="58595B"/>
                </a:solidFill>
                <a:latin typeface="Calibri"/>
              </a:rPr>
              <a:t>alone</a:t>
            </a:r>
            <a:r>
              <a:rPr lang="hu-HU" sz="1050" kern="0" dirty="0">
                <a:solidFill>
                  <a:srgbClr val="58595B"/>
                </a:solidFill>
                <a:latin typeface="Calibri"/>
              </a:rPr>
              <a:t> </a:t>
            </a:r>
            <a:r>
              <a:rPr lang="hu-HU" sz="1050" kern="0" dirty="0" err="1">
                <a:solidFill>
                  <a:srgbClr val="58595B"/>
                </a:solidFill>
                <a:latin typeface="Calibri"/>
              </a:rPr>
              <a:t>choose</a:t>
            </a:r>
            <a:r>
              <a:rPr lang="hu-HU" sz="1050" kern="0" dirty="0">
                <a:solidFill>
                  <a:srgbClr val="58595B"/>
                </a:solidFill>
                <a:latin typeface="Calibri"/>
              </a:rPr>
              <a:t> sport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favourite</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26% of </a:t>
            </a:r>
            <a:r>
              <a:rPr lang="hu-HU" sz="1050" kern="0" dirty="0" err="1">
                <a:solidFill>
                  <a:srgbClr val="58595B"/>
                </a:solidFill>
                <a:latin typeface="Calibri"/>
              </a:rPr>
              <a:t>couples</a:t>
            </a:r>
            <a:r>
              <a:rPr lang="hu-HU" sz="1050" kern="0" dirty="0">
                <a:solidFill>
                  <a:srgbClr val="58595B"/>
                </a:solidFill>
                <a:latin typeface="Calibri"/>
              </a:rPr>
              <a:t> </a:t>
            </a:r>
            <a:r>
              <a:rPr lang="hu-HU" sz="1050" kern="0" dirty="0" err="1">
                <a:solidFill>
                  <a:srgbClr val="58595B"/>
                </a:solidFill>
                <a:latin typeface="Calibri"/>
              </a:rPr>
              <a:t>choose</a:t>
            </a:r>
            <a:r>
              <a:rPr lang="hu-HU" sz="1050" kern="0" dirty="0">
                <a:solidFill>
                  <a:srgbClr val="58595B"/>
                </a:solidFill>
                <a:latin typeface="Calibri"/>
              </a:rPr>
              <a:t> </a:t>
            </a:r>
            <a:r>
              <a:rPr lang="hu-HU" sz="1050" kern="0" dirty="0" err="1">
                <a:solidFill>
                  <a:srgbClr val="58595B"/>
                </a:solidFill>
                <a:latin typeface="Calibri"/>
              </a:rPr>
              <a:t>gastro</a:t>
            </a:r>
            <a:r>
              <a:rPr lang="hu-HU" sz="1050" kern="0" dirty="0">
                <a:solidFill>
                  <a:srgbClr val="58595B"/>
                </a:solidFill>
                <a:latin typeface="Calibri"/>
              </a:rPr>
              <a:t> and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surprisingly</a:t>
            </a:r>
            <a:r>
              <a:rPr lang="hu-HU" sz="1050" kern="0" dirty="0">
                <a:solidFill>
                  <a:srgbClr val="58595B"/>
                </a:solidFill>
                <a:latin typeface="Calibri"/>
              </a:rPr>
              <a:t> </a:t>
            </a:r>
            <a:r>
              <a:rPr lang="hu-HU" sz="1050" kern="0" dirty="0" err="1">
                <a:solidFill>
                  <a:srgbClr val="58595B"/>
                </a:solidFill>
                <a:latin typeface="Calibri"/>
              </a:rPr>
              <a:t>parents</a:t>
            </a:r>
            <a:r>
              <a:rPr lang="hu-HU" sz="1050" kern="0" dirty="0">
                <a:solidFill>
                  <a:srgbClr val="58595B"/>
                </a:solidFill>
                <a:latin typeface="Calibri"/>
              </a:rPr>
              <a:t> mention </a:t>
            </a:r>
            <a:r>
              <a:rPr lang="hu-HU" sz="1050" kern="0" dirty="0" err="1">
                <a:solidFill>
                  <a:srgbClr val="58595B"/>
                </a:solidFill>
                <a:latin typeface="Calibri"/>
              </a:rPr>
              <a:t>cartoons</a:t>
            </a:r>
            <a:r>
              <a:rPr lang="hu-HU" sz="1050" kern="0" dirty="0">
                <a:solidFill>
                  <a:srgbClr val="58595B"/>
                </a:solidFill>
                <a:latin typeface="Calibri"/>
              </a:rPr>
              <a:t> (30%).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TV more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once</a:t>
            </a:r>
            <a:r>
              <a:rPr lang="hu-HU" sz="1050" kern="0" dirty="0">
                <a:solidFill>
                  <a:srgbClr val="58595B"/>
                </a:solidFill>
                <a:latin typeface="Calibri"/>
              </a:rPr>
              <a:t> and </a:t>
            </a:r>
            <a:r>
              <a:rPr lang="hu-HU" sz="1050" kern="0" dirty="0" err="1">
                <a:solidFill>
                  <a:srgbClr val="58595B"/>
                </a:solidFill>
                <a:latin typeface="Calibri"/>
              </a:rPr>
              <a:t>movie</a:t>
            </a:r>
            <a:r>
              <a:rPr lang="hu-HU" sz="1050" kern="0" dirty="0">
                <a:solidFill>
                  <a:srgbClr val="58595B"/>
                </a:solidFill>
                <a:latin typeface="Calibri"/>
              </a:rPr>
              <a:t> </a:t>
            </a:r>
            <a:r>
              <a:rPr lang="hu-HU" sz="1050" kern="0" dirty="0" err="1">
                <a:solidFill>
                  <a:srgbClr val="58595B"/>
                </a:solidFill>
                <a:latin typeface="Calibri"/>
              </a:rPr>
              <a:t>fans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more </a:t>
            </a:r>
            <a:r>
              <a:rPr lang="hu-HU" sz="1050" kern="0" dirty="0" err="1">
                <a:solidFill>
                  <a:srgbClr val="58595B"/>
                </a:solidFill>
                <a:latin typeface="Calibri"/>
              </a:rPr>
              <a:t>likely</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prefer</a:t>
            </a:r>
            <a:r>
              <a:rPr lang="hu-HU" sz="1050" kern="0" dirty="0">
                <a:solidFill>
                  <a:srgbClr val="58595B"/>
                </a:solidFill>
                <a:latin typeface="Calibri"/>
              </a:rPr>
              <a:t> </a:t>
            </a:r>
            <a:r>
              <a:rPr lang="hu-HU" sz="1050" kern="0" dirty="0" err="1">
                <a:solidFill>
                  <a:srgbClr val="58595B"/>
                </a:solidFill>
                <a:latin typeface="Calibri"/>
              </a:rPr>
              <a:t>reality</a:t>
            </a:r>
            <a:r>
              <a:rPr lang="hu-HU" sz="1050" kern="0" dirty="0">
                <a:solidFill>
                  <a:srgbClr val="58595B"/>
                </a:solidFill>
                <a:latin typeface="Calibri"/>
              </a:rPr>
              <a:t> shows (17% and 12%).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consume</a:t>
            </a:r>
            <a:r>
              <a:rPr lang="hu-HU" sz="1050" kern="0" dirty="0">
                <a:solidFill>
                  <a:srgbClr val="58595B"/>
                </a:solidFill>
                <a:latin typeface="Calibri"/>
              </a:rPr>
              <a:t> TV </a:t>
            </a:r>
            <a:r>
              <a:rPr lang="hu-HU" sz="1050" kern="0" dirty="0" err="1">
                <a:solidFill>
                  <a:srgbClr val="58595B"/>
                </a:solidFill>
                <a:latin typeface="Calibri"/>
              </a:rPr>
              <a:t>cntent</a:t>
            </a:r>
            <a:r>
              <a:rPr lang="hu-HU" sz="1050" kern="0" dirty="0">
                <a:solidFill>
                  <a:srgbClr val="58595B"/>
                </a:solidFill>
                <a:latin typeface="Calibri"/>
              </a:rPr>
              <a:t> online </a:t>
            </a:r>
            <a:r>
              <a:rPr lang="hu-HU" sz="1050" kern="0" dirty="0" err="1">
                <a:solidFill>
                  <a:srgbClr val="58595B"/>
                </a:solidFill>
                <a:latin typeface="Calibri"/>
              </a:rPr>
              <a:t>prefer</a:t>
            </a:r>
            <a:r>
              <a:rPr lang="hu-HU" sz="1050" kern="0" dirty="0">
                <a:solidFill>
                  <a:srgbClr val="58595B"/>
                </a:solidFill>
                <a:latin typeface="Calibri"/>
              </a:rPr>
              <a:t> </a:t>
            </a:r>
            <a:r>
              <a:rPr lang="hu-HU" sz="1050" kern="0" dirty="0" err="1">
                <a:solidFill>
                  <a:srgbClr val="58595B"/>
                </a:solidFill>
                <a:latin typeface="Calibri"/>
              </a:rPr>
              <a:t>series</a:t>
            </a:r>
            <a:r>
              <a:rPr lang="hu-HU" sz="1050" kern="0" dirty="0">
                <a:solidFill>
                  <a:srgbClr val="58595B"/>
                </a:solidFill>
                <a:latin typeface="Calibri"/>
              </a:rPr>
              <a:t> (61%) and mention </a:t>
            </a:r>
            <a:r>
              <a:rPr lang="hu-HU" sz="1050" kern="0" dirty="0" err="1">
                <a:solidFill>
                  <a:srgbClr val="58595B"/>
                </a:solidFill>
                <a:latin typeface="Calibri"/>
              </a:rPr>
              <a:t>animation</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adults</a:t>
            </a:r>
            <a:r>
              <a:rPr lang="hu-HU" sz="1050" kern="0" dirty="0">
                <a:solidFill>
                  <a:srgbClr val="58595B"/>
                </a:solidFill>
                <a:latin typeface="Calibri"/>
              </a:rPr>
              <a:t> more </a:t>
            </a:r>
            <a:r>
              <a:rPr lang="hu-HU" sz="1050" kern="0" dirty="0" err="1">
                <a:solidFill>
                  <a:srgbClr val="58595B"/>
                </a:solidFill>
                <a:latin typeface="Calibri"/>
              </a:rPr>
              <a:t>often</a:t>
            </a:r>
            <a:r>
              <a:rPr lang="hu-HU" sz="1050" kern="0" dirty="0">
                <a:solidFill>
                  <a:srgbClr val="58595B"/>
                </a:solidFill>
                <a:latin typeface="Calibri"/>
              </a:rPr>
              <a:t> (18%).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a:t>
            </a:r>
            <a:r>
              <a:rPr lang="hu-HU" sz="1050" kern="0" dirty="0" err="1">
                <a:solidFill>
                  <a:srgbClr val="58595B"/>
                </a:solidFill>
                <a:latin typeface="Calibri"/>
              </a:rPr>
              <a:t>any</a:t>
            </a:r>
            <a:r>
              <a:rPr lang="hu-HU" sz="1050" kern="0" dirty="0">
                <a:solidFill>
                  <a:srgbClr val="58595B"/>
                </a:solidFill>
                <a:latin typeface="Calibri"/>
              </a:rPr>
              <a:t> </a:t>
            </a:r>
            <a:r>
              <a:rPr lang="hu-HU" sz="1050" kern="0" dirty="0" err="1">
                <a:solidFill>
                  <a:srgbClr val="58595B"/>
                </a:solidFill>
                <a:latin typeface="Calibri"/>
              </a:rPr>
              <a:t>kind</a:t>
            </a:r>
            <a:r>
              <a:rPr lang="hu-HU" sz="1050" kern="0" dirty="0">
                <a:solidFill>
                  <a:srgbClr val="58595B"/>
                </a:solidFill>
                <a:latin typeface="Calibri"/>
              </a:rPr>
              <a:t> of ad-</a:t>
            </a:r>
            <a:r>
              <a:rPr lang="hu-HU" sz="1050" kern="0" dirty="0" err="1">
                <a:solidFill>
                  <a:srgbClr val="58595B"/>
                </a:solidFill>
                <a:latin typeface="Calibri"/>
              </a:rPr>
              <a:t>blocker</a:t>
            </a:r>
            <a:r>
              <a:rPr lang="hu-HU" sz="1050" kern="0" dirty="0">
                <a:solidFill>
                  <a:srgbClr val="58595B"/>
                </a:solidFill>
                <a:latin typeface="Calibri"/>
              </a:rPr>
              <a:t> </a:t>
            </a:r>
            <a:r>
              <a:rPr lang="hu-HU" sz="1050" kern="0" dirty="0" err="1">
                <a:solidFill>
                  <a:srgbClr val="58595B"/>
                </a:solidFill>
                <a:latin typeface="Calibri"/>
              </a:rPr>
              <a:t>prefer</a:t>
            </a:r>
            <a:r>
              <a:rPr lang="hu-HU" sz="1050" kern="0" dirty="0">
                <a:solidFill>
                  <a:srgbClr val="58595B"/>
                </a:solidFill>
                <a:latin typeface="Calibri"/>
              </a:rPr>
              <a:t> </a:t>
            </a:r>
            <a:r>
              <a:rPr lang="hu-HU" sz="1050" kern="0" dirty="0" err="1">
                <a:solidFill>
                  <a:srgbClr val="58595B"/>
                </a:solidFill>
                <a:latin typeface="Calibri"/>
              </a:rPr>
              <a:t>series</a:t>
            </a:r>
            <a:r>
              <a:rPr lang="hu-HU" sz="1050" kern="0" dirty="0">
                <a:solidFill>
                  <a:srgbClr val="58595B"/>
                </a:solidFill>
                <a:latin typeface="Calibri"/>
              </a:rPr>
              <a:t> (59%).</a:t>
            </a:r>
            <a:endParaRPr lang="hu-HU" sz="1050" kern="0" baseline="0" dirty="0">
              <a:solidFill>
                <a:srgbClr val="58595B"/>
              </a:solidFill>
              <a:latin typeface="Calibri"/>
            </a:endParaRPr>
          </a:p>
        </p:txBody>
      </p:sp>
      <p:pic>
        <p:nvPicPr>
          <p:cNvPr id="48" name="Picture 47">
            <a:extLst>
              <a:ext uri="{FF2B5EF4-FFF2-40B4-BE49-F238E27FC236}">
                <a16:creationId xmlns:a16="http://schemas.microsoft.com/office/drawing/2014/main" xmlns="" id="{0A5344E8-4344-4166-8351-F2F3D000766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9" name="Picture 48">
            <a:extLst>
              <a:ext uri="{FF2B5EF4-FFF2-40B4-BE49-F238E27FC236}">
                <a16:creationId xmlns:a16="http://schemas.microsoft.com/office/drawing/2014/main" xmlns="" id="{16378EC9-642D-4941-8F86-EB9315382A0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552011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4"/>
          <p:cNvSpPr/>
          <p:nvPr/>
        </p:nvSpPr>
        <p:spPr>
          <a:xfrm>
            <a:off x="1331640" y="1528129"/>
            <a:ext cx="933166" cy="150567"/>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0" name="Rectangle 24"/>
          <p:cNvSpPr/>
          <p:nvPr/>
        </p:nvSpPr>
        <p:spPr>
          <a:xfrm>
            <a:off x="4497659" y="985966"/>
            <a:ext cx="404765"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4" name="Rectangle 24"/>
          <p:cNvSpPr/>
          <p:nvPr/>
        </p:nvSpPr>
        <p:spPr>
          <a:xfrm>
            <a:off x="1907704" y="3886472"/>
            <a:ext cx="35710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6" name="Rectangle 24"/>
          <p:cNvSpPr/>
          <p:nvPr/>
        </p:nvSpPr>
        <p:spPr>
          <a:xfrm>
            <a:off x="3491880" y="4686046"/>
            <a:ext cx="43204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0" name="Rectangle 24"/>
          <p:cNvSpPr/>
          <p:nvPr/>
        </p:nvSpPr>
        <p:spPr>
          <a:xfrm>
            <a:off x="5173570" y="3886472"/>
            <a:ext cx="694576"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6" name="Rectangle 24"/>
          <p:cNvSpPr/>
          <p:nvPr/>
        </p:nvSpPr>
        <p:spPr>
          <a:xfrm>
            <a:off x="5508105" y="3125605"/>
            <a:ext cx="36004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3" name="Rectangle 24"/>
          <p:cNvSpPr/>
          <p:nvPr/>
        </p:nvSpPr>
        <p:spPr>
          <a:xfrm>
            <a:off x="4497659" y="4403228"/>
            <a:ext cx="722413"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8" name="Rectangle 24"/>
          <p:cNvSpPr/>
          <p:nvPr/>
        </p:nvSpPr>
        <p:spPr>
          <a:xfrm>
            <a:off x="5508105" y="2283718"/>
            <a:ext cx="77644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30" name="Rectangle 24"/>
          <p:cNvSpPr/>
          <p:nvPr/>
        </p:nvSpPr>
        <p:spPr>
          <a:xfrm>
            <a:off x="1835697" y="985966"/>
            <a:ext cx="1075712" cy="150567"/>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170" name="Title 3"/>
          <p:cNvSpPr>
            <a:spLocks noGrp="1"/>
          </p:cNvSpPr>
          <p:nvPr>
            <p:ph type="title"/>
          </p:nvPr>
        </p:nvSpPr>
        <p:spPr>
          <a:xfrm>
            <a:off x="179984" y="-19088"/>
            <a:ext cx="8680422" cy="469722"/>
          </a:xfrm>
        </p:spPr>
        <p:txBody>
          <a:bodyPr>
            <a:noAutofit/>
          </a:bodyPr>
          <a:lstStyle/>
          <a:p>
            <a:r>
              <a:rPr lang="hu-HU" sz="2900" dirty="0" err="1"/>
              <a:t>Genre</a:t>
            </a:r>
            <a:r>
              <a:rPr lang="hu-HU" sz="2900" dirty="0"/>
              <a:t> </a:t>
            </a:r>
            <a:r>
              <a:rPr lang="hu-HU" sz="2900" dirty="0" err="1"/>
              <a:t>preferences</a:t>
            </a:r>
            <a:r>
              <a:rPr lang="hu-HU" sz="2900" dirty="0"/>
              <a:t> </a:t>
            </a:r>
            <a:r>
              <a:rPr lang="hu-HU" sz="2900" dirty="0" err="1"/>
              <a:t>for</a:t>
            </a:r>
            <a:r>
              <a:rPr lang="hu-HU" sz="2900" dirty="0"/>
              <a:t> </a:t>
            </a:r>
            <a:r>
              <a:rPr lang="hu-HU" sz="2900" dirty="0" err="1"/>
              <a:t>men</a:t>
            </a:r>
            <a:r>
              <a:rPr lang="hu-HU" sz="2900" dirty="0"/>
              <a:t> and </a:t>
            </a:r>
            <a:r>
              <a:rPr lang="hu-HU" sz="2900" dirty="0" err="1"/>
              <a:t>women</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r>
              <a:rPr lang="hu-HU" sz="1400" b="1" dirty="0" err="1">
                <a:solidFill>
                  <a:srgbClr val="00B7C0"/>
                </a:solidFill>
                <a:latin typeface="Calibri" pitchFamily="34" charset="0"/>
                <a:cs typeface="Arial" pitchFamily="34" charset="0"/>
              </a:rPr>
              <a:t>Men</a:t>
            </a:r>
            <a:endParaRPr lang="hu-HU" sz="1400" b="1" dirty="0">
              <a:solidFill>
                <a:srgbClr val="00B7C0"/>
              </a:solidFill>
              <a:latin typeface="Calibri" pitchFamily="34" charset="0"/>
              <a:cs typeface="Arial" pitchFamily="34" charset="0"/>
            </a:endParaRPr>
          </a:p>
          <a:p>
            <a:r>
              <a:rPr lang="hu-HU" sz="1400" b="1" dirty="0" err="1">
                <a:solidFill>
                  <a:srgbClr val="FF4343"/>
                </a:solidFill>
                <a:latin typeface="Calibri" pitchFamily="34" charset="0"/>
                <a:cs typeface="Arial" pitchFamily="34" charset="0"/>
              </a:rPr>
              <a:t>Women</a:t>
            </a:r>
            <a:endParaRPr lang="hu-HU" sz="1400" b="1" dirty="0">
              <a:solidFill>
                <a:srgbClr val="FF4343"/>
              </a:solidFill>
              <a:latin typeface="Calibri" pitchFamily="34" charset="0"/>
              <a:cs typeface="Arial" pitchFamily="34" charset="0"/>
            </a:endParaRPr>
          </a:p>
        </p:txBody>
      </p:sp>
      <p:sp>
        <p:nvSpPr>
          <p:cNvPr id="17" name="Szövegdoboz 26"/>
          <p:cNvSpPr txBox="1"/>
          <p:nvPr/>
        </p:nvSpPr>
        <p:spPr>
          <a:xfrm>
            <a:off x="7140061" y="3473572"/>
            <a:ext cx="1561456" cy="969496"/>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58595B"/>
                </a:solidFill>
                <a:effectLst/>
                <a:uLnTx/>
                <a:uFillTx/>
                <a:latin typeface="Calibri"/>
                <a:ea typeface="+mn-ea"/>
                <a:cs typeface="+mn-cs"/>
              </a:rPr>
              <a:t>Movies</a:t>
            </a:r>
            <a:r>
              <a:rPr kumimoji="0" lang="hu-HU" sz="1050" b="0" i="0" u="none" strike="noStrike" kern="0" cap="none" spc="0" normalizeH="0" baseline="0" noProof="0" dirty="0">
                <a:ln>
                  <a:noFill/>
                </a:ln>
                <a:solidFill>
                  <a:srgbClr val="58595B"/>
                </a:solidFill>
                <a:effectLst/>
                <a:uLnTx/>
                <a:uFillTx/>
                <a:latin typeface="Calibri"/>
                <a:ea typeface="+mn-ea"/>
                <a:cs typeface="+mn-cs"/>
              </a:rPr>
              <a:t> and </a:t>
            </a:r>
            <a:r>
              <a:rPr kumimoji="0" lang="hu-HU" sz="1050" b="0" i="0" u="none" strike="noStrike" kern="0" cap="none" spc="0" normalizeH="0" baseline="0" noProof="0" dirty="0" err="1">
                <a:ln>
                  <a:noFill/>
                </a:ln>
                <a:solidFill>
                  <a:srgbClr val="58595B"/>
                </a:solidFill>
                <a:effectLst/>
                <a:uLnTx/>
                <a:uFillTx/>
                <a:latin typeface="Calibri"/>
                <a:ea typeface="+mn-ea"/>
                <a:cs typeface="+mn-cs"/>
              </a:rPr>
              <a:t>series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kumimoji="0" lang="hu-HU" sz="1050" b="0" i="0" u="none" strike="noStrike" kern="0" cap="none" spc="0" normalizeH="0" baseline="0" noProof="0" dirty="0" err="1">
                <a:ln>
                  <a:noFill/>
                </a:ln>
                <a:solidFill>
                  <a:srgbClr val="58595B"/>
                </a:solidFill>
                <a:effectLst/>
                <a:uLnTx/>
                <a:uFillTx/>
                <a:latin typeface="Calibri"/>
                <a:ea typeface="+mn-ea"/>
                <a:cs typeface="+mn-cs"/>
              </a:rPr>
              <a:t>are</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r>
              <a:rPr lang="hu-HU" sz="1050" kern="0" dirty="0" err="1">
                <a:solidFill>
                  <a:srgbClr val="58595B"/>
                </a:solidFill>
                <a:latin typeface="Calibri"/>
              </a:rPr>
              <a:t>extremely</a:t>
            </a:r>
            <a:r>
              <a:rPr lang="hu-HU" sz="1050" kern="0" dirty="0">
                <a:solidFill>
                  <a:srgbClr val="58595B"/>
                </a:solidFill>
                <a:latin typeface="Calibri"/>
              </a:rPr>
              <a:t>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both</a:t>
            </a:r>
            <a:r>
              <a:rPr lang="hu-HU" sz="1050" kern="0" dirty="0">
                <a:solidFill>
                  <a:srgbClr val="58595B"/>
                </a:solidFill>
                <a:latin typeface="Calibri"/>
              </a:rPr>
              <a:t> </a:t>
            </a:r>
            <a:r>
              <a:rPr lang="hu-HU" sz="1050" kern="0" dirty="0" err="1">
                <a:solidFill>
                  <a:srgbClr val="58595B"/>
                </a:solidFill>
                <a:latin typeface="Calibri"/>
              </a:rPr>
              <a:t>genders</a:t>
            </a:r>
            <a:r>
              <a:rPr lang="hu-HU" sz="1050" kern="0" dirty="0">
                <a:solidFill>
                  <a:srgbClr val="58595B"/>
                </a:solidFill>
                <a:latin typeface="Calibri"/>
              </a:rPr>
              <a:t>. </a:t>
            </a:r>
            <a:r>
              <a:rPr lang="hu-HU" sz="1050" kern="0" dirty="0" err="1">
                <a:solidFill>
                  <a:srgbClr val="58595B"/>
                </a:solidFill>
                <a:latin typeface="Calibri"/>
              </a:rPr>
              <a:t>Apart</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a:t>
            </a:r>
            <a:r>
              <a:rPr lang="hu-HU" sz="1050" kern="0" dirty="0" err="1">
                <a:solidFill>
                  <a:srgbClr val="58595B"/>
                </a:solidFill>
                <a:latin typeface="Calibri"/>
              </a:rPr>
              <a:t>these</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sport </a:t>
            </a:r>
            <a:r>
              <a:rPr lang="hu-HU" sz="1050" kern="0" dirty="0" err="1">
                <a:solidFill>
                  <a:srgbClr val="58595B"/>
                </a:solidFill>
                <a:latin typeface="Calibri"/>
              </a:rPr>
              <a:t>can</a:t>
            </a:r>
            <a:r>
              <a:rPr lang="hu-HU" sz="1050" kern="0" dirty="0">
                <a:solidFill>
                  <a:srgbClr val="58595B"/>
                </a:solidFill>
                <a:latin typeface="Calibri"/>
              </a:rPr>
              <a:t> be </a:t>
            </a:r>
            <a:r>
              <a:rPr lang="hu-HU" sz="1050" kern="0" dirty="0" err="1">
                <a:solidFill>
                  <a:srgbClr val="58595B"/>
                </a:solidFill>
                <a:latin typeface="Calibri"/>
              </a:rPr>
              <a:t>so</a:t>
            </a:r>
            <a:r>
              <a:rPr lang="hu-HU" sz="1050" kern="0" dirty="0">
                <a:solidFill>
                  <a:srgbClr val="58595B"/>
                </a:solidFill>
                <a:latin typeface="Calibri"/>
              </a:rPr>
              <a:t> </a:t>
            </a:r>
            <a:r>
              <a:rPr lang="hu-HU" sz="1050" kern="0" dirty="0" err="1">
                <a:solidFill>
                  <a:srgbClr val="58595B"/>
                </a:solidFill>
                <a:latin typeface="Calibri"/>
              </a:rPr>
              <a:t>popular</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a:t>
            </a:r>
            <a:r>
              <a:rPr lang="hu-HU" sz="1050" kern="0" dirty="0" err="1">
                <a:solidFill>
                  <a:srgbClr val="58595B"/>
                </a:solidFill>
                <a:latin typeface="Calibri"/>
              </a:rPr>
              <a:t>amonst</a:t>
            </a:r>
            <a:r>
              <a:rPr lang="hu-HU" sz="1050" kern="0" dirty="0">
                <a:solidFill>
                  <a:srgbClr val="58595B"/>
                </a:solidFill>
                <a:latin typeface="Calibri"/>
              </a:rPr>
              <a:t> </a:t>
            </a:r>
            <a:r>
              <a:rPr lang="hu-HU" sz="1050" kern="0" dirty="0" err="1">
                <a:solidFill>
                  <a:srgbClr val="58595B"/>
                </a:solidFill>
                <a:latin typeface="Calibri"/>
              </a:rPr>
              <a:t>men</a:t>
            </a:r>
            <a:r>
              <a:rPr kumimoji="0" lang="hu-HU" sz="1050" b="0" i="0" u="none" strike="noStrike" kern="0" cap="none" spc="0" normalizeH="0" noProof="0" dirty="0">
                <a:ln>
                  <a:noFill/>
                </a:ln>
                <a:solidFill>
                  <a:srgbClr val="58595B"/>
                </a:solidFill>
                <a:effectLst/>
                <a:uLnTx/>
                <a:uFillTx/>
                <a:latin typeface="Calibri"/>
                <a:ea typeface="+mn-ea"/>
                <a:cs typeface="+mn-cs"/>
              </a:rPr>
              <a: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13" name="Chart 44"/>
          <p:cNvGraphicFramePr/>
          <p:nvPr>
            <p:extLst>
              <p:ext uri="{D42A27DB-BD31-4B8C-83A1-F6EECF244321}">
                <p14:modId xmlns:p14="http://schemas.microsoft.com/office/powerpoint/2010/main" val="2900744909"/>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xmlns="" id="{57BCFCC5-956A-4377-93B0-D0C071A99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9" name="Picture 18">
            <a:extLst>
              <a:ext uri="{FF2B5EF4-FFF2-40B4-BE49-F238E27FC236}">
                <a16:creationId xmlns:a16="http://schemas.microsoft.com/office/drawing/2014/main" xmlns="" id="{FD4FA02D-2913-4F81-B18E-13954C6C3B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685885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4"/>
          <p:cNvSpPr/>
          <p:nvPr/>
        </p:nvSpPr>
        <p:spPr>
          <a:xfrm>
            <a:off x="3491880" y="4686046"/>
            <a:ext cx="432048"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21" name="Rectangle 24"/>
          <p:cNvSpPr/>
          <p:nvPr/>
        </p:nvSpPr>
        <p:spPr>
          <a:xfrm>
            <a:off x="5173569" y="3886472"/>
            <a:ext cx="694575"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 name="Rectangle 24"/>
          <p:cNvSpPr/>
          <p:nvPr/>
        </p:nvSpPr>
        <p:spPr>
          <a:xfrm>
            <a:off x="5508104" y="3122217"/>
            <a:ext cx="36004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9" name="Rectangle 24"/>
          <p:cNvSpPr/>
          <p:nvPr/>
        </p:nvSpPr>
        <p:spPr>
          <a:xfrm>
            <a:off x="5508104" y="2283294"/>
            <a:ext cx="360040"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4" name="Rectangle 24"/>
          <p:cNvSpPr/>
          <p:nvPr/>
        </p:nvSpPr>
        <p:spPr>
          <a:xfrm>
            <a:off x="1979712" y="3890409"/>
            <a:ext cx="269864"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7" name="Rectangle 24"/>
          <p:cNvSpPr/>
          <p:nvPr/>
        </p:nvSpPr>
        <p:spPr>
          <a:xfrm>
            <a:off x="4446152" y="4413498"/>
            <a:ext cx="792088" cy="14486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8" name="Rectangle 24"/>
          <p:cNvSpPr/>
          <p:nvPr/>
        </p:nvSpPr>
        <p:spPr>
          <a:xfrm>
            <a:off x="1331640" y="1526755"/>
            <a:ext cx="92399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9" name="Rectangle 24"/>
          <p:cNvSpPr/>
          <p:nvPr/>
        </p:nvSpPr>
        <p:spPr>
          <a:xfrm>
            <a:off x="1907704" y="987528"/>
            <a:ext cx="1008112"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Rectangle 24"/>
          <p:cNvSpPr/>
          <p:nvPr/>
        </p:nvSpPr>
        <p:spPr>
          <a:xfrm>
            <a:off x="4470376" y="987528"/>
            <a:ext cx="389656" cy="14907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170" name="Title 3"/>
          <p:cNvSpPr>
            <a:spLocks noGrp="1"/>
          </p:cNvSpPr>
          <p:nvPr>
            <p:ph type="title"/>
          </p:nvPr>
        </p:nvSpPr>
        <p:spPr>
          <a:xfrm>
            <a:off x="179984" y="-19088"/>
            <a:ext cx="8680422" cy="469722"/>
          </a:xfrm>
        </p:spPr>
        <p:txBody>
          <a:bodyPr>
            <a:noAutofit/>
          </a:bodyPr>
          <a:lstStyle/>
          <a:p>
            <a:r>
              <a:rPr lang="hu-HU" sz="2900" dirty="0" err="1"/>
              <a:t>Genre</a:t>
            </a:r>
            <a:r>
              <a:rPr lang="hu-HU" sz="2900" dirty="0"/>
              <a:t> </a:t>
            </a:r>
            <a:r>
              <a:rPr lang="hu-HU" sz="2900" dirty="0" err="1"/>
              <a:t>preferences</a:t>
            </a:r>
            <a:r>
              <a:rPr lang="hu-HU" sz="2900" dirty="0"/>
              <a:t> </a:t>
            </a:r>
            <a:r>
              <a:rPr lang="hu-HU" sz="2900" dirty="0" err="1"/>
              <a:t>for</a:t>
            </a:r>
            <a:r>
              <a:rPr lang="hu-HU" sz="2900" dirty="0"/>
              <a:t> </a:t>
            </a:r>
            <a:r>
              <a:rPr lang="hu-HU" sz="2900" dirty="0" err="1"/>
              <a:t>age</a:t>
            </a:r>
            <a:r>
              <a:rPr lang="hu-HU" sz="2900" dirty="0"/>
              <a:t> </a:t>
            </a:r>
            <a:r>
              <a:rPr lang="hu-HU" sz="2900" dirty="0" err="1"/>
              <a:t>groups</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15-21</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22-29</a:t>
            </a:r>
          </a:p>
        </p:txBody>
      </p:sp>
      <p:sp>
        <p:nvSpPr>
          <p:cNvPr id="22" name="Szövegdoboz 26"/>
          <p:cNvSpPr txBox="1"/>
          <p:nvPr/>
        </p:nvSpPr>
        <p:spPr>
          <a:xfrm>
            <a:off x="7140061" y="3473572"/>
            <a:ext cx="1561456" cy="807913"/>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ea typeface="+mn-ea"/>
                <a:cs typeface="+mn-cs"/>
              </a:rPr>
              <a:t>Looking at the age groups, demand is even more one-sided and simple</a:t>
            </a:r>
            <a:r>
              <a:rPr lang="hu-HU" sz="1050" kern="0" dirty="0">
                <a:solidFill>
                  <a:srgbClr val="58595B"/>
                </a:solidFill>
                <a:latin typeface="Calibri"/>
              </a:rPr>
              <a:t>. </a:t>
            </a:r>
            <a:r>
              <a:rPr lang="hu-HU" sz="1050" kern="0" dirty="0" err="1">
                <a:solidFill>
                  <a:srgbClr val="58595B"/>
                </a:solidFill>
                <a:latin typeface="Calibri"/>
              </a:rPr>
              <a:t>If</a:t>
            </a:r>
            <a:r>
              <a:rPr lang="hu-HU" sz="1050" kern="0" dirty="0">
                <a:solidFill>
                  <a:srgbClr val="58595B"/>
                </a:solidFill>
                <a:latin typeface="Calibri"/>
              </a:rPr>
              <a:t> </a:t>
            </a:r>
            <a:r>
              <a:rPr lang="hu-HU" sz="1050" kern="0" dirty="0" err="1">
                <a:solidFill>
                  <a:srgbClr val="58595B"/>
                </a:solidFill>
                <a:latin typeface="Calibri"/>
              </a:rPr>
              <a:t>we</a:t>
            </a:r>
            <a:r>
              <a:rPr lang="hu-HU" sz="1050" kern="0" dirty="0">
                <a:solidFill>
                  <a:srgbClr val="58595B"/>
                </a:solidFill>
                <a:latin typeface="Calibri"/>
              </a:rPr>
              <a:t> </a:t>
            </a:r>
            <a:r>
              <a:rPr lang="hu-HU" sz="1050" kern="0" dirty="0" err="1">
                <a:solidFill>
                  <a:srgbClr val="58595B"/>
                </a:solidFill>
                <a:latin typeface="Calibri"/>
              </a:rPr>
              <a:t>compare</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ratings</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can</a:t>
            </a:r>
            <a:r>
              <a:rPr lang="hu-HU" sz="1050" kern="0" dirty="0">
                <a:solidFill>
                  <a:srgbClr val="58595B"/>
                </a:solidFill>
                <a:latin typeface="Calibri"/>
              </a:rPr>
              <a:t> be </a:t>
            </a:r>
            <a:r>
              <a:rPr lang="hu-HU" sz="1050" kern="0" dirty="0" err="1">
                <a:solidFill>
                  <a:srgbClr val="58595B"/>
                </a:solidFill>
                <a:latin typeface="Calibri"/>
              </a:rPr>
              <a:t>caused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conformity</a:t>
            </a:r>
            <a:r>
              <a:rPr lang="hu-HU" sz="1050" kern="0" dirty="0">
                <a:solidFill>
                  <a:srgbClr val="58595B"/>
                </a:solidFill>
                <a:latin typeface="Calibri"/>
              </a:rPr>
              <a: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13" name="Chart 44"/>
          <p:cNvGraphicFramePr/>
          <p:nvPr>
            <p:extLst>
              <p:ext uri="{D42A27DB-BD31-4B8C-83A1-F6EECF244321}">
                <p14:modId xmlns:p14="http://schemas.microsoft.com/office/powerpoint/2010/main" val="2613978194"/>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xmlns="" id="{0C42E0F1-7AD1-4279-A7FC-579DB0FF5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3" name="Picture 22">
            <a:extLst>
              <a:ext uri="{FF2B5EF4-FFF2-40B4-BE49-F238E27FC236}">
                <a16:creationId xmlns:a16="http://schemas.microsoft.com/office/drawing/2014/main" xmlns="" id="{CCABEB71-9ABA-4CE5-A075-5303BDC7C1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894016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78775" algn="r"/>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a:t>
            </a:r>
            <a:r>
              <a:rPr kumimoji="0" lang="hu-HU" sz="900" b="0" i="0" u="none" strike="noStrike" kern="0" cap="none" spc="0" normalizeH="0" baseline="0" noProof="0" dirty="0" err="1">
                <a:ln>
                  <a:noFill/>
                </a:ln>
                <a:solidFill>
                  <a:srgbClr val="222223"/>
                </a:solidFill>
                <a:effectLst/>
                <a:uLnTx/>
                <a:uFillTx/>
                <a:latin typeface="Calibri"/>
                <a:ea typeface="+mn-ea"/>
                <a:cs typeface="+mn-cs"/>
              </a:rPr>
              <a:t>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latin typeface="Calibri"/>
              </a:rPr>
              <a:t>Daily soap opera</a:t>
            </a:r>
            <a:r>
              <a:rPr kumimoji="0" lang="hu-HU" sz="900" b="0" i="0" u="none" strike="noStrike" kern="0" cap="none" spc="0" normalizeH="0" baseline="0" noProof="0" dirty="0">
                <a:ln>
                  <a:noFill/>
                </a:ln>
                <a:solidFill>
                  <a:srgbClr val="222223"/>
                </a:solidFill>
                <a:effectLst/>
                <a:uLnTx/>
                <a:uFillTx/>
                <a:latin typeface="Calibri"/>
                <a:ea typeface="+mn-ea"/>
                <a:cs typeface="+mn-cs"/>
              </a:rPr>
              <a:t>” and „Morning show”</a:t>
            </a:r>
            <a:r>
              <a:rPr kumimoji="0" lang="hu-HU" sz="900" b="0" i="0" u="none" strike="noStrike" kern="0" cap="none" spc="0" normalizeH="0" noProof="0" dirty="0">
                <a:ln>
                  <a:noFill/>
                </a:ln>
                <a:solidFill>
                  <a:srgbClr val="222223"/>
                </a:solidFill>
                <a:effectLst/>
                <a:uLnTx/>
                <a:uFillTx/>
                <a:latin typeface="Calibri"/>
                <a:ea typeface="+mn-ea"/>
                <a:cs typeface="+mn-cs"/>
              </a:rPr>
              <a:t> is mentioned under 5%, so the viewer profile cannot be analyzed.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gender</a:t>
            </a:r>
            <a:r>
              <a:rPr lang="hu-HU" sz="2900" dirty="0"/>
              <a:t> and </a:t>
            </a:r>
            <a:r>
              <a:rPr lang="hu-HU" sz="2900" dirty="0" err="1"/>
              <a:t>age</a:t>
            </a:r>
            <a:endParaRPr lang="hu-HU" sz="2900" dirty="0"/>
          </a:p>
        </p:txBody>
      </p:sp>
      <p:graphicFrame>
        <p:nvGraphicFramePr>
          <p:cNvPr id="13" name="Chart 44"/>
          <p:cNvGraphicFramePr/>
          <p:nvPr>
            <p:extLst>
              <p:ext uri="{D42A27DB-BD31-4B8C-83A1-F6EECF244321}">
                <p14:modId xmlns:p14="http://schemas.microsoft.com/office/powerpoint/2010/main" val="3703341617"/>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95736" y="675517"/>
            <a:ext cx="864096" cy="523220"/>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err="1">
                <a:ln>
                  <a:noFill/>
                </a:ln>
                <a:solidFill>
                  <a:srgbClr val="00B7C0"/>
                </a:solidFill>
                <a:effectLst/>
                <a:uLnTx/>
                <a:uFillTx/>
                <a:latin typeface="Calibri" pitchFamily="34" charset="0"/>
                <a:ea typeface="+mn-ea"/>
                <a:cs typeface="Arial" pitchFamily="34" charset="0"/>
              </a:rPr>
              <a:t>Men</a:t>
            </a:r>
            <a:endPar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Women</a:t>
            </a:r>
            <a:endPar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graphicFrame>
        <p:nvGraphicFramePr>
          <p:cNvPr id="24" name="Chart 44"/>
          <p:cNvGraphicFramePr/>
          <p:nvPr>
            <p:extLst>
              <p:ext uri="{D42A27DB-BD31-4B8C-83A1-F6EECF244321}">
                <p14:modId xmlns:p14="http://schemas.microsoft.com/office/powerpoint/2010/main" val="2803391614"/>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300192" y="680378"/>
            <a:ext cx="648072" cy="523220"/>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15-21</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22-29</a:t>
            </a:r>
          </a:p>
        </p:txBody>
      </p:sp>
      <p:sp>
        <p:nvSpPr>
          <p:cNvPr id="2" name="TextBox 1"/>
          <p:cNvSpPr txBox="1">
            <a:spLocks/>
          </p:cNvSpPr>
          <p:nvPr/>
        </p:nvSpPr>
        <p:spPr>
          <a:xfrm>
            <a:off x="647115" y="583809"/>
            <a:ext cx="1131582" cy="4276578"/>
          </a:xfrm>
          <a:prstGeom prst="rect">
            <a:avLst/>
          </a:prstGeom>
          <a:solidFill>
            <a:srgbClr val="FF4343">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Female</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topics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7" name="TextBox 26"/>
          <p:cNvSpPr txBox="1">
            <a:spLocks/>
          </p:cNvSpPr>
          <p:nvPr/>
        </p:nvSpPr>
        <p:spPr>
          <a:xfrm>
            <a:off x="3203848" y="583808"/>
            <a:ext cx="870883" cy="4276579"/>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Male </a:t>
            </a: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topics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8" name="TextBox 27"/>
          <p:cNvSpPr txBox="1">
            <a:spLocks/>
          </p:cNvSpPr>
          <p:nvPr/>
        </p:nvSpPr>
        <p:spPr>
          <a:xfrm>
            <a:off x="5263696" y="598993"/>
            <a:ext cx="285334" cy="4276578"/>
          </a:xfrm>
          <a:prstGeom prst="rect">
            <a:avLst/>
          </a:prstGeom>
          <a:solidFill>
            <a:srgbClr val="00B7C0">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9" name="TextBox 28"/>
          <p:cNvSpPr txBox="1">
            <a:spLocks/>
          </p:cNvSpPr>
          <p:nvPr/>
        </p:nvSpPr>
        <p:spPr>
          <a:xfrm>
            <a:off x="7866345" y="598992"/>
            <a:ext cx="810111" cy="4276579"/>
          </a:xfrm>
          <a:prstGeom prst="rect">
            <a:avLst/>
          </a:prstGeom>
          <a:solidFill>
            <a:srgbClr val="FF4343">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Y </a:t>
            </a:r>
            <a:r>
              <a:rPr kumimoji="0" lang="hu-HU"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topics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pic>
        <p:nvPicPr>
          <p:cNvPr id="12" name="Picture 11">
            <a:extLst>
              <a:ext uri="{FF2B5EF4-FFF2-40B4-BE49-F238E27FC236}">
                <a16:creationId xmlns:a16="http://schemas.microsoft.com/office/drawing/2014/main" xmlns="" id="{DDE32F13-4032-4782-81F0-B707112EF0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4" name="Picture 13">
            <a:extLst>
              <a:ext uri="{FF2B5EF4-FFF2-40B4-BE49-F238E27FC236}">
                <a16:creationId xmlns:a16="http://schemas.microsoft.com/office/drawing/2014/main" xmlns="" id="{4287DCCD-ABB5-4B12-B81C-B6D782C50E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83035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zövegdoboz 81"/>
          <p:cNvSpPr txBox="1"/>
          <p:nvPr/>
        </p:nvSpPr>
        <p:spPr>
          <a:xfrm>
            <a:off x="6858989" y="2141812"/>
            <a:ext cx="1601443"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11</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404040"/>
                </a:solidFill>
                <a:effectLst/>
                <a:uLnTx/>
                <a:uFillTx/>
              </a:rPr>
              <a:t>Technical or vocational school degree</a:t>
            </a:r>
            <a:endParaRPr kumimoji="0" lang="en-GB" sz="1050" b="0" i="0" u="none" strike="noStrike" kern="0" cap="none" spc="0" normalizeH="0" baseline="0" noProof="0" dirty="0">
              <a:ln>
                <a:noFill/>
              </a:ln>
              <a:solidFill>
                <a:srgbClr val="404040"/>
              </a:solidFill>
              <a:effectLst/>
              <a:uLnTx/>
              <a:uFillTx/>
            </a:endParaRPr>
          </a:p>
        </p:txBody>
      </p:sp>
      <p:sp>
        <p:nvSpPr>
          <p:cNvPr id="45" name="Szövegdoboz 81"/>
          <p:cNvSpPr txBox="1"/>
          <p:nvPr/>
        </p:nvSpPr>
        <p:spPr>
          <a:xfrm>
            <a:off x="6930809" y="3882652"/>
            <a:ext cx="1449338"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26</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hu-HU" sz="1050" kern="0" dirty="0">
                <a:solidFill>
                  <a:srgbClr val="404040"/>
                </a:solidFill>
              </a:rPr>
              <a:t>University/college degree</a:t>
            </a:r>
          </a:p>
        </p:txBody>
      </p:sp>
      <p:grpSp>
        <p:nvGrpSpPr>
          <p:cNvPr id="67" name="Group 62"/>
          <p:cNvGrpSpPr>
            <a:grpSpLocks noChangeAspect="1"/>
          </p:cNvGrpSpPr>
          <p:nvPr/>
        </p:nvGrpSpPr>
        <p:grpSpPr>
          <a:xfrm>
            <a:off x="6431406" y="2315368"/>
            <a:ext cx="278918" cy="263602"/>
            <a:chOff x="2866951" y="5108408"/>
            <a:chExt cx="488440" cy="461619"/>
          </a:xfrm>
          <a:solidFill>
            <a:srgbClr val="FBB040"/>
          </a:solidFill>
        </p:grpSpPr>
        <p:sp>
          <p:nvSpPr>
            <p:cNvPr id="68" name="Freeform 34"/>
            <p:cNvSpPr>
              <a:spLocks noEditPoints="1"/>
            </p:cNvSpPr>
            <p:nvPr/>
          </p:nvSpPr>
          <p:spPr bwMode="auto">
            <a:xfrm>
              <a:off x="3187788" y="5117021"/>
              <a:ext cx="167603" cy="453006"/>
            </a:xfrm>
            <a:custGeom>
              <a:avLst/>
              <a:gdLst/>
              <a:ahLst/>
              <a:cxnLst>
                <a:cxn ang="0">
                  <a:pos x="61" y="0"/>
                </a:cxn>
                <a:cxn ang="0">
                  <a:pos x="70" y="4"/>
                </a:cxn>
                <a:cxn ang="0">
                  <a:pos x="70" y="4"/>
                </a:cxn>
                <a:cxn ang="0">
                  <a:pos x="74" y="186"/>
                </a:cxn>
                <a:cxn ang="0">
                  <a:pos x="61" y="200"/>
                </a:cxn>
                <a:cxn ang="0">
                  <a:pos x="4" y="196"/>
                </a:cxn>
                <a:cxn ang="0">
                  <a:pos x="0" y="186"/>
                </a:cxn>
                <a:cxn ang="0">
                  <a:pos x="4" y="4"/>
                </a:cxn>
                <a:cxn ang="0">
                  <a:pos x="4" y="4"/>
                </a:cxn>
                <a:cxn ang="0">
                  <a:pos x="39" y="126"/>
                </a:cxn>
                <a:cxn ang="0">
                  <a:pos x="45" y="126"/>
                </a:cxn>
                <a:cxn ang="0">
                  <a:pos x="42" y="146"/>
                </a:cxn>
                <a:cxn ang="0">
                  <a:pos x="39" y="126"/>
                </a:cxn>
                <a:cxn ang="0">
                  <a:pos x="32" y="123"/>
                </a:cxn>
                <a:cxn ang="0">
                  <a:pos x="35" y="143"/>
                </a:cxn>
                <a:cxn ang="0">
                  <a:pos x="29" y="143"/>
                </a:cxn>
                <a:cxn ang="0">
                  <a:pos x="28" y="157"/>
                </a:cxn>
                <a:cxn ang="0">
                  <a:pos x="63" y="93"/>
                </a:cxn>
                <a:cxn ang="0">
                  <a:pos x="28" y="75"/>
                </a:cxn>
                <a:cxn ang="0">
                  <a:pos x="22" y="70"/>
                </a:cxn>
                <a:cxn ang="0">
                  <a:pos x="63" y="63"/>
                </a:cxn>
                <a:cxn ang="0">
                  <a:pos x="22" y="46"/>
                </a:cxn>
                <a:cxn ang="0">
                  <a:pos x="28" y="35"/>
                </a:cxn>
                <a:cxn ang="0">
                  <a:pos x="63" y="14"/>
                </a:cxn>
                <a:cxn ang="0">
                  <a:pos x="62" y="12"/>
                </a:cxn>
                <a:cxn ang="0">
                  <a:pos x="13" y="12"/>
                </a:cxn>
                <a:cxn ang="0">
                  <a:pos x="12" y="12"/>
                </a:cxn>
                <a:cxn ang="0">
                  <a:pos x="11" y="186"/>
                </a:cxn>
                <a:cxn ang="0">
                  <a:pos x="12" y="188"/>
                </a:cxn>
                <a:cxn ang="0">
                  <a:pos x="61" y="188"/>
                </a:cxn>
                <a:cxn ang="0">
                  <a:pos x="63" y="186"/>
                </a:cxn>
                <a:cxn ang="0">
                  <a:pos x="28" y="169"/>
                </a:cxn>
                <a:cxn ang="0">
                  <a:pos x="22" y="164"/>
                </a:cxn>
              </a:cxnLst>
              <a:rect l="0" t="0" r="r" b="b"/>
              <a:pathLst>
                <a:path w="74" h="200">
                  <a:moveTo>
                    <a:pt x="13" y="0"/>
                  </a:moveTo>
                  <a:cubicBezTo>
                    <a:pt x="61" y="0"/>
                    <a:pt x="61" y="0"/>
                    <a:pt x="61" y="0"/>
                  </a:cubicBezTo>
                  <a:cubicBezTo>
                    <a:pt x="64" y="0"/>
                    <a:pt x="68" y="2"/>
                    <a:pt x="70" y="4"/>
                  </a:cubicBezTo>
                  <a:cubicBezTo>
                    <a:pt x="70" y="4"/>
                    <a:pt x="70" y="4"/>
                    <a:pt x="70" y="4"/>
                  </a:cubicBezTo>
                  <a:cubicBezTo>
                    <a:pt x="70" y="4"/>
                    <a:pt x="70" y="4"/>
                    <a:pt x="70" y="4"/>
                  </a:cubicBezTo>
                  <a:cubicBezTo>
                    <a:pt x="70" y="4"/>
                    <a:pt x="70" y="4"/>
                    <a:pt x="70" y="4"/>
                  </a:cubicBezTo>
                  <a:cubicBezTo>
                    <a:pt x="73" y="7"/>
                    <a:pt x="74" y="10"/>
                    <a:pt x="74" y="14"/>
                  </a:cubicBezTo>
                  <a:cubicBezTo>
                    <a:pt x="74" y="186"/>
                    <a:pt x="74" y="186"/>
                    <a:pt x="74" y="186"/>
                  </a:cubicBezTo>
                  <a:cubicBezTo>
                    <a:pt x="74" y="190"/>
                    <a:pt x="73" y="193"/>
                    <a:pt x="70" y="196"/>
                  </a:cubicBezTo>
                  <a:cubicBezTo>
                    <a:pt x="68" y="198"/>
                    <a:pt x="64" y="200"/>
                    <a:pt x="61" y="200"/>
                  </a:cubicBezTo>
                  <a:cubicBezTo>
                    <a:pt x="13" y="200"/>
                    <a:pt x="13" y="200"/>
                    <a:pt x="13" y="200"/>
                  </a:cubicBezTo>
                  <a:cubicBezTo>
                    <a:pt x="10" y="200"/>
                    <a:pt x="6" y="198"/>
                    <a:pt x="4" y="196"/>
                  </a:cubicBezTo>
                  <a:cubicBezTo>
                    <a:pt x="4" y="195"/>
                    <a:pt x="4" y="195"/>
                    <a:pt x="4" y="195"/>
                  </a:cubicBezTo>
                  <a:cubicBezTo>
                    <a:pt x="1" y="193"/>
                    <a:pt x="0" y="190"/>
                    <a:pt x="0" y="186"/>
                  </a:cubicBezTo>
                  <a:cubicBezTo>
                    <a:pt x="0" y="14"/>
                    <a:pt x="0" y="14"/>
                    <a:pt x="0" y="14"/>
                  </a:cubicBezTo>
                  <a:cubicBezTo>
                    <a:pt x="0" y="10"/>
                    <a:pt x="1" y="7"/>
                    <a:pt x="4" y="4"/>
                  </a:cubicBezTo>
                  <a:cubicBezTo>
                    <a:pt x="4" y="4"/>
                    <a:pt x="4" y="4"/>
                    <a:pt x="4" y="4"/>
                  </a:cubicBezTo>
                  <a:cubicBezTo>
                    <a:pt x="4" y="4"/>
                    <a:pt x="4" y="4"/>
                    <a:pt x="4" y="4"/>
                  </a:cubicBezTo>
                  <a:cubicBezTo>
                    <a:pt x="6" y="2"/>
                    <a:pt x="10" y="0"/>
                    <a:pt x="13" y="0"/>
                  </a:cubicBezTo>
                  <a:close/>
                  <a:moveTo>
                    <a:pt x="39" y="126"/>
                  </a:moveTo>
                  <a:cubicBezTo>
                    <a:pt x="39" y="124"/>
                    <a:pt x="41" y="123"/>
                    <a:pt x="42" y="123"/>
                  </a:cubicBezTo>
                  <a:cubicBezTo>
                    <a:pt x="44" y="123"/>
                    <a:pt x="45" y="124"/>
                    <a:pt x="45" y="126"/>
                  </a:cubicBezTo>
                  <a:cubicBezTo>
                    <a:pt x="45" y="143"/>
                    <a:pt x="45" y="143"/>
                    <a:pt x="45" y="143"/>
                  </a:cubicBezTo>
                  <a:cubicBezTo>
                    <a:pt x="45" y="145"/>
                    <a:pt x="44" y="146"/>
                    <a:pt x="42" y="146"/>
                  </a:cubicBezTo>
                  <a:cubicBezTo>
                    <a:pt x="41" y="146"/>
                    <a:pt x="39" y="145"/>
                    <a:pt x="39" y="143"/>
                  </a:cubicBezTo>
                  <a:cubicBezTo>
                    <a:pt x="39" y="126"/>
                    <a:pt x="39" y="126"/>
                    <a:pt x="39" y="126"/>
                  </a:cubicBezTo>
                  <a:close/>
                  <a:moveTo>
                    <a:pt x="29" y="126"/>
                  </a:moveTo>
                  <a:cubicBezTo>
                    <a:pt x="29" y="124"/>
                    <a:pt x="30" y="123"/>
                    <a:pt x="32" y="123"/>
                  </a:cubicBezTo>
                  <a:cubicBezTo>
                    <a:pt x="34" y="123"/>
                    <a:pt x="35" y="124"/>
                    <a:pt x="35" y="126"/>
                  </a:cubicBezTo>
                  <a:cubicBezTo>
                    <a:pt x="35" y="143"/>
                    <a:pt x="35" y="143"/>
                    <a:pt x="35" y="143"/>
                  </a:cubicBezTo>
                  <a:cubicBezTo>
                    <a:pt x="35" y="145"/>
                    <a:pt x="34" y="146"/>
                    <a:pt x="32" y="146"/>
                  </a:cubicBezTo>
                  <a:cubicBezTo>
                    <a:pt x="30" y="146"/>
                    <a:pt x="29" y="145"/>
                    <a:pt x="29" y="143"/>
                  </a:cubicBezTo>
                  <a:cubicBezTo>
                    <a:pt x="29" y="126"/>
                    <a:pt x="29" y="126"/>
                    <a:pt x="29" y="126"/>
                  </a:cubicBezTo>
                  <a:close/>
                  <a:moveTo>
                    <a:pt x="28" y="157"/>
                  </a:moveTo>
                  <a:cubicBezTo>
                    <a:pt x="63" y="157"/>
                    <a:pt x="63" y="157"/>
                    <a:pt x="63" y="157"/>
                  </a:cubicBezTo>
                  <a:cubicBezTo>
                    <a:pt x="63" y="93"/>
                    <a:pt x="63" y="93"/>
                    <a:pt x="63" y="93"/>
                  </a:cubicBezTo>
                  <a:cubicBezTo>
                    <a:pt x="63" y="93"/>
                    <a:pt x="63" y="93"/>
                    <a:pt x="63" y="93"/>
                  </a:cubicBezTo>
                  <a:cubicBezTo>
                    <a:pt x="62" y="83"/>
                    <a:pt x="47" y="75"/>
                    <a:pt x="28" y="75"/>
                  </a:cubicBezTo>
                  <a:cubicBezTo>
                    <a:pt x="22" y="75"/>
                    <a:pt x="22" y="75"/>
                    <a:pt x="22" y="75"/>
                  </a:cubicBezTo>
                  <a:cubicBezTo>
                    <a:pt x="22" y="70"/>
                    <a:pt x="22" y="70"/>
                    <a:pt x="22" y="70"/>
                  </a:cubicBezTo>
                  <a:cubicBezTo>
                    <a:pt x="22" y="66"/>
                    <a:pt x="25" y="63"/>
                    <a:pt x="28" y="63"/>
                  </a:cubicBezTo>
                  <a:cubicBezTo>
                    <a:pt x="63" y="63"/>
                    <a:pt x="63" y="63"/>
                    <a:pt x="63" y="63"/>
                  </a:cubicBezTo>
                  <a:cubicBezTo>
                    <a:pt x="62" y="54"/>
                    <a:pt x="47" y="46"/>
                    <a:pt x="28" y="46"/>
                  </a:cubicBezTo>
                  <a:cubicBezTo>
                    <a:pt x="22" y="46"/>
                    <a:pt x="22" y="46"/>
                    <a:pt x="22" y="46"/>
                  </a:cubicBezTo>
                  <a:cubicBezTo>
                    <a:pt x="22" y="41"/>
                    <a:pt x="22" y="41"/>
                    <a:pt x="22" y="41"/>
                  </a:cubicBezTo>
                  <a:cubicBezTo>
                    <a:pt x="22" y="38"/>
                    <a:pt x="25" y="35"/>
                    <a:pt x="28" y="35"/>
                  </a:cubicBezTo>
                  <a:cubicBezTo>
                    <a:pt x="63" y="35"/>
                    <a:pt x="63" y="35"/>
                    <a:pt x="63" y="35"/>
                  </a:cubicBezTo>
                  <a:cubicBezTo>
                    <a:pt x="63" y="14"/>
                    <a:pt x="63" y="14"/>
                    <a:pt x="63" y="14"/>
                  </a:cubicBezTo>
                  <a:cubicBezTo>
                    <a:pt x="63" y="13"/>
                    <a:pt x="63" y="13"/>
                    <a:pt x="62" y="12"/>
                  </a:cubicBezTo>
                  <a:cubicBezTo>
                    <a:pt x="62" y="12"/>
                    <a:pt x="62" y="12"/>
                    <a:pt x="62" y="12"/>
                  </a:cubicBezTo>
                  <a:cubicBezTo>
                    <a:pt x="62" y="12"/>
                    <a:pt x="61" y="12"/>
                    <a:pt x="61" y="12"/>
                  </a:cubicBezTo>
                  <a:cubicBezTo>
                    <a:pt x="13" y="12"/>
                    <a:pt x="13" y="12"/>
                    <a:pt x="13" y="12"/>
                  </a:cubicBezTo>
                  <a:cubicBezTo>
                    <a:pt x="13" y="12"/>
                    <a:pt x="12" y="12"/>
                    <a:pt x="12" y="12"/>
                  </a:cubicBezTo>
                  <a:cubicBezTo>
                    <a:pt x="12" y="12"/>
                    <a:pt x="12" y="12"/>
                    <a:pt x="12" y="12"/>
                  </a:cubicBezTo>
                  <a:cubicBezTo>
                    <a:pt x="12" y="13"/>
                    <a:pt x="11" y="13"/>
                    <a:pt x="11" y="14"/>
                  </a:cubicBezTo>
                  <a:cubicBezTo>
                    <a:pt x="11" y="186"/>
                    <a:pt x="11" y="186"/>
                    <a:pt x="11" y="186"/>
                  </a:cubicBezTo>
                  <a:cubicBezTo>
                    <a:pt x="11" y="187"/>
                    <a:pt x="11" y="187"/>
                    <a:pt x="12" y="187"/>
                  </a:cubicBezTo>
                  <a:cubicBezTo>
                    <a:pt x="12" y="188"/>
                    <a:pt x="12" y="188"/>
                    <a:pt x="12" y="188"/>
                  </a:cubicBezTo>
                  <a:cubicBezTo>
                    <a:pt x="12" y="188"/>
                    <a:pt x="13" y="188"/>
                    <a:pt x="13" y="188"/>
                  </a:cubicBezTo>
                  <a:cubicBezTo>
                    <a:pt x="61" y="188"/>
                    <a:pt x="61" y="188"/>
                    <a:pt x="61" y="188"/>
                  </a:cubicBezTo>
                  <a:cubicBezTo>
                    <a:pt x="61" y="188"/>
                    <a:pt x="62" y="188"/>
                    <a:pt x="62" y="188"/>
                  </a:cubicBezTo>
                  <a:cubicBezTo>
                    <a:pt x="63" y="187"/>
                    <a:pt x="63" y="187"/>
                    <a:pt x="63" y="186"/>
                  </a:cubicBezTo>
                  <a:cubicBezTo>
                    <a:pt x="63" y="186"/>
                    <a:pt x="63" y="186"/>
                    <a:pt x="63" y="186"/>
                  </a:cubicBezTo>
                  <a:cubicBezTo>
                    <a:pt x="62" y="177"/>
                    <a:pt x="47" y="168"/>
                    <a:pt x="28" y="169"/>
                  </a:cubicBezTo>
                  <a:cubicBezTo>
                    <a:pt x="22" y="169"/>
                    <a:pt x="22" y="169"/>
                    <a:pt x="22" y="169"/>
                  </a:cubicBezTo>
                  <a:cubicBezTo>
                    <a:pt x="22" y="164"/>
                    <a:pt x="22" y="164"/>
                    <a:pt x="22" y="164"/>
                  </a:cubicBezTo>
                  <a:cubicBezTo>
                    <a:pt x="22" y="160"/>
                    <a:pt x="25" y="157"/>
                    <a:pt x="28" y="157"/>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Freeform 35"/>
            <p:cNvSpPr>
              <a:spLocks noEditPoints="1"/>
            </p:cNvSpPr>
            <p:nvPr/>
          </p:nvSpPr>
          <p:spPr bwMode="auto">
            <a:xfrm>
              <a:off x="2866951" y="5108408"/>
              <a:ext cx="192504" cy="456837"/>
            </a:xfrm>
            <a:custGeom>
              <a:avLst/>
              <a:gdLst/>
              <a:ahLst/>
              <a:cxnLst>
                <a:cxn ang="0">
                  <a:pos x="39" y="1"/>
                </a:cxn>
                <a:cxn ang="0">
                  <a:pos x="79" y="8"/>
                </a:cxn>
                <a:cxn ang="0">
                  <a:pos x="84" y="10"/>
                </a:cxn>
                <a:cxn ang="0">
                  <a:pos x="85" y="15"/>
                </a:cxn>
                <a:cxn ang="0">
                  <a:pos x="55" y="196"/>
                </a:cxn>
                <a:cxn ang="0">
                  <a:pos x="52" y="201"/>
                </a:cxn>
                <a:cxn ang="0">
                  <a:pos x="47" y="202"/>
                </a:cxn>
                <a:cxn ang="0">
                  <a:pos x="7" y="195"/>
                </a:cxn>
                <a:cxn ang="0">
                  <a:pos x="6" y="195"/>
                </a:cxn>
                <a:cxn ang="0">
                  <a:pos x="2" y="192"/>
                </a:cxn>
                <a:cxn ang="0">
                  <a:pos x="2" y="192"/>
                </a:cxn>
                <a:cxn ang="0">
                  <a:pos x="1" y="188"/>
                </a:cxn>
                <a:cxn ang="0">
                  <a:pos x="1" y="187"/>
                </a:cxn>
                <a:cxn ang="0">
                  <a:pos x="31" y="6"/>
                </a:cxn>
                <a:cxn ang="0">
                  <a:pos x="34" y="2"/>
                </a:cxn>
                <a:cxn ang="0">
                  <a:pos x="39" y="1"/>
                </a:cxn>
                <a:cxn ang="0">
                  <a:pos x="26" y="165"/>
                </a:cxn>
                <a:cxn ang="0">
                  <a:pos x="33" y="160"/>
                </a:cxn>
                <a:cxn ang="0">
                  <a:pos x="38" y="166"/>
                </a:cxn>
                <a:cxn ang="0">
                  <a:pos x="37" y="167"/>
                </a:cxn>
                <a:cxn ang="0">
                  <a:pos x="31" y="172"/>
                </a:cxn>
                <a:cxn ang="0">
                  <a:pos x="26" y="166"/>
                </a:cxn>
                <a:cxn ang="0">
                  <a:pos x="26" y="165"/>
                </a:cxn>
                <a:cxn ang="0">
                  <a:pos x="49" y="32"/>
                </a:cxn>
                <a:cxn ang="0">
                  <a:pos x="55" y="28"/>
                </a:cxn>
                <a:cxn ang="0">
                  <a:pos x="60" y="34"/>
                </a:cxn>
                <a:cxn ang="0">
                  <a:pos x="47" y="109"/>
                </a:cxn>
                <a:cxn ang="0">
                  <a:pos x="41" y="113"/>
                </a:cxn>
                <a:cxn ang="0">
                  <a:pos x="36" y="107"/>
                </a:cxn>
                <a:cxn ang="0">
                  <a:pos x="49" y="32"/>
                </a:cxn>
                <a:cxn ang="0">
                  <a:pos x="76" y="16"/>
                </a:cxn>
                <a:cxn ang="0">
                  <a:pos x="39" y="10"/>
                </a:cxn>
                <a:cxn ang="0">
                  <a:pos x="10" y="186"/>
                </a:cxn>
                <a:cxn ang="0">
                  <a:pos x="46" y="193"/>
                </a:cxn>
                <a:cxn ang="0">
                  <a:pos x="76" y="16"/>
                </a:cxn>
              </a:cxnLst>
              <a:rect l="0" t="0" r="r" b="b"/>
              <a:pathLst>
                <a:path w="85" h="202">
                  <a:moveTo>
                    <a:pt x="39" y="1"/>
                  </a:moveTo>
                  <a:cubicBezTo>
                    <a:pt x="79" y="8"/>
                    <a:pt x="79" y="8"/>
                    <a:pt x="79" y="8"/>
                  </a:cubicBezTo>
                  <a:cubicBezTo>
                    <a:pt x="81" y="8"/>
                    <a:pt x="83" y="9"/>
                    <a:pt x="84" y="10"/>
                  </a:cubicBezTo>
                  <a:cubicBezTo>
                    <a:pt x="85" y="12"/>
                    <a:pt x="85" y="13"/>
                    <a:pt x="85" y="15"/>
                  </a:cubicBezTo>
                  <a:cubicBezTo>
                    <a:pt x="55" y="196"/>
                    <a:pt x="55" y="196"/>
                    <a:pt x="55" y="196"/>
                  </a:cubicBezTo>
                  <a:cubicBezTo>
                    <a:pt x="54" y="198"/>
                    <a:pt x="53" y="200"/>
                    <a:pt x="52" y="201"/>
                  </a:cubicBezTo>
                  <a:cubicBezTo>
                    <a:pt x="51" y="202"/>
                    <a:pt x="49" y="202"/>
                    <a:pt x="47" y="202"/>
                  </a:cubicBezTo>
                  <a:cubicBezTo>
                    <a:pt x="7" y="195"/>
                    <a:pt x="7" y="195"/>
                    <a:pt x="7" y="195"/>
                  </a:cubicBezTo>
                  <a:cubicBezTo>
                    <a:pt x="6" y="195"/>
                    <a:pt x="6" y="195"/>
                    <a:pt x="6" y="195"/>
                  </a:cubicBezTo>
                  <a:cubicBezTo>
                    <a:pt x="4" y="195"/>
                    <a:pt x="3" y="194"/>
                    <a:pt x="2" y="192"/>
                  </a:cubicBezTo>
                  <a:cubicBezTo>
                    <a:pt x="2" y="192"/>
                    <a:pt x="2" y="192"/>
                    <a:pt x="2" y="192"/>
                  </a:cubicBezTo>
                  <a:cubicBezTo>
                    <a:pt x="1" y="191"/>
                    <a:pt x="0" y="189"/>
                    <a:pt x="1" y="188"/>
                  </a:cubicBezTo>
                  <a:cubicBezTo>
                    <a:pt x="1" y="187"/>
                    <a:pt x="1" y="187"/>
                    <a:pt x="1" y="187"/>
                  </a:cubicBezTo>
                  <a:cubicBezTo>
                    <a:pt x="31" y="6"/>
                    <a:pt x="31" y="6"/>
                    <a:pt x="31" y="6"/>
                  </a:cubicBezTo>
                  <a:cubicBezTo>
                    <a:pt x="31" y="4"/>
                    <a:pt x="32" y="3"/>
                    <a:pt x="34" y="2"/>
                  </a:cubicBezTo>
                  <a:cubicBezTo>
                    <a:pt x="35" y="1"/>
                    <a:pt x="37" y="0"/>
                    <a:pt x="39" y="1"/>
                  </a:cubicBezTo>
                  <a:close/>
                  <a:moveTo>
                    <a:pt x="26" y="165"/>
                  </a:moveTo>
                  <a:cubicBezTo>
                    <a:pt x="27" y="162"/>
                    <a:pt x="30" y="159"/>
                    <a:pt x="33" y="160"/>
                  </a:cubicBezTo>
                  <a:cubicBezTo>
                    <a:pt x="36" y="160"/>
                    <a:pt x="38" y="163"/>
                    <a:pt x="38" y="166"/>
                  </a:cubicBezTo>
                  <a:cubicBezTo>
                    <a:pt x="37" y="167"/>
                    <a:pt x="37" y="167"/>
                    <a:pt x="37" y="167"/>
                  </a:cubicBezTo>
                  <a:cubicBezTo>
                    <a:pt x="37" y="171"/>
                    <a:pt x="34" y="173"/>
                    <a:pt x="31" y="172"/>
                  </a:cubicBezTo>
                  <a:cubicBezTo>
                    <a:pt x="28" y="172"/>
                    <a:pt x="26" y="169"/>
                    <a:pt x="26" y="166"/>
                  </a:cubicBezTo>
                  <a:cubicBezTo>
                    <a:pt x="26" y="165"/>
                    <a:pt x="26" y="165"/>
                    <a:pt x="26" y="165"/>
                  </a:cubicBezTo>
                  <a:close/>
                  <a:moveTo>
                    <a:pt x="49" y="32"/>
                  </a:moveTo>
                  <a:cubicBezTo>
                    <a:pt x="49" y="29"/>
                    <a:pt x="52" y="27"/>
                    <a:pt x="55" y="28"/>
                  </a:cubicBezTo>
                  <a:cubicBezTo>
                    <a:pt x="58" y="28"/>
                    <a:pt x="60" y="31"/>
                    <a:pt x="60" y="34"/>
                  </a:cubicBezTo>
                  <a:cubicBezTo>
                    <a:pt x="47" y="109"/>
                    <a:pt x="47" y="109"/>
                    <a:pt x="47" y="109"/>
                  </a:cubicBezTo>
                  <a:cubicBezTo>
                    <a:pt x="47" y="112"/>
                    <a:pt x="44" y="114"/>
                    <a:pt x="41" y="113"/>
                  </a:cubicBezTo>
                  <a:cubicBezTo>
                    <a:pt x="38" y="113"/>
                    <a:pt x="36" y="110"/>
                    <a:pt x="36" y="107"/>
                  </a:cubicBezTo>
                  <a:cubicBezTo>
                    <a:pt x="49" y="32"/>
                    <a:pt x="49" y="32"/>
                    <a:pt x="49" y="32"/>
                  </a:cubicBezTo>
                  <a:close/>
                  <a:moveTo>
                    <a:pt x="76" y="16"/>
                  </a:moveTo>
                  <a:cubicBezTo>
                    <a:pt x="39" y="10"/>
                    <a:pt x="39" y="10"/>
                    <a:pt x="39" y="10"/>
                  </a:cubicBezTo>
                  <a:cubicBezTo>
                    <a:pt x="10" y="186"/>
                    <a:pt x="10" y="186"/>
                    <a:pt x="10" y="186"/>
                  </a:cubicBezTo>
                  <a:cubicBezTo>
                    <a:pt x="46" y="193"/>
                    <a:pt x="46" y="193"/>
                    <a:pt x="46" y="193"/>
                  </a:cubicBezTo>
                  <a:cubicBezTo>
                    <a:pt x="76" y="16"/>
                    <a:pt x="76" y="16"/>
                    <a:pt x="76" y="16"/>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0" name="Freeform 36"/>
            <p:cNvSpPr>
              <a:spLocks noEditPoints="1"/>
            </p:cNvSpPr>
            <p:nvPr/>
          </p:nvSpPr>
          <p:spPr bwMode="auto">
            <a:xfrm>
              <a:off x="3054666" y="5119901"/>
              <a:ext cx="124505" cy="445344"/>
            </a:xfrm>
            <a:custGeom>
              <a:avLst/>
              <a:gdLst/>
              <a:ahLst/>
              <a:cxnLst>
                <a:cxn ang="0">
                  <a:pos x="7" y="0"/>
                </a:cxn>
                <a:cxn ang="0">
                  <a:pos x="48" y="0"/>
                </a:cxn>
                <a:cxn ang="0">
                  <a:pos x="53" y="2"/>
                </a:cxn>
                <a:cxn ang="0">
                  <a:pos x="55" y="7"/>
                </a:cxn>
                <a:cxn ang="0">
                  <a:pos x="55" y="191"/>
                </a:cxn>
                <a:cxn ang="0">
                  <a:pos x="53" y="195"/>
                </a:cxn>
                <a:cxn ang="0">
                  <a:pos x="48" y="197"/>
                </a:cxn>
                <a:cxn ang="0">
                  <a:pos x="7" y="197"/>
                </a:cxn>
                <a:cxn ang="0">
                  <a:pos x="2" y="195"/>
                </a:cxn>
                <a:cxn ang="0">
                  <a:pos x="0" y="191"/>
                </a:cxn>
                <a:cxn ang="0">
                  <a:pos x="0" y="7"/>
                </a:cxn>
                <a:cxn ang="0">
                  <a:pos x="2" y="2"/>
                </a:cxn>
                <a:cxn ang="0">
                  <a:pos x="7" y="0"/>
                </a:cxn>
                <a:cxn ang="0">
                  <a:pos x="45" y="153"/>
                </a:cxn>
                <a:cxn ang="0">
                  <a:pos x="9" y="153"/>
                </a:cxn>
                <a:cxn ang="0">
                  <a:pos x="9" y="9"/>
                </a:cxn>
                <a:cxn ang="0">
                  <a:pos x="45" y="9"/>
                </a:cxn>
                <a:cxn ang="0">
                  <a:pos x="45" y="153"/>
                </a:cxn>
                <a:cxn ang="0">
                  <a:pos x="9" y="180"/>
                </a:cxn>
                <a:cxn ang="0">
                  <a:pos x="45" y="180"/>
                </a:cxn>
                <a:cxn ang="0">
                  <a:pos x="45" y="188"/>
                </a:cxn>
                <a:cxn ang="0">
                  <a:pos x="9" y="188"/>
                </a:cxn>
                <a:cxn ang="0">
                  <a:pos x="9" y="180"/>
                </a:cxn>
                <a:cxn ang="0">
                  <a:pos x="21" y="72"/>
                </a:cxn>
                <a:cxn ang="0">
                  <a:pos x="27" y="66"/>
                </a:cxn>
                <a:cxn ang="0">
                  <a:pos x="33" y="72"/>
                </a:cxn>
                <a:cxn ang="0">
                  <a:pos x="33" y="122"/>
                </a:cxn>
                <a:cxn ang="0">
                  <a:pos x="27" y="128"/>
                </a:cxn>
                <a:cxn ang="0">
                  <a:pos x="21" y="122"/>
                </a:cxn>
                <a:cxn ang="0">
                  <a:pos x="21" y="72"/>
                </a:cxn>
                <a:cxn ang="0">
                  <a:pos x="18" y="40"/>
                </a:cxn>
                <a:cxn ang="0">
                  <a:pos x="12" y="35"/>
                </a:cxn>
                <a:cxn ang="0">
                  <a:pos x="18" y="29"/>
                </a:cxn>
                <a:cxn ang="0">
                  <a:pos x="36" y="29"/>
                </a:cxn>
                <a:cxn ang="0">
                  <a:pos x="42" y="35"/>
                </a:cxn>
                <a:cxn ang="0">
                  <a:pos x="36" y="40"/>
                </a:cxn>
                <a:cxn ang="0">
                  <a:pos x="18" y="40"/>
                </a:cxn>
              </a:cxnLst>
              <a:rect l="0" t="0" r="r" b="b"/>
              <a:pathLst>
                <a:path w="55" h="197">
                  <a:moveTo>
                    <a:pt x="7" y="0"/>
                  </a:moveTo>
                  <a:cubicBezTo>
                    <a:pt x="48" y="0"/>
                    <a:pt x="48" y="0"/>
                    <a:pt x="48" y="0"/>
                  </a:cubicBezTo>
                  <a:cubicBezTo>
                    <a:pt x="50" y="0"/>
                    <a:pt x="51" y="1"/>
                    <a:pt x="53" y="2"/>
                  </a:cubicBezTo>
                  <a:cubicBezTo>
                    <a:pt x="54" y="4"/>
                    <a:pt x="55" y="5"/>
                    <a:pt x="55" y="7"/>
                  </a:cubicBezTo>
                  <a:cubicBezTo>
                    <a:pt x="55" y="191"/>
                    <a:pt x="55" y="191"/>
                    <a:pt x="55" y="191"/>
                  </a:cubicBezTo>
                  <a:cubicBezTo>
                    <a:pt x="55" y="193"/>
                    <a:pt x="54" y="194"/>
                    <a:pt x="53" y="195"/>
                  </a:cubicBezTo>
                  <a:cubicBezTo>
                    <a:pt x="51" y="197"/>
                    <a:pt x="50" y="197"/>
                    <a:pt x="48" y="197"/>
                  </a:cubicBezTo>
                  <a:cubicBezTo>
                    <a:pt x="7" y="197"/>
                    <a:pt x="7" y="197"/>
                    <a:pt x="7" y="197"/>
                  </a:cubicBezTo>
                  <a:cubicBezTo>
                    <a:pt x="5" y="197"/>
                    <a:pt x="3" y="197"/>
                    <a:pt x="2" y="195"/>
                  </a:cubicBezTo>
                  <a:cubicBezTo>
                    <a:pt x="1" y="194"/>
                    <a:pt x="0" y="193"/>
                    <a:pt x="0" y="191"/>
                  </a:cubicBezTo>
                  <a:cubicBezTo>
                    <a:pt x="0" y="7"/>
                    <a:pt x="0" y="7"/>
                    <a:pt x="0" y="7"/>
                  </a:cubicBezTo>
                  <a:cubicBezTo>
                    <a:pt x="0" y="5"/>
                    <a:pt x="1" y="4"/>
                    <a:pt x="2" y="2"/>
                  </a:cubicBezTo>
                  <a:cubicBezTo>
                    <a:pt x="3" y="1"/>
                    <a:pt x="5" y="0"/>
                    <a:pt x="7" y="0"/>
                  </a:cubicBezTo>
                  <a:close/>
                  <a:moveTo>
                    <a:pt x="45" y="153"/>
                  </a:moveTo>
                  <a:cubicBezTo>
                    <a:pt x="9" y="153"/>
                    <a:pt x="9" y="153"/>
                    <a:pt x="9" y="153"/>
                  </a:cubicBezTo>
                  <a:cubicBezTo>
                    <a:pt x="9" y="9"/>
                    <a:pt x="9" y="9"/>
                    <a:pt x="9" y="9"/>
                  </a:cubicBezTo>
                  <a:cubicBezTo>
                    <a:pt x="45" y="9"/>
                    <a:pt x="45" y="9"/>
                    <a:pt x="45" y="9"/>
                  </a:cubicBezTo>
                  <a:cubicBezTo>
                    <a:pt x="45" y="153"/>
                    <a:pt x="45" y="153"/>
                    <a:pt x="45" y="153"/>
                  </a:cubicBezTo>
                  <a:close/>
                  <a:moveTo>
                    <a:pt x="9" y="180"/>
                  </a:moveTo>
                  <a:cubicBezTo>
                    <a:pt x="45" y="180"/>
                    <a:pt x="45" y="180"/>
                    <a:pt x="45" y="180"/>
                  </a:cubicBezTo>
                  <a:cubicBezTo>
                    <a:pt x="45" y="188"/>
                    <a:pt x="45" y="188"/>
                    <a:pt x="45" y="188"/>
                  </a:cubicBezTo>
                  <a:cubicBezTo>
                    <a:pt x="9" y="188"/>
                    <a:pt x="9" y="188"/>
                    <a:pt x="9" y="188"/>
                  </a:cubicBezTo>
                  <a:cubicBezTo>
                    <a:pt x="9" y="180"/>
                    <a:pt x="9" y="180"/>
                    <a:pt x="9" y="180"/>
                  </a:cubicBezTo>
                  <a:close/>
                  <a:moveTo>
                    <a:pt x="21" y="72"/>
                  </a:moveTo>
                  <a:cubicBezTo>
                    <a:pt x="21" y="69"/>
                    <a:pt x="24" y="66"/>
                    <a:pt x="27" y="66"/>
                  </a:cubicBezTo>
                  <a:cubicBezTo>
                    <a:pt x="30" y="66"/>
                    <a:pt x="33" y="69"/>
                    <a:pt x="33" y="72"/>
                  </a:cubicBezTo>
                  <a:cubicBezTo>
                    <a:pt x="33" y="122"/>
                    <a:pt x="33" y="122"/>
                    <a:pt x="33" y="122"/>
                  </a:cubicBezTo>
                  <a:cubicBezTo>
                    <a:pt x="33" y="125"/>
                    <a:pt x="30" y="128"/>
                    <a:pt x="27" y="128"/>
                  </a:cubicBezTo>
                  <a:cubicBezTo>
                    <a:pt x="24" y="128"/>
                    <a:pt x="21" y="125"/>
                    <a:pt x="21" y="122"/>
                  </a:cubicBezTo>
                  <a:cubicBezTo>
                    <a:pt x="21" y="72"/>
                    <a:pt x="21" y="72"/>
                    <a:pt x="21" y="72"/>
                  </a:cubicBezTo>
                  <a:close/>
                  <a:moveTo>
                    <a:pt x="18" y="40"/>
                  </a:moveTo>
                  <a:cubicBezTo>
                    <a:pt x="15" y="40"/>
                    <a:pt x="12" y="38"/>
                    <a:pt x="12" y="35"/>
                  </a:cubicBezTo>
                  <a:cubicBezTo>
                    <a:pt x="12" y="32"/>
                    <a:pt x="15" y="29"/>
                    <a:pt x="18" y="29"/>
                  </a:cubicBezTo>
                  <a:cubicBezTo>
                    <a:pt x="36" y="29"/>
                    <a:pt x="36" y="29"/>
                    <a:pt x="36" y="29"/>
                  </a:cubicBezTo>
                  <a:cubicBezTo>
                    <a:pt x="39" y="29"/>
                    <a:pt x="42" y="32"/>
                    <a:pt x="42" y="35"/>
                  </a:cubicBezTo>
                  <a:cubicBezTo>
                    <a:pt x="42" y="38"/>
                    <a:pt x="39" y="40"/>
                    <a:pt x="36" y="40"/>
                  </a:cubicBezTo>
                  <a:cubicBezTo>
                    <a:pt x="18" y="40"/>
                    <a:pt x="18" y="40"/>
                    <a:pt x="18" y="40"/>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15" name="Freeform 26"/>
          <p:cNvSpPr>
            <a:spLocks noChangeAspect="1" noEditPoints="1"/>
          </p:cNvSpPr>
          <p:nvPr/>
        </p:nvSpPr>
        <p:spPr bwMode="auto">
          <a:xfrm>
            <a:off x="1099308" y="3741928"/>
            <a:ext cx="568486" cy="368297"/>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pic>
        <p:nvPicPr>
          <p:cNvPr id="116" name="Kép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559" y="3462265"/>
            <a:ext cx="724455" cy="689773"/>
          </a:xfrm>
          <a:prstGeom prst="rect">
            <a:avLst/>
          </a:prstGeom>
        </p:spPr>
      </p:pic>
      <p:sp>
        <p:nvSpPr>
          <p:cNvPr id="117" name="Freeform 589"/>
          <p:cNvSpPr>
            <a:spLocks noChangeAspect="1" noEditPoints="1"/>
          </p:cNvSpPr>
          <p:nvPr/>
        </p:nvSpPr>
        <p:spPr bwMode="auto">
          <a:xfrm>
            <a:off x="3160110" y="3579913"/>
            <a:ext cx="870491" cy="541799"/>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nvGrpSpPr>
          <p:cNvPr id="118" name="Group 175"/>
          <p:cNvGrpSpPr>
            <a:grpSpLocks noChangeAspect="1"/>
          </p:cNvGrpSpPr>
          <p:nvPr/>
        </p:nvGrpSpPr>
        <p:grpSpPr>
          <a:xfrm>
            <a:off x="2123433" y="3652393"/>
            <a:ext cx="525628" cy="478153"/>
            <a:chOff x="3395663" y="2381251"/>
            <a:chExt cx="246063" cy="223838"/>
          </a:xfrm>
        </p:grpSpPr>
        <p:sp>
          <p:nvSpPr>
            <p:cNvPr id="119"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0"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1"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2"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3"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cxnSp>
        <p:nvCxnSpPr>
          <p:cNvPr id="126" name="Straight Connector 44"/>
          <p:cNvCxnSpPr/>
          <p:nvPr/>
        </p:nvCxnSpPr>
        <p:spPr>
          <a:xfrm>
            <a:off x="376088" y="2787774"/>
            <a:ext cx="544006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2" name="Group 148"/>
          <p:cNvGrpSpPr>
            <a:grpSpLocks noChangeAspect="1"/>
          </p:cNvGrpSpPr>
          <p:nvPr/>
        </p:nvGrpSpPr>
        <p:grpSpPr>
          <a:xfrm>
            <a:off x="6275825" y="1331486"/>
            <a:ext cx="617931" cy="558830"/>
            <a:chOff x="3465059" y="5272078"/>
            <a:chExt cx="1126541" cy="1018796"/>
          </a:xfrm>
          <a:solidFill>
            <a:srgbClr val="FBB040"/>
          </a:solidFill>
        </p:grpSpPr>
        <p:sp>
          <p:nvSpPr>
            <p:cNvPr id="193" name="Freeform 42"/>
            <p:cNvSpPr>
              <a:spLocks/>
            </p:cNvSpPr>
            <p:nvPr/>
          </p:nvSpPr>
          <p:spPr bwMode="auto">
            <a:xfrm>
              <a:off x="4006971" y="5674369"/>
              <a:ext cx="6375" cy="7651"/>
            </a:xfrm>
            <a:custGeom>
              <a:avLst/>
              <a:gdLst/>
              <a:ahLst/>
              <a:cxnLst>
                <a:cxn ang="0">
                  <a:pos x="0" y="2"/>
                </a:cxn>
                <a:cxn ang="0">
                  <a:pos x="4" y="5"/>
                </a:cxn>
                <a:cxn ang="0">
                  <a:pos x="4" y="3"/>
                </a:cxn>
                <a:cxn ang="0">
                  <a:pos x="4" y="1"/>
                </a:cxn>
                <a:cxn ang="0">
                  <a:pos x="0" y="2"/>
                </a:cxn>
              </a:cxnLst>
              <a:rect l="0" t="0" r="r" b="b"/>
              <a:pathLst>
                <a:path w="4" h="5">
                  <a:moveTo>
                    <a:pt x="0" y="2"/>
                  </a:moveTo>
                  <a:cubicBezTo>
                    <a:pt x="2" y="2"/>
                    <a:pt x="3" y="5"/>
                    <a:pt x="4" y="5"/>
                  </a:cubicBezTo>
                  <a:cubicBezTo>
                    <a:pt x="4" y="4"/>
                    <a:pt x="4" y="4"/>
                    <a:pt x="4" y="3"/>
                  </a:cubicBezTo>
                  <a:cubicBezTo>
                    <a:pt x="3" y="3"/>
                    <a:pt x="4" y="2"/>
                    <a:pt x="4" y="1"/>
                  </a:cubicBezTo>
                  <a:cubicBezTo>
                    <a:pt x="2" y="2"/>
                    <a:pt x="1" y="0"/>
                    <a:pt x="0"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43"/>
            <p:cNvSpPr>
              <a:spLocks/>
            </p:cNvSpPr>
            <p:nvPr/>
          </p:nvSpPr>
          <p:spPr bwMode="auto">
            <a:xfrm>
              <a:off x="4013347" y="5674369"/>
              <a:ext cx="7013" cy="7651"/>
            </a:xfrm>
            <a:custGeom>
              <a:avLst/>
              <a:gdLst/>
              <a:ahLst/>
              <a:cxnLst>
                <a:cxn ang="0">
                  <a:pos x="1" y="4"/>
                </a:cxn>
                <a:cxn ang="0">
                  <a:pos x="5" y="3"/>
                </a:cxn>
                <a:cxn ang="0">
                  <a:pos x="4" y="0"/>
                </a:cxn>
                <a:cxn ang="0">
                  <a:pos x="1" y="4"/>
                </a:cxn>
              </a:cxnLst>
              <a:rect l="0" t="0" r="r" b="b"/>
              <a:pathLst>
                <a:path w="5" h="5">
                  <a:moveTo>
                    <a:pt x="1" y="4"/>
                  </a:moveTo>
                  <a:cubicBezTo>
                    <a:pt x="3" y="4"/>
                    <a:pt x="3" y="5"/>
                    <a:pt x="5" y="3"/>
                  </a:cubicBezTo>
                  <a:cubicBezTo>
                    <a:pt x="5" y="2"/>
                    <a:pt x="4" y="2"/>
                    <a:pt x="4" y="0"/>
                  </a:cubicBezTo>
                  <a:cubicBezTo>
                    <a:pt x="2" y="1"/>
                    <a:pt x="0" y="3"/>
                    <a:pt x="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44"/>
            <p:cNvSpPr>
              <a:spLocks/>
            </p:cNvSpPr>
            <p:nvPr/>
          </p:nvSpPr>
          <p:spPr bwMode="auto">
            <a:xfrm>
              <a:off x="4006971" y="5682019"/>
              <a:ext cx="6375" cy="6375"/>
            </a:xfrm>
            <a:custGeom>
              <a:avLst/>
              <a:gdLst/>
              <a:ahLst/>
              <a:cxnLst>
                <a:cxn ang="0">
                  <a:pos x="4" y="2"/>
                </a:cxn>
                <a:cxn ang="0">
                  <a:pos x="0" y="2"/>
                </a:cxn>
                <a:cxn ang="0">
                  <a:pos x="4" y="2"/>
                </a:cxn>
              </a:cxnLst>
              <a:rect l="0" t="0" r="r" b="b"/>
              <a:pathLst>
                <a:path w="4" h="4">
                  <a:moveTo>
                    <a:pt x="4" y="2"/>
                  </a:moveTo>
                  <a:cubicBezTo>
                    <a:pt x="4" y="0"/>
                    <a:pt x="2" y="1"/>
                    <a:pt x="0" y="2"/>
                  </a:cubicBezTo>
                  <a:cubicBezTo>
                    <a:pt x="1" y="4"/>
                    <a:pt x="3" y="2"/>
                    <a:pt x="4"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45"/>
            <p:cNvSpPr>
              <a:spLocks/>
            </p:cNvSpPr>
            <p:nvPr/>
          </p:nvSpPr>
          <p:spPr bwMode="auto">
            <a:xfrm>
              <a:off x="3980194" y="5783389"/>
              <a:ext cx="5738" cy="7013"/>
            </a:xfrm>
            <a:custGeom>
              <a:avLst/>
              <a:gdLst/>
              <a:ahLst/>
              <a:cxnLst>
                <a:cxn ang="0">
                  <a:pos x="1" y="2"/>
                </a:cxn>
                <a:cxn ang="0">
                  <a:pos x="0" y="5"/>
                </a:cxn>
                <a:cxn ang="0">
                  <a:pos x="1" y="4"/>
                </a:cxn>
                <a:cxn ang="0">
                  <a:pos x="2" y="5"/>
                </a:cxn>
                <a:cxn ang="0">
                  <a:pos x="2" y="3"/>
                </a:cxn>
                <a:cxn ang="0">
                  <a:pos x="4" y="5"/>
                </a:cxn>
                <a:cxn ang="0">
                  <a:pos x="4" y="1"/>
                </a:cxn>
                <a:cxn ang="0">
                  <a:pos x="1" y="2"/>
                </a:cxn>
              </a:cxnLst>
              <a:rect l="0" t="0" r="r" b="b"/>
              <a:pathLst>
                <a:path w="4" h="5">
                  <a:moveTo>
                    <a:pt x="1" y="2"/>
                  </a:moveTo>
                  <a:cubicBezTo>
                    <a:pt x="1" y="3"/>
                    <a:pt x="1" y="4"/>
                    <a:pt x="0" y="5"/>
                  </a:cubicBezTo>
                  <a:cubicBezTo>
                    <a:pt x="1" y="5"/>
                    <a:pt x="1" y="4"/>
                    <a:pt x="1" y="4"/>
                  </a:cubicBezTo>
                  <a:cubicBezTo>
                    <a:pt x="1" y="4"/>
                    <a:pt x="2" y="5"/>
                    <a:pt x="2" y="5"/>
                  </a:cubicBezTo>
                  <a:cubicBezTo>
                    <a:pt x="2" y="4"/>
                    <a:pt x="1" y="3"/>
                    <a:pt x="2" y="3"/>
                  </a:cubicBezTo>
                  <a:cubicBezTo>
                    <a:pt x="3" y="4"/>
                    <a:pt x="4" y="5"/>
                    <a:pt x="4" y="5"/>
                  </a:cubicBezTo>
                  <a:cubicBezTo>
                    <a:pt x="4" y="3"/>
                    <a:pt x="4" y="2"/>
                    <a:pt x="4" y="1"/>
                  </a:cubicBezTo>
                  <a:cubicBezTo>
                    <a:pt x="2" y="0"/>
                    <a:pt x="2" y="2"/>
                    <a:pt x="1"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46"/>
            <p:cNvSpPr>
              <a:spLocks/>
            </p:cNvSpPr>
            <p:nvPr/>
          </p:nvSpPr>
          <p:spPr bwMode="auto">
            <a:xfrm>
              <a:off x="4020360" y="5777013"/>
              <a:ext cx="14026" cy="6375"/>
            </a:xfrm>
            <a:custGeom>
              <a:avLst/>
              <a:gdLst/>
              <a:ahLst/>
              <a:cxnLst>
                <a:cxn ang="0">
                  <a:pos x="8" y="1"/>
                </a:cxn>
                <a:cxn ang="0">
                  <a:pos x="6" y="0"/>
                </a:cxn>
                <a:cxn ang="0">
                  <a:pos x="5" y="1"/>
                </a:cxn>
                <a:cxn ang="0">
                  <a:pos x="5" y="4"/>
                </a:cxn>
                <a:cxn ang="0">
                  <a:pos x="4" y="2"/>
                </a:cxn>
                <a:cxn ang="0">
                  <a:pos x="8" y="2"/>
                </a:cxn>
                <a:cxn ang="0">
                  <a:pos x="8" y="1"/>
                </a:cxn>
              </a:cxnLst>
              <a:rect l="0" t="0" r="r" b="b"/>
              <a:pathLst>
                <a:path w="9" h="4">
                  <a:moveTo>
                    <a:pt x="8" y="1"/>
                  </a:moveTo>
                  <a:cubicBezTo>
                    <a:pt x="7" y="0"/>
                    <a:pt x="6" y="0"/>
                    <a:pt x="6" y="0"/>
                  </a:cubicBezTo>
                  <a:cubicBezTo>
                    <a:pt x="5" y="0"/>
                    <a:pt x="5" y="1"/>
                    <a:pt x="5" y="1"/>
                  </a:cubicBezTo>
                  <a:cubicBezTo>
                    <a:pt x="0" y="1"/>
                    <a:pt x="3" y="4"/>
                    <a:pt x="5" y="4"/>
                  </a:cubicBezTo>
                  <a:cubicBezTo>
                    <a:pt x="4" y="3"/>
                    <a:pt x="4" y="3"/>
                    <a:pt x="4" y="2"/>
                  </a:cubicBezTo>
                  <a:cubicBezTo>
                    <a:pt x="5" y="3"/>
                    <a:pt x="6" y="3"/>
                    <a:pt x="8" y="2"/>
                  </a:cubicBezTo>
                  <a:cubicBezTo>
                    <a:pt x="9" y="1"/>
                    <a:pt x="6" y="1"/>
                    <a:pt x="8"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47"/>
            <p:cNvSpPr>
              <a:spLocks/>
            </p:cNvSpPr>
            <p:nvPr/>
          </p:nvSpPr>
          <p:spPr bwMode="auto">
            <a:xfrm>
              <a:off x="3952780" y="5924923"/>
              <a:ext cx="6375" cy="13389"/>
            </a:xfrm>
            <a:custGeom>
              <a:avLst/>
              <a:gdLst/>
              <a:ahLst/>
              <a:cxnLst>
                <a:cxn ang="0">
                  <a:pos x="1" y="9"/>
                </a:cxn>
                <a:cxn ang="0">
                  <a:pos x="4" y="5"/>
                </a:cxn>
                <a:cxn ang="0">
                  <a:pos x="2" y="2"/>
                </a:cxn>
                <a:cxn ang="0">
                  <a:pos x="0" y="6"/>
                </a:cxn>
                <a:cxn ang="0">
                  <a:pos x="1" y="9"/>
                </a:cxn>
              </a:cxnLst>
              <a:rect l="0" t="0" r="r" b="b"/>
              <a:pathLst>
                <a:path w="4" h="9">
                  <a:moveTo>
                    <a:pt x="1" y="9"/>
                  </a:moveTo>
                  <a:cubicBezTo>
                    <a:pt x="2" y="8"/>
                    <a:pt x="4" y="7"/>
                    <a:pt x="4" y="5"/>
                  </a:cubicBezTo>
                  <a:cubicBezTo>
                    <a:pt x="4" y="2"/>
                    <a:pt x="3" y="0"/>
                    <a:pt x="2" y="2"/>
                  </a:cubicBezTo>
                  <a:cubicBezTo>
                    <a:pt x="3" y="6"/>
                    <a:pt x="1" y="7"/>
                    <a:pt x="0" y="6"/>
                  </a:cubicBezTo>
                  <a:cubicBezTo>
                    <a:pt x="0" y="8"/>
                    <a:pt x="1" y="8"/>
                    <a:pt x="1"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48"/>
            <p:cNvSpPr>
              <a:spLocks/>
            </p:cNvSpPr>
            <p:nvPr/>
          </p:nvSpPr>
          <p:spPr bwMode="auto">
            <a:xfrm>
              <a:off x="4006971" y="5924923"/>
              <a:ext cx="6375" cy="7013"/>
            </a:xfrm>
            <a:custGeom>
              <a:avLst/>
              <a:gdLst/>
              <a:ahLst/>
              <a:cxnLst>
                <a:cxn ang="0">
                  <a:pos x="1" y="1"/>
                </a:cxn>
                <a:cxn ang="0">
                  <a:pos x="1" y="3"/>
                </a:cxn>
                <a:cxn ang="0">
                  <a:pos x="2" y="5"/>
                </a:cxn>
                <a:cxn ang="0">
                  <a:pos x="4" y="4"/>
                </a:cxn>
                <a:cxn ang="0">
                  <a:pos x="1" y="1"/>
                </a:cxn>
              </a:cxnLst>
              <a:rect l="0" t="0" r="r" b="b"/>
              <a:pathLst>
                <a:path w="4" h="5">
                  <a:moveTo>
                    <a:pt x="1" y="1"/>
                  </a:moveTo>
                  <a:cubicBezTo>
                    <a:pt x="1" y="2"/>
                    <a:pt x="0" y="2"/>
                    <a:pt x="1" y="3"/>
                  </a:cubicBezTo>
                  <a:cubicBezTo>
                    <a:pt x="3" y="2"/>
                    <a:pt x="1" y="4"/>
                    <a:pt x="2" y="5"/>
                  </a:cubicBezTo>
                  <a:cubicBezTo>
                    <a:pt x="3" y="5"/>
                    <a:pt x="4" y="4"/>
                    <a:pt x="4" y="4"/>
                  </a:cubicBezTo>
                  <a:cubicBezTo>
                    <a:pt x="4" y="2"/>
                    <a:pt x="3" y="0"/>
                    <a:pt x="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49"/>
            <p:cNvSpPr>
              <a:spLocks/>
            </p:cNvSpPr>
            <p:nvPr/>
          </p:nvSpPr>
          <p:spPr bwMode="auto">
            <a:xfrm>
              <a:off x="4061163" y="5897509"/>
              <a:ext cx="6375" cy="7651"/>
            </a:xfrm>
            <a:custGeom>
              <a:avLst/>
              <a:gdLst/>
              <a:ahLst/>
              <a:cxnLst>
                <a:cxn ang="0">
                  <a:pos x="4" y="5"/>
                </a:cxn>
                <a:cxn ang="0">
                  <a:pos x="4" y="3"/>
                </a:cxn>
                <a:cxn ang="0">
                  <a:pos x="4" y="2"/>
                </a:cxn>
                <a:cxn ang="0">
                  <a:pos x="4" y="2"/>
                </a:cxn>
                <a:cxn ang="0">
                  <a:pos x="4" y="1"/>
                </a:cxn>
                <a:cxn ang="0">
                  <a:pos x="3" y="1"/>
                </a:cxn>
                <a:cxn ang="0">
                  <a:pos x="1" y="4"/>
                </a:cxn>
                <a:cxn ang="0">
                  <a:pos x="4" y="5"/>
                </a:cxn>
              </a:cxnLst>
              <a:rect l="0" t="0" r="r" b="b"/>
              <a:pathLst>
                <a:path w="4" h="5">
                  <a:moveTo>
                    <a:pt x="4" y="5"/>
                  </a:moveTo>
                  <a:cubicBezTo>
                    <a:pt x="3" y="4"/>
                    <a:pt x="4" y="4"/>
                    <a:pt x="4" y="3"/>
                  </a:cubicBezTo>
                  <a:cubicBezTo>
                    <a:pt x="4" y="3"/>
                    <a:pt x="3" y="2"/>
                    <a:pt x="4" y="2"/>
                  </a:cubicBezTo>
                  <a:cubicBezTo>
                    <a:pt x="4" y="2"/>
                    <a:pt x="4" y="2"/>
                    <a:pt x="4" y="2"/>
                  </a:cubicBezTo>
                  <a:cubicBezTo>
                    <a:pt x="4" y="1"/>
                    <a:pt x="4" y="1"/>
                    <a:pt x="4" y="1"/>
                  </a:cubicBezTo>
                  <a:cubicBezTo>
                    <a:pt x="4" y="1"/>
                    <a:pt x="3" y="0"/>
                    <a:pt x="3" y="1"/>
                  </a:cubicBezTo>
                  <a:cubicBezTo>
                    <a:pt x="4" y="3"/>
                    <a:pt x="0" y="2"/>
                    <a:pt x="1" y="4"/>
                  </a:cubicBezTo>
                  <a:cubicBezTo>
                    <a:pt x="3" y="3"/>
                    <a:pt x="3"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50"/>
            <p:cNvSpPr>
              <a:spLocks/>
            </p:cNvSpPr>
            <p:nvPr/>
          </p:nvSpPr>
          <p:spPr bwMode="auto">
            <a:xfrm>
              <a:off x="4013347" y="5945963"/>
              <a:ext cx="7013" cy="5738"/>
            </a:xfrm>
            <a:custGeom>
              <a:avLst/>
              <a:gdLst/>
              <a:ahLst/>
              <a:cxnLst>
                <a:cxn ang="0">
                  <a:pos x="5" y="1"/>
                </a:cxn>
                <a:cxn ang="0">
                  <a:pos x="0" y="3"/>
                </a:cxn>
                <a:cxn ang="0">
                  <a:pos x="5" y="1"/>
                </a:cxn>
              </a:cxnLst>
              <a:rect l="0" t="0" r="r" b="b"/>
              <a:pathLst>
                <a:path w="5" h="4">
                  <a:moveTo>
                    <a:pt x="5" y="1"/>
                  </a:moveTo>
                  <a:cubicBezTo>
                    <a:pt x="4" y="0"/>
                    <a:pt x="2" y="2"/>
                    <a:pt x="0" y="3"/>
                  </a:cubicBezTo>
                  <a:cubicBezTo>
                    <a:pt x="2" y="4"/>
                    <a:pt x="4" y="2"/>
                    <a:pt x="5"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51"/>
            <p:cNvSpPr>
              <a:spLocks/>
            </p:cNvSpPr>
            <p:nvPr/>
          </p:nvSpPr>
          <p:spPr bwMode="auto">
            <a:xfrm>
              <a:off x="4020360" y="5951700"/>
              <a:ext cx="6375" cy="7651"/>
            </a:xfrm>
            <a:custGeom>
              <a:avLst/>
              <a:gdLst/>
              <a:ahLst/>
              <a:cxnLst>
                <a:cxn ang="0">
                  <a:pos x="0" y="3"/>
                </a:cxn>
                <a:cxn ang="0">
                  <a:pos x="1" y="5"/>
                </a:cxn>
                <a:cxn ang="0">
                  <a:pos x="4" y="4"/>
                </a:cxn>
                <a:cxn ang="0">
                  <a:pos x="2" y="0"/>
                </a:cxn>
                <a:cxn ang="0">
                  <a:pos x="0" y="3"/>
                </a:cxn>
              </a:cxnLst>
              <a:rect l="0" t="0" r="r" b="b"/>
              <a:pathLst>
                <a:path w="4" h="5">
                  <a:moveTo>
                    <a:pt x="0" y="3"/>
                  </a:moveTo>
                  <a:cubicBezTo>
                    <a:pt x="1" y="4"/>
                    <a:pt x="1" y="4"/>
                    <a:pt x="1" y="5"/>
                  </a:cubicBezTo>
                  <a:cubicBezTo>
                    <a:pt x="2" y="4"/>
                    <a:pt x="4" y="4"/>
                    <a:pt x="4" y="4"/>
                  </a:cubicBezTo>
                  <a:cubicBezTo>
                    <a:pt x="3" y="2"/>
                    <a:pt x="3" y="1"/>
                    <a:pt x="2" y="0"/>
                  </a:cubicBezTo>
                  <a:cubicBezTo>
                    <a:pt x="3" y="2"/>
                    <a:pt x="1" y="2"/>
                    <a:pt x="0"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52"/>
            <p:cNvSpPr>
              <a:spLocks/>
            </p:cNvSpPr>
            <p:nvPr/>
          </p:nvSpPr>
          <p:spPr bwMode="auto">
            <a:xfrm>
              <a:off x="4177196" y="5891771"/>
              <a:ext cx="13389" cy="5738"/>
            </a:xfrm>
            <a:custGeom>
              <a:avLst/>
              <a:gdLst/>
              <a:ahLst/>
              <a:cxnLst>
                <a:cxn ang="0">
                  <a:pos x="0" y="1"/>
                </a:cxn>
                <a:cxn ang="0">
                  <a:pos x="7" y="4"/>
                </a:cxn>
                <a:cxn ang="0">
                  <a:pos x="7" y="0"/>
                </a:cxn>
                <a:cxn ang="0">
                  <a:pos x="0" y="1"/>
                </a:cxn>
              </a:cxnLst>
              <a:rect l="0" t="0" r="r" b="b"/>
              <a:pathLst>
                <a:path w="9" h="4">
                  <a:moveTo>
                    <a:pt x="0" y="1"/>
                  </a:moveTo>
                  <a:cubicBezTo>
                    <a:pt x="2" y="3"/>
                    <a:pt x="5" y="3"/>
                    <a:pt x="7" y="4"/>
                  </a:cubicBezTo>
                  <a:cubicBezTo>
                    <a:pt x="7" y="2"/>
                    <a:pt x="9" y="2"/>
                    <a:pt x="7" y="0"/>
                  </a:cubicBezTo>
                  <a:cubicBezTo>
                    <a:pt x="4" y="3"/>
                    <a:pt x="3" y="0"/>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53"/>
            <p:cNvSpPr>
              <a:spLocks/>
            </p:cNvSpPr>
            <p:nvPr/>
          </p:nvSpPr>
          <p:spPr bwMode="auto">
            <a:xfrm>
              <a:off x="4182934" y="5897509"/>
              <a:ext cx="7651" cy="7651"/>
            </a:xfrm>
            <a:custGeom>
              <a:avLst/>
              <a:gdLst/>
              <a:ahLst/>
              <a:cxnLst>
                <a:cxn ang="0">
                  <a:pos x="1" y="0"/>
                </a:cxn>
                <a:cxn ang="0">
                  <a:pos x="0" y="2"/>
                </a:cxn>
                <a:cxn ang="0">
                  <a:pos x="2" y="5"/>
                </a:cxn>
                <a:cxn ang="0">
                  <a:pos x="5" y="4"/>
                </a:cxn>
                <a:cxn ang="0">
                  <a:pos x="1" y="0"/>
                </a:cxn>
              </a:cxnLst>
              <a:rect l="0" t="0" r="r" b="b"/>
              <a:pathLst>
                <a:path w="5" h="5">
                  <a:moveTo>
                    <a:pt x="1" y="0"/>
                  </a:moveTo>
                  <a:cubicBezTo>
                    <a:pt x="1" y="1"/>
                    <a:pt x="0" y="2"/>
                    <a:pt x="0" y="2"/>
                  </a:cubicBezTo>
                  <a:cubicBezTo>
                    <a:pt x="1" y="3"/>
                    <a:pt x="2" y="3"/>
                    <a:pt x="2" y="5"/>
                  </a:cubicBezTo>
                  <a:cubicBezTo>
                    <a:pt x="2" y="4"/>
                    <a:pt x="4" y="5"/>
                    <a:pt x="5" y="4"/>
                  </a:cubicBezTo>
                  <a:cubicBezTo>
                    <a:pt x="3" y="3"/>
                    <a:pt x="2" y="1"/>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54"/>
            <p:cNvSpPr>
              <a:spLocks/>
            </p:cNvSpPr>
            <p:nvPr/>
          </p:nvSpPr>
          <p:spPr bwMode="auto">
            <a:xfrm>
              <a:off x="4026735" y="5965089"/>
              <a:ext cx="7651" cy="7651"/>
            </a:xfrm>
            <a:custGeom>
              <a:avLst/>
              <a:gdLst/>
              <a:ahLst/>
              <a:cxnLst>
                <a:cxn ang="0">
                  <a:pos x="4" y="3"/>
                </a:cxn>
                <a:cxn ang="0">
                  <a:pos x="2" y="0"/>
                </a:cxn>
                <a:cxn ang="0">
                  <a:pos x="2" y="2"/>
                </a:cxn>
                <a:cxn ang="0">
                  <a:pos x="1" y="1"/>
                </a:cxn>
                <a:cxn ang="0">
                  <a:pos x="0" y="2"/>
                </a:cxn>
                <a:cxn ang="0">
                  <a:pos x="4" y="4"/>
                </a:cxn>
                <a:cxn ang="0">
                  <a:pos x="4" y="3"/>
                </a:cxn>
              </a:cxnLst>
              <a:rect l="0" t="0" r="r" b="b"/>
              <a:pathLst>
                <a:path w="5" h="5">
                  <a:moveTo>
                    <a:pt x="4" y="3"/>
                  </a:moveTo>
                  <a:cubicBezTo>
                    <a:pt x="5" y="2"/>
                    <a:pt x="4" y="0"/>
                    <a:pt x="2" y="0"/>
                  </a:cubicBezTo>
                  <a:cubicBezTo>
                    <a:pt x="2" y="1"/>
                    <a:pt x="3" y="1"/>
                    <a:pt x="2" y="2"/>
                  </a:cubicBezTo>
                  <a:cubicBezTo>
                    <a:pt x="2" y="1"/>
                    <a:pt x="2" y="0"/>
                    <a:pt x="1" y="1"/>
                  </a:cubicBezTo>
                  <a:cubicBezTo>
                    <a:pt x="1" y="1"/>
                    <a:pt x="1" y="2"/>
                    <a:pt x="0" y="2"/>
                  </a:cubicBezTo>
                  <a:cubicBezTo>
                    <a:pt x="1" y="4"/>
                    <a:pt x="2" y="5"/>
                    <a:pt x="4" y="4"/>
                  </a:cubicBezTo>
                  <a:cubicBezTo>
                    <a:pt x="2" y="2"/>
                    <a:pt x="3" y="3"/>
                    <a:pt x="4"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55"/>
            <p:cNvSpPr>
              <a:spLocks noEditPoints="1"/>
            </p:cNvSpPr>
            <p:nvPr/>
          </p:nvSpPr>
          <p:spPr bwMode="auto">
            <a:xfrm>
              <a:off x="3993583" y="5587025"/>
              <a:ext cx="61842" cy="189988"/>
            </a:xfrm>
            <a:custGeom>
              <a:avLst/>
              <a:gdLst/>
              <a:ahLst/>
              <a:cxnLst>
                <a:cxn ang="0">
                  <a:pos x="19" y="105"/>
                </a:cxn>
                <a:cxn ang="0">
                  <a:pos x="17" y="107"/>
                </a:cxn>
                <a:cxn ang="0">
                  <a:pos x="19" y="81"/>
                </a:cxn>
                <a:cxn ang="0">
                  <a:pos x="21" y="64"/>
                </a:cxn>
                <a:cxn ang="0">
                  <a:pos x="2" y="15"/>
                </a:cxn>
                <a:cxn ang="0">
                  <a:pos x="16" y="25"/>
                </a:cxn>
                <a:cxn ang="0">
                  <a:pos x="15" y="23"/>
                </a:cxn>
                <a:cxn ang="0">
                  <a:pos x="10" y="19"/>
                </a:cxn>
                <a:cxn ang="0">
                  <a:pos x="16" y="19"/>
                </a:cxn>
                <a:cxn ang="0">
                  <a:pos x="13" y="22"/>
                </a:cxn>
                <a:cxn ang="0">
                  <a:pos x="15" y="14"/>
                </a:cxn>
                <a:cxn ang="0">
                  <a:pos x="18" y="28"/>
                </a:cxn>
                <a:cxn ang="0">
                  <a:pos x="37" y="118"/>
                </a:cxn>
                <a:cxn ang="0">
                  <a:pos x="37" y="101"/>
                </a:cxn>
                <a:cxn ang="0">
                  <a:pos x="36" y="100"/>
                </a:cxn>
                <a:cxn ang="0">
                  <a:pos x="16" y="117"/>
                </a:cxn>
                <a:cxn ang="0">
                  <a:pos x="18" y="123"/>
                </a:cxn>
                <a:cxn ang="0">
                  <a:pos x="24" y="120"/>
                </a:cxn>
                <a:cxn ang="0">
                  <a:pos x="33" y="118"/>
                </a:cxn>
                <a:cxn ang="0">
                  <a:pos x="35" y="121"/>
                </a:cxn>
                <a:cxn ang="0">
                  <a:pos x="37" y="116"/>
                </a:cxn>
                <a:cxn ang="0">
                  <a:pos x="40" y="112"/>
                </a:cxn>
                <a:cxn ang="0">
                  <a:pos x="34" y="106"/>
                </a:cxn>
                <a:cxn ang="0">
                  <a:pos x="40" y="104"/>
                </a:cxn>
                <a:cxn ang="0">
                  <a:pos x="39" y="102"/>
                </a:cxn>
                <a:cxn ang="0">
                  <a:pos x="40" y="96"/>
                </a:cxn>
                <a:cxn ang="0">
                  <a:pos x="34" y="91"/>
                </a:cxn>
                <a:cxn ang="0">
                  <a:pos x="35" y="89"/>
                </a:cxn>
                <a:cxn ang="0">
                  <a:pos x="37" y="83"/>
                </a:cxn>
                <a:cxn ang="0">
                  <a:pos x="28" y="82"/>
                </a:cxn>
                <a:cxn ang="0">
                  <a:pos x="27" y="80"/>
                </a:cxn>
                <a:cxn ang="0">
                  <a:pos x="36" y="79"/>
                </a:cxn>
                <a:cxn ang="0">
                  <a:pos x="38" y="75"/>
                </a:cxn>
                <a:cxn ang="0">
                  <a:pos x="37" y="67"/>
                </a:cxn>
                <a:cxn ang="0">
                  <a:pos x="35" y="64"/>
                </a:cxn>
                <a:cxn ang="0">
                  <a:pos x="33" y="57"/>
                </a:cxn>
                <a:cxn ang="0">
                  <a:pos x="32" y="50"/>
                </a:cxn>
                <a:cxn ang="0">
                  <a:pos x="26" y="46"/>
                </a:cxn>
                <a:cxn ang="0">
                  <a:pos x="32" y="26"/>
                </a:cxn>
                <a:cxn ang="0">
                  <a:pos x="23" y="3"/>
                </a:cxn>
                <a:cxn ang="0">
                  <a:pos x="15" y="7"/>
                </a:cxn>
                <a:cxn ang="0">
                  <a:pos x="13" y="1"/>
                </a:cxn>
                <a:cxn ang="0">
                  <a:pos x="1" y="14"/>
                </a:cxn>
                <a:cxn ang="0">
                  <a:pos x="4" y="31"/>
                </a:cxn>
                <a:cxn ang="0">
                  <a:pos x="4" y="34"/>
                </a:cxn>
                <a:cxn ang="0">
                  <a:pos x="9" y="52"/>
                </a:cxn>
                <a:cxn ang="0">
                  <a:pos x="20" y="51"/>
                </a:cxn>
                <a:cxn ang="0">
                  <a:pos x="13" y="62"/>
                </a:cxn>
                <a:cxn ang="0">
                  <a:pos x="14" y="66"/>
                </a:cxn>
                <a:cxn ang="0">
                  <a:pos x="12" y="68"/>
                </a:cxn>
                <a:cxn ang="0">
                  <a:pos x="13" y="73"/>
                </a:cxn>
                <a:cxn ang="0">
                  <a:pos x="13" y="74"/>
                </a:cxn>
                <a:cxn ang="0">
                  <a:pos x="16" y="76"/>
                </a:cxn>
                <a:cxn ang="0">
                  <a:pos x="15" y="79"/>
                </a:cxn>
                <a:cxn ang="0">
                  <a:pos x="13" y="82"/>
                </a:cxn>
                <a:cxn ang="0">
                  <a:pos x="15" y="91"/>
                </a:cxn>
                <a:cxn ang="0">
                  <a:pos x="16" y="97"/>
                </a:cxn>
                <a:cxn ang="0">
                  <a:pos x="16" y="103"/>
                </a:cxn>
                <a:cxn ang="0">
                  <a:pos x="15" y="113"/>
                </a:cxn>
              </a:cxnLst>
              <a:rect l="0" t="0" r="r" b="b"/>
              <a:pathLst>
                <a:path w="41" h="126">
                  <a:moveTo>
                    <a:pt x="16" y="112"/>
                  </a:moveTo>
                  <a:cubicBezTo>
                    <a:pt x="16" y="111"/>
                    <a:pt x="17" y="111"/>
                    <a:pt x="17" y="110"/>
                  </a:cubicBezTo>
                  <a:cubicBezTo>
                    <a:pt x="18" y="109"/>
                    <a:pt x="17" y="111"/>
                    <a:pt x="18" y="111"/>
                  </a:cubicBezTo>
                  <a:cubicBezTo>
                    <a:pt x="18" y="112"/>
                    <a:pt x="17" y="112"/>
                    <a:pt x="16" y="112"/>
                  </a:cubicBezTo>
                  <a:close/>
                  <a:moveTo>
                    <a:pt x="17" y="107"/>
                  </a:moveTo>
                  <a:cubicBezTo>
                    <a:pt x="17" y="105"/>
                    <a:pt x="18" y="106"/>
                    <a:pt x="19" y="105"/>
                  </a:cubicBezTo>
                  <a:cubicBezTo>
                    <a:pt x="18" y="104"/>
                    <a:pt x="18" y="105"/>
                    <a:pt x="17" y="106"/>
                  </a:cubicBezTo>
                  <a:cubicBezTo>
                    <a:pt x="17" y="104"/>
                    <a:pt x="19" y="105"/>
                    <a:pt x="19" y="105"/>
                  </a:cubicBezTo>
                  <a:cubicBezTo>
                    <a:pt x="20" y="105"/>
                    <a:pt x="20" y="105"/>
                    <a:pt x="20" y="104"/>
                  </a:cubicBezTo>
                  <a:cubicBezTo>
                    <a:pt x="21" y="104"/>
                    <a:pt x="19" y="105"/>
                    <a:pt x="20" y="106"/>
                  </a:cubicBezTo>
                  <a:cubicBezTo>
                    <a:pt x="19" y="106"/>
                    <a:pt x="18" y="107"/>
                    <a:pt x="20" y="107"/>
                  </a:cubicBezTo>
                  <a:cubicBezTo>
                    <a:pt x="19" y="109"/>
                    <a:pt x="17" y="107"/>
                    <a:pt x="17" y="107"/>
                  </a:cubicBezTo>
                  <a:close/>
                  <a:moveTo>
                    <a:pt x="33" y="112"/>
                  </a:moveTo>
                  <a:cubicBezTo>
                    <a:pt x="33" y="113"/>
                    <a:pt x="33" y="114"/>
                    <a:pt x="32" y="114"/>
                  </a:cubicBezTo>
                  <a:cubicBezTo>
                    <a:pt x="32" y="114"/>
                    <a:pt x="31" y="114"/>
                    <a:pt x="31" y="114"/>
                  </a:cubicBezTo>
                  <a:cubicBezTo>
                    <a:pt x="31" y="114"/>
                    <a:pt x="31" y="114"/>
                    <a:pt x="31" y="114"/>
                  </a:cubicBezTo>
                  <a:cubicBezTo>
                    <a:pt x="30" y="115"/>
                    <a:pt x="31" y="112"/>
                    <a:pt x="33" y="112"/>
                  </a:cubicBezTo>
                  <a:close/>
                  <a:moveTo>
                    <a:pt x="19" y="81"/>
                  </a:moveTo>
                  <a:cubicBezTo>
                    <a:pt x="20" y="80"/>
                    <a:pt x="20" y="81"/>
                    <a:pt x="21" y="80"/>
                  </a:cubicBezTo>
                  <a:cubicBezTo>
                    <a:pt x="21" y="81"/>
                    <a:pt x="19" y="82"/>
                    <a:pt x="19" y="81"/>
                  </a:cubicBezTo>
                  <a:close/>
                  <a:moveTo>
                    <a:pt x="13" y="71"/>
                  </a:moveTo>
                  <a:cubicBezTo>
                    <a:pt x="11" y="70"/>
                    <a:pt x="13" y="69"/>
                    <a:pt x="14" y="69"/>
                  </a:cubicBezTo>
                  <a:cubicBezTo>
                    <a:pt x="14" y="70"/>
                    <a:pt x="13" y="70"/>
                    <a:pt x="13" y="71"/>
                  </a:cubicBezTo>
                  <a:close/>
                  <a:moveTo>
                    <a:pt x="21" y="64"/>
                  </a:moveTo>
                  <a:cubicBezTo>
                    <a:pt x="22" y="64"/>
                    <a:pt x="22" y="64"/>
                    <a:pt x="23" y="63"/>
                  </a:cubicBezTo>
                  <a:cubicBezTo>
                    <a:pt x="23" y="65"/>
                    <a:pt x="20" y="65"/>
                    <a:pt x="21" y="66"/>
                  </a:cubicBezTo>
                  <a:cubicBezTo>
                    <a:pt x="20" y="66"/>
                    <a:pt x="22" y="65"/>
                    <a:pt x="21" y="64"/>
                  </a:cubicBezTo>
                  <a:close/>
                  <a:moveTo>
                    <a:pt x="3" y="16"/>
                  </a:moveTo>
                  <a:cubicBezTo>
                    <a:pt x="2" y="17"/>
                    <a:pt x="2" y="16"/>
                    <a:pt x="2" y="16"/>
                  </a:cubicBezTo>
                  <a:cubicBezTo>
                    <a:pt x="1" y="16"/>
                    <a:pt x="1" y="15"/>
                    <a:pt x="2" y="15"/>
                  </a:cubicBezTo>
                  <a:cubicBezTo>
                    <a:pt x="2" y="15"/>
                    <a:pt x="2" y="16"/>
                    <a:pt x="2" y="16"/>
                  </a:cubicBezTo>
                  <a:cubicBezTo>
                    <a:pt x="2" y="16"/>
                    <a:pt x="3" y="16"/>
                    <a:pt x="3" y="16"/>
                  </a:cubicBezTo>
                  <a:close/>
                  <a:moveTo>
                    <a:pt x="16" y="23"/>
                  </a:moveTo>
                  <a:cubicBezTo>
                    <a:pt x="16" y="24"/>
                    <a:pt x="15" y="24"/>
                    <a:pt x="16" y="25"/>
                  </a:cubicBezTo>
                  <a:cubicBezTo>
                    <a:pt x="15" y="26"/>
                    <a:pt x="15" y="25"/>
                    <a:pt x="15" y="25"/>
                  </a:cubicBezTo>
                  <a:cubicBezTo>
                    <a:pt x="15" y="27"/>
                    <a:pt x="15" y="25"/>
                    <a:pt x="16" y="25"/>
                  </a:cubicBezTo>
                  <a:cubicBezTo>
                    <a:pt x="16" y="26"/>
                    <a:pt x="16" y="27"/>
                    <a:pt x="17" y="27"/>
                  </a:cubicBezTo>
                  <a:cubicBezTo>
                    <a:pt x="16" y="27"/>
                    <a:pt x="15" y="27"/>
                    <a:pt x="15" y="26"/>
                  </a:cubicBezTo>
                  <a:cubicBezTo>
                    <a:pt x="15" y="28"/>
                    <a:pt x="17" y="29"/>
                    <a:pt x="17" y="30"/>
                  </a:cubicBezTo>
                  <a:cubicBezTo>
                    <a:pt x="15" y="29"/>
                    <a:pt x="14" y="27"/>
                    <a:pt x="14" y="25"/>
                  </a:cubicBezTo>
                  <a:cubicBezTo>
                    <a:pt x="15" y="24"/>
                    <a:pt x="15" y="25"/>
                    <a:pt x="16" y="24"/>
                  </a:cubicBezTo>
                  <a:cubicBezTo>
                    <a:pt x="15" y="24"/>
                    <a:pt x="16" y="23"/>
                    <a:pt x="15" y="23"/>
                  </a:cubicBezTo>
                  <a:cubicBezTo>
                    <a:pt x="14" y="24"/>
                    <a:pt x="13" y="25"/>
                    <a:pt x="13" y="27"/>
                  </a:cubicBezTo>
                  <a:cubicBezTo>
                    <a:pt x="13" y="25"/>
                    <a:pt x="14" y="22"/>
                    <a:pt x="16" y="23"/>
                  </a:cubicBezTo>
                  <a:close/>
                  <a:moveTo>
                    <a:pt x="14" y="19"/>
                  </a:moveTo>
                  <a:cubicBezTo>
                    <a:pt x="13" y="19"/>
                    <a:pt x="11" y="19"/>
                    <a:pt x="13" y="18"/>
                  </a:cubicBezTo>
                  <a:cubicBezTo>
                    <a:pt x="13" y="18"/>
                    <a:pt x="12" y="19"/>
                    <a:pt x="12" y="18"/>
                  </a:cubicBezTo>
                  <a:cubicBezTo>
                    <a:pt x="11" y="18"/>
                    <a:pt x="11" y="19"/>
                    <a:pt x="10" y="19"/>
                  </a:cubicBezTo>
                  <a:cubicBezTo>
                    <a:pt x="10" y="18"/>
                    <a:pt x="13" y="16"/>
                    <a:pt x="13" y="18"/>
                  </a:cubicBezTo>
                  <a:cubicBezTo>
                    <a:pt x="14" y="17"/>
                    <a:pt x="13" y="16"/>
                    <a:pt x="13" y="17"/>
                  </a:cubicBezTo>
                  <a:cubicBezTo>
                    <a:pt x="13" y="16"/>
                    <a:pt x="15" y="16"/>
                    <a:pt x="15" y="17"/>
                  </a:cubicBezTo>
                  <a:cubicBezTo>
                    <a:pt x="14" y="17"/>
                    <a:pt x="15" y="18"/>
                    <a:pt x="15" y="18"/>
                  </a:cubicBezTo>
                  <a:cubicBezTo>
                    <a:pt x="15" y="18"/>
                    <a:pt x="15" y="18"/>
                    <a:pt x="14" y="18"/>
                  </a:cubicBezTo>
                  <a:cubicBezTo>
                    <a:pt x="15" y="18"/>
                    <a:pt x="15" y="19"/>
                    <a:pt x="16" y="19"/>
                  </a:cubicBezTo>
                  <a:cubicBezTo>
                    <a:pt x="16" y="20"/>
                    <a:pt x="15" y="19"/>
                    <a:pt x="14" y="19"/>
                  </a:cubicBezTo>
                  <a:cubicBezTo>
                    <a:pt x="15" y="20"/>
                    <a:pt x="16" y="20"/>
                    <a:pt x="17" y="21"/>
                  </a:cubicBezTo>
                  <a:cubicBezTo>
                    <a:pt x="16" y="21"/>
                    <a:pt x="16" y="21"/>
                    <a:pt x="15" y="22"/>
                  </a:cubicBezTo>
                  <a:cubicBezTo>
                    <a:pt x="15" y="21"/>
                    <a:pt x="15" y="20"/>
                    <a:pt x="14" y="20"/>
                  </a:cubicBezTo>
                  <a:cubicBezTo>
                    <a:pt x="14" y="20"/>
                    <a:pt x="14" y="21"/>
                    <a:pt x="15" y="22"/>
                  </a:cubicBezTo>
                  <a:cubicBezTo>
                    <a:pt x="14" y="22"/>
                    <a:pt x="13" y="22"/>
                    <a:pt x="13" y="22"/>
                  </a:cubicBezTo>
                  <a:cubicBezTo>
                    <a:pt x="13" y="22"/>
                    <a:pt x="14" y="21"/>
                    <a:pt x="13" y="20"/>
                  </a:cubicBezTo>
                  <a:cubicBezTo>
                    <a:pt x="11" y="23"/>
                    <a:pt x="11" y="21"/>
                    <a:pt x="14" y="19"/>
                  </a:cubicBezTo>
                  <a:close/>
                  <a:moveTo>
                    <a:pt x="13" y="15"/>
                  </a:moveTo>
                  <a:cubicBezTo>
                    <a:pt x="13" y="15"/>
                    <a:pt x="14" y="14"/>
                    <a:pt x="14" y="15"/>
                  </a:cubicBezTo>
                  <a:cubicBezTo>
                    <a:pt x="14" y="14"/>
                    <a:pt x="14" y="13"/>
                    <a:pt x="16" y="13"/>
                  </a:cubicBezTo>
                  <a:cubicBezTo>
                    <a:pt x="15" y="13"/>
                    <a:pt x="15" y="13"/>
                    <a:pt x="15" y="14"/>
                  </a:cubicBezTo>
                  <a:cubicBezTo>
                    <a:pt x="15" y="15"/>
                    <a:pt x="16" y="15"/>
                    <a:pt x="16" y="16"/>
                  </a:cubicBezTo>
                  <a:cubicBezTo>
                    <a:pt x="14" y="15"/>
                    <a:pt x="12" y="15"/>
                    <a:pt x="15" y="16"/>
                  </a:cubicBezTo>
                  <a:cubicBezTo>
                    <a:pt x="14" y="17"/>
                    <a:pt x="13" y="15"/>
                    <a:pt x="11" y="16"/>
                  </a:cubicBezTo>
                  <a:cubicBezTo>
                    <a:pt x="11" y="15"/>
                    <a:pt x="13" y="16"/>
                    <a:pt x="13" y="15"/>
                  </a:cubicBezTo>
                  <a:close/>
                  <a:moveTo>
                    <a:pt x="18" y="30"/>
                  </a:moveTo>
                  <a:cubicBezTo>
                    <a:pt x="17" y="30"/>
                    <a:pt x="18" y="29"/>
                    <a:pt x="18" y="28"/>
                  </a:cubicBezTo>
                  <a:cubicBezTo>
                    <a:pt x="19" y="28"/>
                    <a:pt x="19" y="30"/>
                    <a:pt x="18" y="30"/>
                  </a:cubicBezTo>
                  <a:close/>
                  <a:moveTo>
                    <a:pt x="17" y="34"/>
                  </a:moveTo>
                  <a:cubicBezTo>
                    <a:pt x="17" y="34"/>
                    <a:pt x="16" y="34"/>
                    <a:pt x="16" y="33"/>
                  </a:cubicBezTo>
                  <a:cubicBezTo>
                    <a:pt x="17" y="32"/>
                    <a:pt x="17" y="32"/>
                    <a:pt x="17" y="32"/>
                  </a:cubicBezTo>
                  <a:cubicBezTo>
                    <a:pt x="17" y="32"/>
                    <a:pt x="17" y="33"/>
                    <a:pt x="17" y="34"/>
                  </a:cubicBezTo>
                  <a:close/>
                  <a:moveTo>
                    <a:pt x="37" y="118"/>
                  </a:moveTo>
                  <a:cubicBezTo>
                    <a:pt x="38" y="117"/>
                    <a:pt x="38" y="118"/>
                    <a:pt x="38" y="118"/>
                  </a:cubicBezTo>
                  <a:cubicBezTo>
                    <a:pt x="38" y="119"/>
                    <a:pt x="37" y="119"/>
                    <a:pt x="37" y="119"/>
                  </a:cubicBezTo>
                  <a:cubicBezTo>
                    <a:pt x="37" y="119"/>
                    <a:pt x="37" y="118"/>
                    <a:pt x="37" y="118"/>
                  </a:cubicBezTo>
                  <a:close/>
                  <a:moveTo>
                    <a:pt x="37" y="101"/>
                  </a:moveTo>
                  <a:cubicBezTo>
                    <a:pt x="38" y="102"/>
                    <a:pt x="36" y="102"/>
                    <a:pt x="35" y="102"/>
                  </a:cubicBezTo>
                  <a:cubicBezTo>
                    <a:pt x="35" y="101"/>
                    <a:pt x="37" y="102"/>
                    <a:pt x="37" y="101"/>
                  </a:cubicBezTo>
                  <a:close/>
                  <a:moveTo>
                    <a:pt x="35" y="95"/>
                  </a:moveTo>
                  <a:cubicBezTo>
                    <a:pt x="34" y="94"/>
                    <a:pt x="33" y="94"/>
                    <a:pt x="33" y="94"/>
                  </a:cubicBezTo>
                  <a:cubicBezTo>
                    <a:pt x="33" y="94"/>
                    <a:pt x="35" y="93"/>
                    <a:pt x="35" y="95"/>
                  </a:cubicBezTo>
                  <a:close/>
                  <a:moveTo>
                    <a:pt x="37" y="98"/>
                  </a:moveTo>
                  <a:cubicBezTo>
                    <a:pt x="37" y="99"/>
                    <a:pt x="37" y="99"/>
                    <a:pt x="38" y="99"/>
                  </a:cubicBezTo>
                  <a:cubicBezTo>
                    <a:pt x="37" y="100"/>
                    <a:pt x="37" y="99"/>
                    <a:pt x="36" y="100"/>
                  </a:cubicBezTo>
                  <a:cubicBezTo>
                    <a:pt x="36" y="99"/>
                    <a:pt x="37" y="99"/>
                    <a:pt x="37" y="98"/>
                  </a:cubicBezTo>
                  <a:close/>
                  <a:moveTo>
                    <a:pt x="19" y="115"/>
                  </a:moveTo>
                  <a:cubicBezTo>
                    <a:pt x="18" y="115"/>
                    <a:pt x="17" y="115"/>
                    <a:pt x="17" y="116"/>
                  </a:cubicBezTo>
                  <a:cubicBezTo>
                    <a:pt x="18" y="116"/>
                    <a:pt x="19" y="117"/>
                    <a:pt x="19" y="118"/>
                  </a:cubicBezTo>
                  <a:cubicBezTo>
                    <a:pt x="18" y="118"/>
                    <a:pt x="17" y="117"/>
                    <a:pt x="16" y="117"/>
                  </a:cubicBezTo>
                  <a:cubicBezTo>
                    <a:pt x="17" y="117"/>
                    <a:pt x="17" y="117"/>
                    <a:pt x="16" y="117"/>
                  </a:cubicBezTo>
                  <a:cubicBezTo>
                    <a:pt x="16" y="117"/>
                    <a:pt x="16" y="118"/>
                    <a:pt x="16" y="118"/>
                  </a:cubicBezTo>
                  <a:cubicBezTo>
                    <a:pt x="17" y="118"/>
                    <a:pt x="17" y="118"/>
                    <a:pt x="17" y="119"/>
                  </a:cubicBezTo>
                  <a:cubicBezTo>
                    <a:pt x="17" y="119"/>
                    <a:pt x="19" y="118"/>
                    <a:pt x="19" y="119"/>
                  </a:cubicBezTo>
                  <a:cubicBezTo>
                    <a:pt x="18" y="120"/>
                    <a:pt x="17" y="119"/>
                    <a:pt x="17" y="120"/>
                  </a:cubicBezTo>
                  <a:cubicBezTo>
                    <a:pt x="18" y="120"/>
                    <a:pt x="19" y="120"/>
                    <a:pt x="20" y="121"/>
                  </a:cubicBezTo>
                  <a:cubicBezTo>
                    <a:pt x="19" y="122"/>
                    <a:pt x="19" y="122"/>
                    <a:pt x="18" y="123"/>
                  </a:cubicBezTo>
                  <a:cubicBezTo>
                    <a:pt x="19" y="123"/>
                    <a:pt x="19" y="124"/>
                    <a:pt x="20" y="125"/>
                  </a:cubicBezTo>
                  <a:cubicBezTo>
                    <a:pt x="21" y="124"/>
                    <a:pt x="22" y="126"/>
                    <a:pt x="22" y="124"/>
                  </a:cubicBezTo>
                  <a:cubicBezTo>
                    <a:pt x="21" y="124"/>
                    <a:pt x="22" y="123"/>
                    <a:pt x="23" y="123"/>
                  </a:cubicBezTo>
                  <a:cubicBezTo>
                    <a:pt x="23" y="122"/>
                    <a:pt x="23" y="122"/>
                    <a:pt x="23" y="121"/>
                  </a:cubicBezTo>
                  <a:cubicBezTo>
                    <a:pt x="23" y="122"/>
                    <a:pt x="24" y="122"/>
                    <a:pt x="24" y="122"/>
                  </a:cubicBezTo>
                  <a:cubicBezTo>
                    <a:pt x="24" y="121"/>
                    <a:pt x="24" y="120"/>
                    <a:pt x="24" y="120"/>
                  </a:cubicBezTo>
                  <a:cubicBezTo>
                    <a:pt x="25" y="120"/>
                    <a:pt x="25" y="121"/>
                    <a:pt x="26" y="122"/>
                  </a:cubicBezTo>
                  <a:cubicBezTo>
                    <a:pt x="26" y="122"/>
                    <a:pt x="28" y="123"/>
                    <a:pt x="28" y="122"/>
                  </a:cubicBezTo>
                  <a:cubicBezTo>
                    <a:pt x="26" y="122"/>
                    <a:pt x="28" y="120"/>
                    <a:pt x="26" y="119"/>
                  </a:cubicBezTo>
                  <a:cubicBezTo>
                    <a:pt x="28" y="118"/>
                    <a:pt x="28" y="119"/>
                    <a:pt x="29" y="119"/>
                  </a:cubicBezTo>
                  <a:cubicBezTo>
                    <a:pt x="30" y="117"/>
                    <a:pt x="31" y="117"/>
                    <a:pt x="32" y="116"/>
                  </a:cubicBezTo>
                  <a:cubicBezTo>
                    <a:pt x="32" y="117"/>
                    <a:pt x="32" y="117"/>
                    <a:pt x="33" y="118"/>
                  </a:cubicBezTo>
                  <a:cubicBezTo>
                    <a:pt x="32" y="117"/>
                    <a:pt x="31" y="119"/>
                    <a:pt x="32" y="118"/>
                  </a:cubicBezTo>
                  <a:cubicBezTo>
                    <a:pt x="32" y="118"/>
                    <a:pt x="33" y="118"/>
                    <a:pt x="34" y="117"/>
                  </a:cubicBezTo>
                  <a:cubicBezTo>
                    <a:pt x="34" y="117"/>
                    <a:pt x="33" y="116"/>
                    <a:pt x="34" y="116"/>
                  </a:cubicBezTo>
                  <a:cubicBezTo>
                    <a:pt x="36" y="116"/>
                    <a:pt x="34" y="117"/>
                    <a:pt x="36" y="118"/>
                  </a:cubicBezTo>
                  <a:cubicBezTo>
                    <a:pt x="35" y="119"/>
                    <a:pt x="35" y="119"/>
                    <a:pt x="35" y="119"/>
                  </a:cubicBezTo>
                  <a:cubicBezTo>
                    <a:pt x="35" y="120"/>
                    <a:pt x="35" y="120"/>
                    <a:pt x="35" y="121"/>
                  </a:cubicBezTo>
                  <a:cubicBezTo>
                    <a:pt x="37" y="120"/>
                    <a:pt x="37" y="120"/>
                    <a:pt x="38" y="120"/>
                  </a:cubicBezTo>
                  <a:cubicBezTo>
                    <a:pt x="38" y="120"/>
                    <a:pt x="37" y="120"/>
                    <a:pt x="37" y="120"/>
                  </a:cubicBezTo>
                  <a:cubicBezTo>
                    <a:pt x="38" y="120"/>
                    <a:pt x="38" y="122"/>
                    <a:pt x="39" y="121"/>
                  </a:cubicBezTo>
                  <a:cubicBezTo>
                    <a:pt x="39" y="119"/>
                    <a:pt x="39" y="118"/>
                    <a:pt x="39" y="116"/>
                  </a:cubicBezTo>
                  <a:cubicBezTo>
                    <a:pt x="39" y="116"/>
                    <a:pt x="37" y="117"/>
                    <a:pt x="37" y="116"/>
                  </a:cubicBezTo>
                  <a:cubicBezTo>
                    <a:pt x="37" y="116"/>
                    <a:pt x="37" y="116"/>
                    <a:pt x="37" y="116"/>
                  </a:cubicBezTo>
                  <a:cubicBezTo>
                    <a:pt x="38" y="116"/>
                    <a:pt x="38" y="115"/>
                    <a:pt x="38" y="114"/>
                  </a:cubicBezTo>
                  <a:cubicBezTo>
                    <a:pt x="39" y="115"/>
                    <a:pt x="40" y="114"/>
                    <a:pt x="40" y="113"/>
                  </a:cubicBezTo>
                  <a:cubicBezTo>
                    <a:pt x="38" y="113"/>
                    <a:pt x="36" y="114"/>
                    <a:pt x="35" y="113"/>
                  </a:cubicBezTo>
                  <a:cubicBezTo>
                    <a:pt x="35" y="113"/>
                    <a:pt x="35" y="112"/>
                    <a:pt x="35" y="112"/>
                  </a:cubicBezTo>
                  <a:cubicBezTo>
                    <a:pt x="37" y="113"/>
                    <a:pt x="37" y="111"/>
                    <a:pt x="39" y="111"/>
                  </a:cubicBezTo>
                  <a:cubicBezTo>
                    <a:pt x="39" y="111"/>
                    <a:pt x="39" y="112"/>
                    <a:pt x="40" y="112"/>
                  </a:cubicBezTo>
                  <a:cubicBezTo>
                    <a:pt x="39" y="110"/>
                    <a:pt x="38" y="111"/>
                    <a:pt x="38" y="110"/>
                  </a:cubicBezTo>
                  <a:cubicBezTo>
                    <a:pt x="37" y="110"/>
                    <a:pt x="37" y="111"/>
                    <a:pt x="36" y="111"/>
                  </a:cubicBezTo>
                  <a:cubicBezTo>
                    <a:pt x="37" y="109"/>
                    <a:pt x="34" y="109"/>
                    <a:pt x="34" y="108"/>
                  </a:cubicBezTo>
                  <a:cubicBezTo>
                    <a:pt x="35" y="108"/>
                    <a:pt x="35" y="108"/>
                    <a:pt x="36" y="108"/>
                  </a:cubicBezTo>
                  <a:cubicBezTo>
                    <a:pt x="35" y="107"/>
                    <a:pt x="35" y="106"/>
                    <a:pt x="35" y="106"/>
                  </a:cubicBezTo>
                  <a:cubicBezTo>
                    <a:pt x="35" y="106"/>
                    <a:pt x="34" y="106"/>
                    <a:pt x="34" y="106"/>
                  </a:cubicBezTo>
                  <a:cubicBezTo>
                    <a:pt x="36" y="105"/>
                    <a:pt x="33" y="105"/>
                    <a:pt x="34" y="104"/>
                  </a:cubicBezTo>
                  <a:cubicBezTo>
                    <a:pt x="35" y="104"/>
                    <a:pt x="36" y="106"/>
                    <a:pt x="36" y="107"/>
                  </a:cubicBezTo>
                  <a:cubicBezTo>
                    <a:pt x="38" y="106"/>
                    <a:pt x="39" y="109"/>
                    <a:pt x="40" y="108"/>
                  </a:cubicBezTo>
                  <a:cubicBezTo>
                    <a:pt x="39" y="107"/>
                    <a:pt x="39" y="107"/>
                    <a:pt x="38" y="106"/>
                  </a:cubicBezTo>
                  <a:cubicBezTo>
                    <a:pt x="39" y="105"/>
                    <a:pt x="39" y="106"/>
                    <a:pt x="41" y="106"/>
                  </a:cubicBezTo>
                  <a:cubicBezTo>
                    <a:pt x="41" y="105"/>
                    <a:pt x="40" y="104"/>
                    <a:pt x="40" y="104"/>
                  </a:cubicBezTo>
                  <a:cubicBezTo>
                    <a:pt x="39" y="106"/>
                    <a:pt x="38" y="105"/>
                    <a:pt x="36" y="105"/>
                  </a:cubicBezTo>
                  <a:cubicBezTo>
                    <a:pt x="36" y="105"/>
                    <a:pt x="37" y="104"/>
                    <a:pt x="37" y="104"/>
                  </a:cubicBezTo>
                  <a:cubicBezTo>
                    <a:pt x="38" y="103"/>
                    <a:pt x="39" y="105"/>
                    <a:pt x="39" y="104"/>
                  </a:cubicBezTo>
                  <a:cubicBezTo>
                    <a:pt x="38" y="104"/>
                    <a:pt x="38" y="104"/>
                    <a:pt x="37" y="103"/>
                  </a:cubicBezTo>
                  <a:cubicBezTo>
                    <a:pt x="38" y="102"/>
                    <a:pt x="40" y="104"/>
                    <a:pt x="40" y="103"/>
                  </a:cubicBezTo>
                  <a:cubicBezTo>
                    <a:pt x="39" y="103"/>
                    <a:pt x="41" y="102"/>
                    <a:pt x="39" y="102"/>
                  </a:cubicBezTo>
                  <a:cubicBezTo>
                    <a:pt x="39" y="102"/>
                    <a:pt x="39" y="102"/>
                    <a:pt x="39" y="103"/>
                  </a:cubicBezTo>
                  <a:cubicBezTo>
                    <a:pt x="39" y="101"/>
                    <a:pt x="38" y="102"/>
                    <a:pt x="38" y="101"/>
                  </a:cubicBezTo>
                  <a:cubicBezTo>
                    <a:pt x="38" y="100"/>
                    <a:pt x="36" y="102"/>
                    <a:pt x="36" y="100"/>
                  </a:cubicBezTo>
                  <a:cubicBezTo>
                    <a:pt x="37" y="100"/>
                    <a:pt x="40" y="100"/>
                    <a:pt x="41" y="99"/>
                  </a:cubicBezTo>
                  <a:cubicBezTo>
                    <a:pt x="40" y="99"/>
                    <a:pt x="39" y="100"/>
                    <a:pt x="38" y="98"/>
                  </a:cubicBezTo>
                  <a:cubicBezTo>
                    <a:pt x="39" y="97"/>
                    <a:pt x="41" y="96"/>
                    <a:pt x="40" y="96"/>
                  </a:cubicBezTo>
                  <a:cubicBezTo>
                    <a:pt x="39" y="97"/>
                    <a:pt x="38" y="97"/>
                    <a:pt x="38" y="96"/>
                  </a:cubicBezTo>
                  <a:cubicBezTo>
                    <a:pt x="38" y="96"/>
                    <a:pt x="39" y="96"/>
                    <a:pt x="39" y="95"/>
                  </a:cubicBezTo>
                  <a:cubicBezTo>
                    <a:pt x="39" y="95"/>
                    <a:pt x="37" y="96"/>
                    <a:pt x="37" y="95"/>
                  </a:cubicBezTo>
                  <a:cubicBezTo>
                    <a:pt x="38" y="95"/>
                    <a:pt x="38" y="95"/>
                    <a:pt x="39" y="95"/>
                  </a:cubicBezTo>
                  <a:cubicBezTo>
                    <a:pt x="37" y="94"/>
                    <a:pt x="35" y="93"/>
                    <a:pt x="36" y="92"/>
                  </a:cubicBezTo>
                  <a:cubicBezTo>
                    <a:pt x="35" y="93"/>
                    <a:pt x="34" y="92"/>
                    <a:pt x="34" y="91"/>
                  </a:cubicBezTo>
                  <a:cubicBezTo>
                    <a:pt x="35" y="91"/>
                    <a:pt x="35" y="89"/>
                    <a:pt x="34" y="89"/>
                  </a:cubicBezTo>
                  <a:cubicBezTo>
                    <a:pt x="35" y="90"/>
                    <a:pt x="33" y="91"/>
                    <a:pt x="33" y="90"/>
                  </a:cubicBezTo>
                  <a:cubicBezTo>
                    <a:pt x="33" y="90"/>
                    <a:pt x="33" y="90"/>
                    <a:pt x="33" y="89"/>
                  </a:cubicBezTo>
                  <a:cubicBezTo>
                    <a:pt x="34" y="89"/>
                    <a:pt x="33" y="88"/>
                    <a:pt x="33" y="88"/>
                  </a:cubicBezTo>
                  <a:cubicBezTo>
                    <a:pt x="34" y="88"/>
                    <a:pt x="33" y="87"/>
                    <a:pt x="34" y="87"/>
                  </a:cubicBezTo>
                  <a:cubicBezTo>
                    <a:pt x="34" y="88"/>
                    <a:pt x="33" y="89"/>
                    <a:pt x="35" y="89"/>
                  </a:cubicBezTo>
                  <a:cubicBezTo>
                    <a:pt x="35" y="88"/>
                    <a:pt x="37" y="89"/>
                    <a:pt x="36" y="87"/>
                  </a:cubicBezTo>
                  <a:cubicBezTo>
                    <a:pt x="35" y="86"/>
                    <a:pt x="34" y="88"/>
                    <a:pt x="34" y="86"/>
                  </a:cubicBezTo>
                  <a:cubicBezTo>
                    <a:pt x="35" y="86"/>
                    <a:pt x="35" y="86"/>
                    <a:pt x="36" y="85"/>
                  </a:cubicBezTo>
                  <a:cubicBezTo>
                    <a:pt x="36" y="86"/>
                    <a:pt x="37" y="86"/>
                    <a:pt x="38" y="86"/>
                  </a:cubicBezTo>
                  <a:cubicBezTo>
                    <a:pt x="38" y="84"/>
                    <a:pt x="37" y="84"/>
                    <a:pt x="38" y="83"/>
                  </a:cubicBezTo>
                  <a:cubicBezTo>
                    <a:pt x="37" y="84"/>
                    <a:pt x="37" y="83"/>
                    <a:pt x="37" y="83"/>
                  </a:cubicBezTo>
                  <a:cubicBezTo>
                    <a:pt x="35" y="84"/>
                    <a:pt x="33" y="85"/>
                    <a:pt x="31" y="84"/>
                  </a:cubicBezTo>
                  <a:cubicBezTo>
                    <a:pt x="31" y="83"/>
                    <a:pt x="31" y="83"/>
                    <a:pt x="32" y="82"/>
                  </a:cubicBezTo>
                  <a:cubicBezTo>
                    <a:pt x="32" y="82"/>
                    <a:pt x="32" y="83"/>
                    <a:pt x="33" y="82"/>
                  </a:cubicBezTo>
                  <a:cubicBezTo>
                    <a:pt x="32" y="81"/>
                    <a:pt x="30" y="82"/>
                    <a:pt x="31" y="83"/>
                  </a:cubicBezTo>
                  <a:cubicBezTo>
                    <a:pt x="30" y="83"/>
                    <a:pt x="30" y="84"/>
                    <a:pt x="29" y="83"/>
                  </a:cubicBezTo>
                  <a:cubicBezTo>
                    <a:pt x="30" y="83"/>
                    <a:pt x="28" y="81"/>
                    <a:pt x="28" y="82"/>
                  </a:cubicBezTo>
                  <a:cubicBezTo>
                    <a:pt x="28" y="82"/>
                    <a:pt x="28" y="83"/>
                    <a:pt x="28" y="83"/>
                  </a:cubicBezTo>
                  <a:cubicBezTo>
                    <a:pt x="26" y="83"/>
                    <a:pt x="23" y="83"/>
                    <a:pt x="21" y="83"/>
                  </a:cubicBezTo>
                  <a:cubicBezTo>
                    <a:pt x="21" y="81"/>
                    <a:pt x="23" y="79"/>
                    <a:pt x="24" y="79"/>
                  </a:cubicBezTo>
                  <a:cubicBezTo>
                    <a:pt x="24" y="80"/>
                    <a:pt x="23" y="80"/>
                    <a:pt x="23" y="81"/>
                  </a:cubicBezTo>
                  <a:cubicBezTo>
                    <a:pt x="24" y="80"/>
                    <a:pt x="24" y="81"/>
                    <a:pt x="26" y="81"/>
                  </a:cubicBezTo>
                  <a:cubicBezTo>
                    <a:pt x="26" y="80"/>
                    <a:pt x="26" y="81"/>
                    <a:pt x="27" y="80"/>
                  </a:cubicBezTo>
                  <a:cubicBezTo>
                    <a:pt x="28" y="81"/>
                    <a:pt x="26" y="81"/>
                    <a:pt x="26" y="82"/>
                  </a:cubicBezTo>
                  <a:cubicBezTo>
                    <a:pt x="27" y="81"/>
                    <a:pt x="27" y="82"/>
                    <a:pt x="28" y="83"/>
                  </a:cubicBezTo>
                  <a:cubicBezTo>
                    <a:pt x="28" y="80"/>
                    <a:pt x="31" y="83"/>
                    <a:pt x="32" y="79"/>
                  </a:cubicBezTo>
                  <a:cubicBezTo>
                    <a:pt x="32" y="81"/>
                    <a:pt x="33" y="81"/>
                    <a:pt x="33" y="83"/>
                  </a:cubicBezTo>
                  <a:cubicBezTo>
                    <a:pt x="35" y="81"/>
                    <a:pt x="35" y="82"/>
                    <a:pt x="37" y="81"/>
                  </a:cubicBezTo>
                  <a:cubicBezTo>
                    <a:pt x="37" y="80"/>
                    <a:pt x="37" y="80"/>
                    <a:pt x="36" y="79"/>
                  </a:cubicBezTo>
                  <a:cubicBezTo>
                    <a:pt x="37" y="79"/>
                    <a:pt x="37" y="79"/>
                    <a:pt x="37" y="78"/>
                  </a:cubicBezTo>
                  <a:cubicBezTo>
                    <a:pt x="36" y="78"/>
                    <a:pt x="38" y="77"/>
                    <a:pt x="37" y="77"/>
                  </a:cubicBezTo>
                  <a:cubicBezTo>
                    <a:pt x="37" y="78"/>
                    <a:pt x="35" y="78"/>
                    <a:pt x="35" y="78"/>
                  </a:cubicBezTo>
                  <a:cubicBezTo>
                    <a:pt x="35" y="78"/>
                    <a:pt x="37" y="76"/>
                    <a:pt x="38" y="76"/>
                  </a:cubicBezTo>
                  <a:cubicBezTo>
                    <a:pt x="38" y="75"/>
                    <a:pt x="37" y="76"/>
                    <a:pt x="37" y="75"/>
                  </a:cubicBezTo>
                  <a:cubicBezTo>
                    <a:pt x="37" y="75"/>
                    <a:pt x="37" y="75"/>
                    <a:pt x="38" y="75"/>
                  </a:cubicBezTo>
                  <a:cubicBezTo>
                    <a:pt x="37" y="74"/>
                    <a:pt x="36" y="74"/>
                    <a:pt x="36" y="73"/>
                  </a:cubicBezTo>
                  <a:cubicBezTo>
                    <a:pt x="36" y="72"/>
                    <a:pt x="37" y="74"/>
                    <a:pt x="37" y="72"/>
                  </a:cubicBezTo>
                  <a:cubicBezTo>
                    <a:pt x="36" y="73"/>
                    <a:pt x="37" y="72"/>
                    <a:pt x="36" y="71"/>
                  </a:cubicBezTo>
                  <a:cubicBezTo>
                    <a:pt x="36" y="71"/>
                    <a:pt x="36" y="71"/>
                    <a:pt x="37" y="71"/>
                  </a:cubicBezTo>
                  <a:cubicBezTo>
                    <a:pt x="37" y="70"/>
                    <a:pt x="36" y="71"/>
                    <a:pt x="35" y="70"/>
                  </a:cubicBezTo>
                  <a:cubicBezTo>
                    <a:pt x="36" y="69"/>
                    <a:pt x="36" y="67"/>
                    <a:pt x="37" y="67"/>
                  </a:cubicBezTo>
                  <a:cubicBezTo>
                    <a:pt x="35" y="67"/>
                    <a:pt x="36" y="67"/>
                    <a:pt x="36" y="66"/>
                  </a:cubicBezTo>
                  <a:cubicBezTo>
                    <a:pt x="35" y="65"/>
                    <a:pt x="35" y="67"/>
                    <a:pt x="34" y="66"/>
                  </a:cubicBezTo>
                  <a:cubicBezTo>
                    <a:pt x="34" y="66"/>
                    <a:pt x="34" y="65"/>
                    <a:pt x="34" y="65"/>
                  </a:cubicBezTo>
                  <a:cubicBezTo>
                    <a:pt x="35" y="65"/>
                    <a:pt x="35" y="65"/>
                    <a:pt x="36" y="65"/>
                  </a:cubicBezTo>
                  <a:cubicBezTo>
                    <a:pt x="36" y="64"/>
                    <a:pt x="36" y="63"/>
                    <a:pt x="35" y="63"/>
                  </a:cubicBezTo>
                  <a:cubicBezTo>
                    <a:pt x="35" y="64"/>
                    <a:pt x="35" y="64"/>
                    <a:pt x="35" y="64"/>
                  </a:cubicBezTo>
                  <a:cubicBezTo>
                    <a:pt x="35" y="64"/>
                    <a:pt x="34" y="63"/>
                    <a:pt x="34" y="62"/>
                  </a:cubicBezTo>
                  <a:cubicBezTo>
                    <a:pt x="35" y="62"/>
                    <a:pt x="35" y="63"/>
                    <a:pt x="35" y="62"/>
                  </a:cubicBezTo>
                  <a:cubicBezTo>
                    <a:pt x="35" y="60"/>
                    <a:pt x="34" y="61"/>
                    <a:pt x="33" y="61"/>
                  </a:cubicBezTo>
                  <a:cubicBezTo>
                    <a:pt x="33" y="60"/>
                    <a:pt x="35" y="60"/>
                    <a:pt x="34" y="59"/>
                  </a:cubicBezTo>
                  <a:cubicBezTo>
                    <a:pt x="34" y="58"/>
                    <a:pt x="33" y="59"/>
                    <a:pt x="33" y="58"/>
                  </a:cubicBezTo>
                  <a:cubicBezTo>
                    <a:pt x="33" y="58"/>
                    <a:pt x="33" y="57"/>
                    <a:pt x="33" y="57"/>
                  </a:cubicBezTo>
                  <a:cubicBezTo>
                    <a:pt x="33" y="57"/>
                    <a:pt x="34" y="58"/>
                    <a:pt x="34" y="58"/>
                  </a:cubicBezTo>
                  <a:cubicBezTo>
                    <a:pt x="34" y="57"/>
                    <a:pt x="35" y="56"/>
                    <a:pt x="34" y="55"/>
                  </a:cubicBezTo>
                  <a:cubicBezTo>
                    <a:pt x="33" y="55"/>
                    <a:pt x="33" y="55"/>
                    <a:pt x="32" y="54"/>
                  </a:cubicBezTo>
                  <a:cubicBezTo>
                    <a:pt x="34" y="53"/>
                    <a:pt x="32" y="54"/>
                    <a:pt x="32" y="53"/>
                  </a:cubicBezTo>
                  <a:cubicBezTo>
                    <a:pt x="32" y="53"/>
                    <a:pt x="33" y="52"/>
                    <a:pt x="33" y="52"/>
                  </a:cubicBezTo>
                  <a:cubicBezTo>
                    <a:pt x="33" y="50"/>
                    <a:pt x="31" y="51"/>
                    <a:pt x="32" y="50"/>
                  </a:cubicBezTo>
                  <a:cubicBezTo>
                    <a:pt x="32" y="49"/>
                    <a:pt x="33" y="50"/>
                    <a:pt x="33" y="50"/>
                  </a:cubicBezTo>
                  <a:cubicBezTo>
                    <a:pt x="33" y="49"/>
                    <a:pt x="33" y="48"/>
                    <a:pt x="32" y="48"/>
                  </a:cubicBezTo>
                  <a:cubicBezTo>
                    <a:pt x="32" y="48"/>
                    <a:pt x="31" y="49"/>
                    <a:pt x="30" y="47"/>
                  </a:cubicBezTo>
                  <a:cubicBezTo>
                    <a:pt x="30" y="47"/>
                    <a:pt x="31" y="48"/>
                    <a:pt x="29" y="49"/>
                  </a:cubicBezTo>
                  <a:cubicBezTo>
                    <a:pt x="29" y="48"/>
                    <a:pt x="30" y="47"/>
                    <a:pt x="29" y="46"/>
                  </a:cubicBezTo>
                  <a:cubicBezTo>
                    <a:pt x="28" y="47"/>
                    <a:pt x="27" y="46"/>
                    <a:pt x="26" y="46"/>
                  </a:cubicBezTo>
                  <a:cubicBezTo>
                    <a:pt x="27" y="45"/>
                    <a:pt x="27" y="44"/>
                    <a:pt x="28" y="43"/>
                  </a:cubicBezTo>
                  <a:cubicBezTo>
                    <a:pt x="28" y="44"/>
                    <a:pt x="30" y="44"/>
                    <a:pt x="30" y="44"/>
                  </a:cubicBezTo>
                  <a:cubicBezTo>
                    <a:pt x="28" y="43"/>
                    <a:pt x="31" y="42"/>
                    <a:pt x="32" y="43"/>
                  </a:cubicBezTo>
                  <a:cubicBezTo>
                    <a:pt x="33" y="39"/>
                    <a:pt x="32" y="33"/>
                    <a:pt x="31" y="29"/>
                  </a:cubicBezTo>
                  <a:cubicBezTo>
                    <a:pt x="31" y="29"/>
                    <a:pt x="32" y="28"/>
                    <a:pt x="32" y="28"/>
                  </a:cubicBezTo>
                  <a:cubicBezTo>
                    <a:pt x="30" y="28"/>
                    <a:pt x="31" y="26"/>
                    <a:pt x="32" y="26"/>
                  </a:cubicBezTo>
                  <a:cubicBezTo>
                    <a:pt x="31" y="26"/>
                    <a:pt x="31" y="25"/>
                    <a:pt x="31" y="25"/>
                  </a:cubicBezTo>
                  <a:cubicBezTo>
                    <a:pt x="31" y="25"/>
                    <a:pt x="32" y="25"/>
                    <a:pt x="32" y="24"/>
                  </a:cubicBezTo>
                  <a:cubicBezTo>
                    <a:pt x="31" y="24"/>
                    <a:pt x="31" y="24"/>
                    <a:pt x="31" y="24"/>
                  </a:cubicBezTo>
                  <a:cubicBezTo>
                    <a:pt x="32" y="20"/>
                    <a:pt x="31" y="17"/>
                    <a:pt x="29" y="13"/>
                  </a:cubicBezTo>
                  <a:cubicBezTo>
                    <a:pt x="29" y="10"/>
                    <a:pt x="27" y="1"/>
                    <a:pt x="22" y="2"/>
                  </a:cubicBezTo>
                  <a:cubicBezTo>
                    <a:pt x="22" y="2"/>
                    <a:pt x="22" y="3"/>
                    <a:pt x="23" y="3"/>
                  </a:cubicBezTo>
                  <a:cubicBezTo>
                    <a:pt x="22" y="4"/>
                    <a:pt x="22" y="3"/>
                    <a:pt x="21" y="4"/>
                  </a:cubicBezTo>
                  <a:cubicBezTo>
                    <a:pt x="21" y="5"/>
                    <a:pt x="22" y="4"/>
                    <a:pt x="22" y="5"/>
                  </a:cubicBezTo>
                  <a:cubicBezTo>
                    <a:pt x="21" y="5"/>
                    <a:pt x="21" y="4"/>
                    <a:pt x="20" y="4"/>
                  </a:cubicBezTo>
                  <a:cubicBezTo>
                    <a:pt x="20" y="5"/>
                    <a:pt x="22" y="5"/>
                    <a:pt x="21" y="6"/>
                  </a:cubicBezTo>
                  <a:cubicBezTo>
                    <a:pt x="21" y="5"/>
                    <a:pt x="20" y="4"/>
                    <a:pt x="19" y="4"/>
                  </a:cubicBezTo>
                  <a:cubicBezTo>
                    <a:pt x="18" y="4"/>
                    <a:pt x="15" y="4"/>
                    <a:pt x="15" y="7"/>
                  </a:cubicBezTo>
                  <a:cubicBezTo>
                    <a:pt x="14" y="6"/>
                    <a:pt x="13" y="5"/>
                    <a:pt x="12" y="5"/>
                  </a:cubicBezTo>
                  <a:cubicBezTo>
                    <a:pt x="12" y="4"/>
                    <a:pt x="13" y="5"/>
                    <a:pt x="13" y="4"/>
                  </a:cubicBezTo>
                  <a:cubicBezTo>
                    <a:pt x="12" y="4"/>
                    <a:pt x="12" y="4"/>
                    <a:pt x="11" y="4"/>
                  </a:cubicBezTo>
                  <a:cubicBezTo>
                    <a:pt x="12" y="3"/>
                    <a:pt x="13" y="4"/>
                    <a:pt x="13" y="3"/>
                  </a:cubicBezTo>
                  <a:cubicBezTo>
                    <a:pt x="12" y="3"/>
                    <a:pt x="12" y="3"/>
                    <a:pt x="11" y="3"/>
                  </a:cubicBezTo>
                  <a:cubicBezTo>
                    <a:pt x="13" y="3"/>
                    <a:pt x="13" y="2"/>
                    <a:pt x="13" y="1"/>
                  </a:cubicBezTo>
                  <a:cubicBezTo>
                    <a:pt x="12" y="2"/>
                    <a:pt x="11" y="2"/>
                    <a:pt x="11" y="0"/>
                  </a:cubicBezTo>
                  <a:cubicBezTo>
                    <a:pt x="8" y="1"/>
                    <a:pt x="6" y="3"/>
                    <a:pt x="4" y="4"/>
                  </a:cubicBezTo>
                  <a:cubicBezTo>
                    <a:pt x="5" y="6"/>
                    <a:pt x="3" y="7"/>
                    <a:pt x="2" y="8"/>
                  </a:cubicBezTo>
                  <a:cubicBezTo>
                    <a:pt x="4" y="9"/>
                    <a:pt x="2" y="10"/>
                    <a:pt x="1" y="9"/>
                  </a:cubicBezTo>
                  <a:cubicBezTo>
                    <a:pt x="1" y="10"/>
                    <a:pt x="1" y="12"/>
                    <a:pt x="2" y="12"/>
                  </a:cubicBezTo>
                  <a:cubicBezTo>
                    <a:pt x="1" y="11"/>
                    <a:pt x="1" y="13"/>
                    <a:pt x="1" y="14"/>
                  </a:cubicBezTo>
                  <a:cubicBezTo>
                    <a:pt x="1" y="14"/>
                    <a:pt x="1" y="13"/>
                    <a:pt x="1" y="14"/>
                  </a:cubicBezTo>
                  <a:cubicBezTo>
                    <a:pt x="0" y="15"/>
                    <a:pt x="1" y="16"/>
                    <a:pt x="1" y="17"/>
                  </a:cubicBezTo>
                  <a:cubicBezTo>
                    <a:pt x="1" y="18"/>
                    <a:pt x="2" y="18"/>
                    <a:pt x="2" y="19"/>
                  </a:cubicBezTo>
                  <a:cubicBezTo>
                    <a:pt x="1" y="20"/>
                    <a:pt x="3" y="22"/>
                    <a:pt x="1" y="21"/>
                  </a:cubicBezTo>
                  <a:cubicBezTo>
                    <a:pt x="3" y="23"/>
                    <a:pt x="1" y="29"/>
                    <a:pt x="4" y="28"/>
                  </a:cubicBezTo>
                  <a:cubicBezTo>
                    <a:pt x="3" y="29"/>
                    <a:pt x="4" y="30"/>
                    <a:pt x="4" y="31"/>
                  </a:cubicBezTo>
                  <a:cubicBezTo>
                    <a:pt x="4" y="31"/>
                    <a:pt x="4" y="30"/>
                    <a:pt x="5" y="31"/>
                  </a:cubicBezTo>
                  <a:cubicBezTo>
                    <a:pt x="4" y="31"/>
                    <a:pt x="4" y="32"/>
                    <a:pt x="4" y="32"/>
                  </a:cubicBezTo>
                  <a:cubicBezTo>
                    <a:pt x="5" y="32"/>
                    <a:pt x="4" y="30"/>
                    <a:pt x="6" y="31"/>
                  </a:cubicBezTo>
                  <a:cubicBezTo>
                    <a:pt x="4" y="32"/>
                    <a:pt x="6" y="32"/>
                    <a:pt x="6" y="33"/>
                  </a:cubicBezTo>
                  <a:cubicBezTo>
                    <a:pt x="6" y="34"/>
                    <a:pt x="5" y="34"/>
                    <a:pt x="5" y="34"/>
                  </a:cubicBezTo>
                  <a:cubicBezTo>
                    <a:pt x="5" y="34"/>
                    <a:pt x="5" y="34"/>
                    <a:pt x="4" y="34"/>
                  </a:cubicBezTo>
                  <a:cubicBezTo>
                    <a:pt x="4" y="36"/>
                    <a:pt x="6" y="34"/>
                    <a:pt x="6" y="36"/>
                  </a:cubicBezTo>
                  <a:cubicBezTo>
                    <a:pt x="5" y="37"/>
                    <a:pt x="5" y="39"/>
                    <a:pt x="6" y="40"/>
                  </a:cubicBezTo>
                  <a:cubicBezTo>
                    <a:pt x="4" y="41"/>
                    <a:pt x="5" y="43"/>
                    <a:pt x="5" y="45"/>
                  </a:cubicBezTo>
                  <a:cubicBezTo>
                    <a:pt x="6" y="45"/>
                    <a:pt x="8" y="46"/>
                    <a:pt x="9" y="48"/>
                  </a:cubicBezTo>
                  <a:cubicBezTo>
                    <a:pt x="9" y="49"/>
                    <a:pt x="8" y="51"/>
                    <a:pt x="10" y="51"/>
                  </a:cubicBezTo>
                  <a:cubicBezTo>
                    <a:pt x="9" y="52"/>
                    <a:pt x="8" y="51"/>
                    <a:pt x="9" y="52"/>
                  </a:cubicBezTo>
                  <a:cubicBezTo>
                    <a:pt x="9" y="52"/>
                    <a:pt x="10" y="52"/>
                    <a:pt x="11" y="51"/>
                  </a:cubicBezTo>
                  <a:cubicBezTo>
                    <a:pt x="10" y="50"/>
                    <a:pt x="13" y="50"/>
                    <a:pt x="13" y="50"/>
                  </a:cubicBezTo>
                  <a:cubicBezTo>
                    <a:pt x="13" y="50"/>
                    <a:pt x="13" y="50"/>
                    <a:pt x="13" y="51"/>
                  </a:cubicBezTo>
                  <a:cubicBezTo>
                    <a:pt x="13" y="50"/>
                    <a:pt x="14" y="51"/>
                    <a:pt x="14" y="51"/>
                  </a:cubicBezTo>
                  <a:cubicBezTo>
                    <a:pt x="15" y="51"/>
                    <a:pt x="14" y="50"/>
                    <a:pt x="16" y="50"/>
                  </a:cubicBezTo>
                  <a:cubicBezTo>
                    <a:pt x="16" y="51"/>
                    <a:pt x="19" y="53"/>
                    <a:pt x="20" y="51"/>
                  </a:cubicBezTo>
                  <a:cubicBezTo>
                    <a:pt x="21" y="52"/>
                    <a:pt x="22" y="53"/>
                    <a:pt x="20" y="54"/>
                  </a:cubicBezTo>
                  <a:cubicBezTo>
                    <a:pt x="19" y="54"/>
                    <a:pt x="20" y="55"/>
                    <a:pt x="20" y="56"/>
                  </a:cubicBezTo>
                  <a:cubicBezTo>
                    <a:pt x="20" y="56"/>
                    <a:pt x="19" y="56"/>
                    <a:pt x="20" y="56"/>
                  </a:cubicBezTo>
                  <a:cubicBezTo>
                    <a:pt x="21" y="55"/>
                    <a:pt x="22" y="55"/>
                    <a:pt x="23" y="56"/>
                  </a:cubicBezTo>
                  <a:cubicBezTo>
                    <a:pt x="22" y="56"/>
                    <a:pt x="23" y="57"/>
                    <a:pt x="22" y="57"/>
                  </a:cubicBezTo>
                  <a:cubicBezTo>
                    <a:pt x="20" y="58"/>
                    <a:pt x="18" y="61"/>
                    <a:pt x="13" y="62"/>
                  </a:cubicBezTo>
                  <a:cubicBezTo>
                    <a:pt x="15" y="64"/>
                    <a:pt x="12" y="64"/>
                    <a:pt x="13" y="65"/>
                  </a:cubicBezTo>
                  <a:cubicBezTo>
                    <a:pt x="14" y="64"/>
                    <a:pt x="15" y="64"/>
                    <a:pt x="15" y="65"/>
                  </a:cubicBezTo>
                  <a:cubicBezTo>
                    <a:pt x="15" y="65"/>
                    <a:pt x="15" y="65"/>
                    <a:pt x="14" y="66"/>
                  </a:cubicBezTo>
                  <a:cubicBezTo>
                    <a:pt x="15" y="65"/>
                    <a:pt x="14" y="65"/>
                    <a:pt x="14" y="65"/>
                  </a:cubicBezTo>
                  <a:cubicBezTo>
                    <a:pt x="14" y="65"/>
                    <a:pt x="13" y="65"/>
                    <a:pt x="13" y="65"/>
                  </a:cubicBezTo>
                  <a:cubicBezTo>
                    <a:pt x="13" y="66"/>
                    <a:pt x="13" y="66"/>
                    <a:pt x="14" y="66"/>
                  </a:cubicBezTo>
                  <a:cubicBezTo>
                    <a:pt x="13" y="66"/>
                    <a:pt x="13" y="66"/>
                    <a:pt x="12" y="66"/>
                  </a:cubicBezTo>
                  <a:cubicBezTo>
                    <a:pt x="12" y="66"/>
                    <a:pt x="13" y="66"/>
                    <a:pt x="12" y="65"/>
                  </a:cubicBezTo>
                  <a:cubicBezTo>
                    <a:pt x="11" y="66"/>
                    <a:pt x="10" y="65"/>
                    <a:pt x="10" y="66"/>
                  </a:cubicBezTo>
                  <a:cubicBezTo>
                    <a:pt x="11" y="67"/>
                    <a:pt x="12" y="66"/>
                    <a:pt x="12" y="66"/>
                  </a:cubicBezTo>
                  <a:cubicBezTo>
                    <a:pt x="11" y="67"/>
                    <a:pt x="10" y="67"/>
                    <a:pt x="11" y="67"/>
                  </a:cubicBezTo>
                  <a:cubicBezTo>
                    <a:pt x="11" y="67"/>
                    <a:pt x="12" y="67"/>
                    <a:pt x="12" y="68"/>
                  </a:cubicBezTo>
                  <a:cubicBezTo>
                    <a:pt x="12" y="68"/>
                    <a:pt x="10" y="69"/>
                    <a:pt x="11" y="69"/>
                  </a:cubicBezTo>
                  <a:cubicBezTo>
                    <a:pt x="12" y="69"/>
                    <a:pt x="13" y="67"/>
                    <a:pt x="14" y="68"/>
                  </a:cubicBezTo>
                  <a:cubicBezTo>
                    <a:pt x="14" y="69"/>
                    <a:pt x="10" y="69"/>
                    <a:pt x="10" y="71"/>
                  </a:cubicBezTo>
                  <a:cubicBezTo>
                    <a:pt x="11" y="70"/>
                    <a:pt x="11" y="71"/>
                    <a:pt x="11" y="71"/>
                  </a:cubicBezTo>
                  <a:cubicBezTo>
                    <a:pt x="12" y="71"/>
                    <a:pt x="13" y="71"/>
                    <a:pt x="13" y="71"/>
                  </a:cubicBezTo>
                  <a:cubicBezTo>
                    <a:pt x="13" y="72"/>
                    <a:pt x="12" y="72"/>
                    <a:pt x="13" y="73"/>
                  </a:cubicBezTo>
                  <a:cubicBezTo>
                    <a:pt x="13" y="73"/>
                    <a:pt x="15" y="72"/>
                    <a:pt x="15" y="73"/>
                  </a:cubicBezTo>
                  <a:cubicBezTo>
                    <a:pt x="14" y="73"/>
                    <a:pt x="13" y="75"/>
                    <a:pt x="14" y="74"/>
                  </a:cubicBezTo>
                  <a:cubicBezTo>
                    <a:pt x="15" y="74"/>
                    <a:pt x="15" y="73"/>
                    <a:pt x="15" y="72"/>
                  </a:cubicBezTo>
                  <a:cubicBezTo>
                    <a:pt x="16" y="73"/>
                    <a:pt x="17" y="72"/>
                    <a:pt x="17" y="73"/>
                  </a:cubicBezTo>
                  <a:cubicBezTo>
                    <a:pt x="16" y="74"/>
                    <a:pt x="17" y="74"/>
                    <a:pt x="17" y="74"/>
                  </a:cubicBezTo>
                  <a:cubicBezTo>
                    <a:pt x="15" y="73"/>
                    <a:pt x="13" y="77"/>
                    <a:pt x="13" y="74"/>
                  </a:cubicBezTo>
                  <a:cubicBezTo>
                    <a:pt x="12" y="74"/>
                    <a:pt x="12" y="74"/>
                    <a:pt x="11" y="74"/>
                  </a:cubicBezTo>
                  <a:cubicBezTo>
                    <a:pt x="12" y="75"/>
                    <a:pt x="11" y="77"/>
                    <a:pt x="13" y="77"/>
                  </a:cubicBezTo>
                  <a:cubicBezTo>
                    <a:pt x="12" y="76"/>
                    <a:pt x="14" y="76"/>
                    <a:pt x="15" y="76"/>
                  </a:cubicBezTo>
                  <a:cubicBezTo>
                    <a:pt x="15" y="77"/>
                    <a:pt x="13" y="77"/>
                    <a:pt x="13" y="78"/>
                  </a:cubicBezTo>
                  <a:cubicBezTo>
                    <a:pt x="15" y="76"/>
                    <a:pt x="15" y="79"/>
                    <a:pt x="16" y="77"/>
                  </a:cubicBezTo>
                  <a:cubicBezTo>
                    <a:pt x="15" y="78"/>
                    <a:pt x="15" y="76"/>
                    <a:pt x="16" y="76"/>
                  </a:cubicBezTo>
                  <a:cubicBezTo>
                    <a:pt x="17" y="77"/>
                    <a:pt x="16" y="77"/>
                    <a:pt x="17" y="77"/>
                  </a:cubicBezTo>
                  <a:cubicBezTo>
                    <a:pt x="17" y="78"/>
                    <a:pt x="15" y="78"/>
                    <a:pt x="15" y="78"/>
                  </a:cubicBezTo>
                  <a:cubicBezTo>
                    <a:pt x="17" y="79"/>
                    <a:pt x="17" y="78"/>
                    <a:pt x="17" y="78"/>
                  </a:cubicBezTo>
                  <a:cubicBezTo>
                    <a:pt x="17" y="78"/>
                    <a:pt x="18" y="79"/>
                    <a:pt x="17" y="79"/>
                  </a:cubicBezTo>
                  <a:cubicBezTo>
                    <a:pt x="16" y="79"/>
                    <a:pt x="15" y="79"/>
                    <a:pt x="15" y="79"/>
                  </a:cubicBezTo>
                  <a:cubicBezTo>
                    <a:pt x="15" y="79"/>
                    <a:pt x="15" y="79"/>
                    <a:pt x="15" y="79"/>
                  </a:cubicBezTo>
                  <a:cubicBezTo>
                    <a:pt x="15" y="80"/>
                    <a:pt x="15" y="80"/>
                    <a:pt x="15" y="80"/>
                  </a:cubicBezTo>
                  <a:cubicBezTo>
                    <a:pt x="15" y="79"/>
                    <a:pt x="16" y="80"/>
                    <a:pt x="17" y="80"/>
                  </a:cubicBezTo>
                  <a:cubicBezTo>
                    <a:pt x="17" y="80"/>
                    <a:pt x="17" y="80"/>
                    <a:pt x="17" y="80"/>
                  </a:cubicBezTo>
                  <a:cubicBezTo>
                    <a:pt x="16" y="81"/>
                    <a:pt x="16" y="81"/>
                    <a:pt x="15" y="81"/>
                  </a:cubicBezTo>
                  <a:cubicBezTo>
                    <a:pt x="15" y="80"/>
                    <a:pt x="14" y="80"/>
                    <a:pt x="13" y="80"/>
                  </a:cubicBezTo>
                  <a:cubicBezTo>
                    <a:pt x="13" y="81"/>
                    <a:pt x="13" y="81"/>
                    <a:pt x="13" y="82"/>
                  </a:cubicBezTo>
                  <a:cubicBezTo>
                    <a:pt x="14" y="81"/>
                    <a:pt x="15" y="81"/>
                    <a:pt x="15" y="81"/>
                  </a:cubicBezTo>
                  <a:cubicBezTo>
                    <a:pt x="14" y="82"/>
                    <a:pt x="14" y="82"/>
                    <a:pt x="14" y="82"/>
                  </a:cubicBezTo>
                  <a:cubicBezTo>
                    <a:pt x="15" y="83"/>
                    <a:pt x="18" y="81"/>
                    <a:pt x="19" y="82"/>
                  </a:cubicBezTo>
                  <a:cubicBezTo>
                    <a:pt x="19" y="83"/>
                    <a:pt x="19" y="83"/>
                    <a:pt x="20" y="84"/>
                  </a:cubicBezTo>
                  <a:cubicBezTo>
                    <a:pt x="17" y="86"/>
                    <a:pt x="14" y="88"/>
                    <a:pt x="14" y="92"/>
                  </a:cubicBezTo>
                  <a:cubicBezTo>
                    <a:pt x="15" y="92"/>
                    <a:pt x="15" y="92"/>
                    <a:pt x="15" y="91"/>
                  </a:cubicBezTo>
                  <a:cubicBezTo>
                    <a:pt x="15" y="92"/>
                    <a:pt x="15" y="92"/>
                    <a:pt x="15" y="91"/>
                  </a:cubicBezTo>
                  <a:cubicBezTo>
                    <a:pt x="15" y="93"/>
                    <a:pt x="15" y="93"/>
                    <a:pt x="16" y="93"/>
                  </a:cubicBezTo>
                  <a:cubicBezTo>
                    <a:pt x="15" y="94"/>
                    <a:pt x="15" y="95"/>
                    <a:pt x="14" y="96"/>
                  </a:cubicBezTo>
                  <a:cubicBezTo>
                    <a:pt x="15" y="95"/>
                    <a:pt x="15" y="97"/>
                    <a:pt x="16" y="96"/>
                  </a:cubicBezTo>
                  <a:cubicBezTo>
                    <a:pt x="16" y="96"/>
                    <a:pt x="16" y="95"/>
                    <a:pt x="16" y="95"/>
                  </a:cubicBezTo>
                  <a:cubicBezTo>
                    <a:pt x="17" y="95"/>
                    <a:pt x="17" y="96"/>
                    <a:pt x="16" y="97"/>
                  </a:cubicBezTo>
                  <a:cubicBezTo>
                    <a:pt x="15" y="97"/>
                    <a:pt x="14" y="97"/>
                    <a:pt x="13" y="98"/>
                  </a:cubicBezTo>
                  <a:cubicBezTo>
                    <a:pt x="14" y="99"/>
                    <a:pt x="13" y="100"/>
                    <a:pt x="14" y="100"/>
                  </a:cubicBezTo>
                  <a:cubicBezTo>
                    <a:pt x="13" y="101"/>
                    <a:pt x="14" y="100"/>
                    <a:pt x="15" y="101"/>
                  </a:cubicBezTo>
                  <a:cubicBezTo>
                    <a:pt x="15" y="101"/>
                    <a:pt x="13" y="101"/>
                    <a:pt x="13" y="102"/>
                  </a:cubicBezTo>
                  <a:cubicBezTo>
                    <a:pt x="14" y="102"/>
                    <a:pt x="14" y="103"/>
                    <a:pt x="14" y="103"/>
                  </a:cubicBezTo>
                  <a:cubicBezTo>
                    <a:pt x="15" y="103"/>
                    <a:pt x="15" y="103"/>
                    <a:pt x="16" y="103"/>
                  </a:cubicBezTo>
                  <a:cubicBezTo>
                    <a:pt x="15" y="104"/>
                    <a:pt x="15" y="104"/>
                    <a:pt x="16" y="104"/>
                  </a:cubicBezTo>
                  <a:cubicBezTo>
                    <a:pt x="16" y="105"/>
                    <a:pt x="15" y="106"/>
                    <a:pt x="14" y="106"/>
                  </a:cubicBezTo>
                  <a:cubicBezTo>
                    <a:pt x="15" y="107"/>
                    <a:pt x="15" y="108"/>
                    <a:pt x="14" y="109"/>
                  </a:cubicBezTo>
                  <a:cubicBezTo>
                    <a:pt x="15" y="109"/>
                    <a:pt x="15" y="108"/>
                    <a:pt x="16" y="108"/>
                  </a:cubicBezTo>
                  <a:cubicBezTo>
                    <a:pt x="16" y="109"/>
                    <a:pt x="15" y="109"/>
                    <a:pt x="14" y="110"/>
                  </a:cubicBezTo>
                  <a:cubicBezTo>
                    <a:pt x="16" y="111"/>
                    <a:pt x="15" y="113"/>
                    <a:pt x="15" y="113"/>
                  </a:cubicBezTo>
                  <a:cubicBezTo>
                    <a:pt x="15" y="113"/>
                    <a:pt x="17" y="113"/>
                    <a:pt x="17" y="113"/>
                  </a:cubicBezTo>
                  <a:cubicBezTo>
                    <a:pt x="17" y="115"/>
                    <a:pt x="14" y="114"/>
                    <a:pt x="15" y="116"/>
                  </a:cubicBezTo>
                  <a:cubicBezTo>
                    <a:pt x="16" y="115"/>
                    <a:pt x="17" y="113"/>
                    <a:pt x="19"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56"/>
            <p:cNvSpPr>
              <a:spLocks noEditPoints="1"/>
            </p:cNvSpPr>
            <p:nvPr/>
          </p:nvSpPr>
          <p:spPr bwMode="auto">
            <a:xfrm>
              <a:off x="3890938" y="5641216"/>
              <a:ext cx="386990" cy="459670"/>
            </a:xfrm>
            <a:custGeom>
              <a:avLst/>
              <a:gdLst/>
              <a:ahLst/>
              <a:cxnLst>
                <a:cxn ang="0">
                  <a:pos x="161" y="127"/>
                </a:cxn>
                <a:cxn ang="0">
                  <a:pos x="195" y="205"/>
                </a:cxn>
                <a:cxn ang="0">
                  <a:pos x="129" y="117"/>
                </a:cxn>
                <a:cxn ang="0">
                  <a:pos x="157" y="202"/>
                </a:cxn>
                <a:cxn ang="0">
                  <a:pos x="132" y="191"/>
                </a:cxn>
                <a:cxn ang="0">
                  <a:pos x="127" y="205"/>
                </a:cxn>
                <a:cxn ang="0">
                  <a:pos x="123" y="218"/>
                </a:cxn>
                <a:cxn ang="0">
                  <a:pos x="116" y="213"/>
                </a:cxn>
                <a:cxn ang="0">
                  <a:pos x="113" y="217"/>
                </a:cxn>
                <a:cxn ang="0">
                  <a:pos x="108" y="226"/>
                </a:cxn>
                <a:cxn ang="0">
                  <a:pos x="94" y="226"/>
                </a:cxn>
                <a:cxn ang="0">
                  <a:pos x="97" y="216"/>
                </a:cxn>
                <a:cxn ang="0">
                  <a:pos x="77" y="217"/>
                </a:cxn>
                <a:cxn ang="0">
                  <a:pos x="75" y="212"/>
                </a:cxn>
                <a:cxn ang="0">
                  <a:pos x="65" y="213"/>
                </a:cxn>
                <a:cxn ang="0">
                  <a:pos x="61" y="189"/>
                </a:cxn>
                <a:cxn ang="0">
                  <a:pos x="63" y="183"/>
                </a:cxn>
                <a:cxn ang="0">
                  <a:pos x="80" y="179"/>
                </a:cxn>
                <a:cxn ang="0">
                  <a:pos x="76" y="197"/>
                </a:cxn>
                <a:cxn ang="0">
                  <a:pos x="86" y="193"/>
                </a:cxn>
                <a:cxn ang="0">
                  <a:pos x="91" y="212"/>
                </a:cxn>
                <a:cxn ang="0">
                  <a:pos x="83" y="185"/>
                </a:cxn>
                <a:cxn ang="0">
                  <a:pos x="30" y="48"/>
                </a:cxn>
                <a:cxn ang="0">
                  <a:pos x="94" y="177"/>
                </a:cxn>
                <a:cxn ang="0">
                  <a:pos x="95" y="190"/>
                </a:cxn>
                <a:cxn ang="0">
                  <a:pos x="104" y="196"/>
                </a:cxn>
                <a:cxn ang="0">
                  <a:pos x="110" y="196"/>
                </a:cxn>
                <a:cxn ang="0">
                  <a:pos x="120" y="207"/>
                </a:cxn>
                <a:cxn ang="0">
                  <a:pos x="110" y="184"/>
                </a:cxn>
                <a:cxn ang="0">
                  <a:pos x="112" y="157"/>
                </a:cxn>
                <a:cxn ang="0">
                  <a:pos x="119" y="178"/>
                </a:cxn>
                <a:cxn ang="0">
                  <a:pos x="109" y="118"/>
                </a:cxn>
                <a:cxn ang="0">
                  <a:pos x="142" y="177"/>
                </a:cxn>
                <a:cxn ang="0">
                  <a:pos x="17" y="5"/>
                </a:cxn>
                <a:cxn ang="0">
                  <a:pos x="42" y="51"/>
                </a:cxn>
                <a:cxn ang="0">
                  <a:pos x="232" y="70"/>
                </a:cxn>
                <a:cxn ang="0">
                  <a:pos x="214" y="99"/>
                </a:cxn>
                <a:cxn ang="0">
                  <a:pos x="196" y="128"/>
                </a:cxn>
                <a:cxn ang="0">
                  <a:pos x="173" y="137"/>
                </a:cxn>
                <a:cxn ang="0">
                  <a:pos x="148" y="119"/>
                </a:cxn>
                <a:cxn ang="0">
                  <a:pos x="143" y="116"/>
                </a:cxn>
                <a:cxn ang="0">
                  <a:pos x="109" y="114"/>
                </a:cxn>
                <a:cxn ang="0">
                  <a:pos x="61" y="89"/>
                </a:cxn>
                <a:cxn ang="0">
                  <a:pos x="51" y="64"/>
                </a:cxn>
                <a:cxn ang="0">
                  <a:pos x="25" y="9"/>
                </a:cxn>
                <a:cxn ang="0">
                  <a:pos x="5" y="24"/>
                </a:cxn>
                <a:cxn ang="0">
                  <a:pos x="25" y="59"/>
                </a:cxn>
                <a:cxn ang="0">
                  <a:pos x="34" y="83"/>
                </a:cxn>
                <a:cxn ang="0">
                  <a:pos x="44" y="110"/>
                </a:cxn>
                <a:cxn ang="0">
                  <a:pos x="57" y="169"/>
                </a:cxn>
                <a:cxn ang="0">
                  <a:pos x="56" y="184"/>
                </a:cxn>
                <a:cxn ang="0">
                  <a:pos x="45" y="200"/>
                </a:cxn>
                <a:cxn ang="0">
                  <a:pos x="14" y="221"/>
                </a:cxn>
                <a:cxn ang="0">
                  <a:pos x="6" y="231"/>
                </a:cxn>
                <a:cxn ang="0">
                  <a:pos x="112" y="296"/>
                </a:cxn>
                <a:cxn ang="0">
                  <a:pos x="154" y="293"/>
                </a:cxn>
                <a:cxn ang="0">
                  <a:pos x="174" y="273"/>
                </a:cxn>
                <a:cxn ang="0">
                  <a:pos x="189" y="226"/>
                </a:cxn>
                <a:cxn ang="0">
                  <a:pos x="196" y="201"/>
                </a:cxn>
                <a:cxn ang="0">
                  <a:pos x="194" y="176"/>
                </a:cxn>
                <a:cxn ang="0">
                  <a:pos x="201" y="163"/>
                </a:cxn>
                <a:cxn ang="0">
                  <a:pos x="241" y="98"/>
                </a:cxn>
              </a:cxnLst>
              <a:rect l="0" t="0" r="r" b="b"/>
              <a:pathLst>
                <a:path w="257" h="305">
                  <a:moveTo>
                    <a:pt x="241" y="88"/>
                  </a:moveTo>
                  <a:cubicBezTo>
                    <a:pt x="240" y="88"/>
                    <a:pt x="239" y="87"/>
                    <a:pt x="239" y="86"/>
                  </a:cubicBezTo>
                  <a:cubicBezTo>
                    <a:pt x="241" y="86"/>
                    <a:pt x="241" y="87"/>
                    <a:pt x="241" y="88"/>
                  </a:cubicBezTo>
                  <a:close/>
                  <a:moveTo>
                    <a:pt x="214" y="105"/>
                  </a:moveTo>
                  <a:cubicBezTo>
                    <a:pt x="214" y="103"/>
                    <a:pt x="214" y="103"/>
                    <a:pt x="213" y="104"/>
                  </a:cubicBezTo>
                  <a:cubicBezTo>
                    <a:pt x="213" y="103"/>
                    <a:pt x="213" y="103"/>
                    <a:pt x="213" y="102"/>
                  </a:cubicBezTo>
                  <a:cubicBezTo>
                    <a:pt x="213" y="102"/>
                    <a:pt x="214" y="102"/>
                    <a:pt x="214" y="102"/>
                  </a:cubicBezTo>
                  <a:cubicBezTo>
                    <a:pt x="213" y="102"/>
                    <a:pt x="213" y="102"/>
                    <a:pt x="213" y="102"/>
                  </a:cubicBezTo>
                  <a:cubicBezTo>
                    <a:pt x="215" y="101"/>
                    <a:pt x="215" y="104"/>
                    <a:pt x="214" y="105"/>
                  </a:cubicBezTo>
                  <a:close/>
                  <a:moveTo>
                    <a:pt x="212" y="105"/>
                  </a:moveTo>
                  <a:cubicBezTo>
                    <a:pt x="211" y="105"/>
                    <a:pt x="210" y="104"/>
                    <a:pt x="211" y="103"/>
                  </a:cubicBezTo>
                  <a:cubicBezTo>
                    <a:pt x="212" y="103"/>
                    <a:pt x="212" y="105"/>
                    <a:pt x="212" y="105"/>
                  </a:cubicBezTo>
                  <a:close/>
                  <a:moveTo>
                    <a:pt x="208" y="107"/>
                  </a:moveTo>
                  <a:cubicBezTo>
                    <a:pt x="207" y="105"/>
                    <a:pt x="208" y="105"/>
                    <a:pt x="209" y="104"/>
                  </a:cubicBezTo>
                  <a:cubicBezTo>
                    <a:pt x="210" y="105"/>
                    <a:pt x="211" y="109"/>
                    <a:pt x="208" y="107"/>
                  </a:cubicBezTo>
                  <a:close/>
                  <a:moveTo>
                    <a:pt x="196" y="142"/>
                  </a:moveTo>
                  <a:cubicBezTo>
                    <a:pt x="194" y="143"/>
                    <a:pt x="194" y="141"/>
                    <a:pt x="194" y="141"/>
                  </a:cubicBezTo>
                  <a:cubicBezTo>
                    <a:pt x="195" y="140"/>
                    <a:pt x="196" y="142"/>
                    <a:pt x="196" y="142"/>
                  </a:cubicBezTo>
                  <a:close/>
                  <a:moveTo>
                    <a:pt x="193" y="168"/>
                  </a:moveTo>
                  <a:cubicBezTo>
                    <a:pt x="193" y="167"/>
                    <a:pt x="192" y="168"/>
                    <a:pt x="191" y="167"/>
                  </a:cubicBezTo>
                  <a:cubicBezTo>
                    <a:pt x="191" y="166"/>
                    <a:pt x="195" y="167"/>
                    <a:pt x="193" y="168"/>
                  </a:cubicBezTo>
                  <a:close/>
                  <a:moveTo>
                    <a:pt x="163" y="128"/>
                  </a:moveTo>
                  <a:cubicBezTo>
                    <a:pt x="163" y="128"/>
                    <a:pt x="162" y="128"/>
                    <a:pt x="161" y="127"/>
                  </a:cubicBezTo>
                  <a:cubicBezTo>
                    <a:pt x="162" y="128"/>
                    <a:pt x="163" y="126"/>
                    <a:pt x="163" y="128"/>
                  </a:cubicBezTo>
                  <a:close/>
                  <a:moveTo>
                    <a:pt x="155" y="123"/>
                  </a:moveTo>
                  <a:cubicBezTo>
                    <a:pt x="154" y="124"/>
                    <a:pt x="155" y="122"/>
                    <a:pt x="154" y="122"/>
                  </a:cubicBezTo>
                  <a:cubicBezTo>
                    <a:pt x="154" y="121"/>
                    <a:pt x="155" y="122"/>
                    <a:pt x="156" y="122"/>
                  </a:cubicBezTo>
                  <a:cubicBezTo>
                    <a:pt x="156" y="123"/>
                    <a:pt x="155" y="123"/>
                    <a:pt x="155" y="123"/>
                  </a:cubicBezTo>
                  <a:close/>
                  <a:moveTo>
                    <a:pt x="189" y="201"/>
                  </a:moveTo>
                  <a:cubicBezTo>
                    <a:pt x="189" y="201"/>
                    <a:pt x="189" y="201"/>
                    <a:pt x="188" y="202"/>
                  </a:cubicBezTo>
                  <a:cubicBezTo>
                    <a:pt x="188" y="201"/>
                    <a:pt x="188" y="201"/>
                    <a:pt x="188" y="200"/>
                  </a:cubicBezTo>
                  <a:cubicBezTo>
                    <a:pt x="189" y="200"/>
                    <a:pt x="189" y="201"/>
                    <a:pt x="189" y="201"/>
                  </a:cubicBezTo>
                  <a:close/>
                  <a:moveTo>
                    <a:pt x="189" y="204"/>
                  </a:moveTo>
                  <a:cubicBezTo>
                    <a:pt x="189" y="205"/>
                    <a:pt x="189" y="205"/>
                    <a:pt x="189" y="205"/>
                  </a:cubicBezTo>
                  <a:cubicBezTo>
                    <a:pt x="189" y="205"/>
                    <a:pt x="190" y="205"/>
                    <a:pt x="190" y="205"/>
                  </a:cubicBezTo>
                  <a:cubicBezTo>
                    <a:pt x="191" y="207"/>
                    <a:pt x="187" y="205"/>
                    <a:pt x="189" y="204"/>
                  </a:cubicBezTo>
                  <a:close/>
                  <a:moveTo>
                    <a:pt x="187" y="211"/>
                  </a:moveTo>
                  <a:cubicBezTo>
                    <a:pt x="187" y="210"/>
                    <a:pt x="190" y="211"/>
                    <a:pt x="189" y="210"/>
                  </a:cubicBezTo>
                  <a:cubicBezTo>
                    <a:pt x="190" y="210"/>
                    <a:pt x="189" y="210"/>
                    <a:pt x="191" y="211"/>
                  </a:cubicBezTo>
                  <a:cubicBezTo>
                    <a:pt x="190" y="211"/>
                    <a:pt x="188" y="214"/>
                    <a:pt x="187" y="211"/>
                  </a:cubicBezTo>
                  <a:close/>
                  <a:moveTo>
                    <a:pt x="150" y="126"/>
                  </a:moveTo>
                  <a:cubicBezTo>
                    <a:pt x="150" y="125"/>
                    <a:pt x="151" y="125"/>
                    <a:pt x="150" y="124"/>
                  </a:cubicBezTo>
                  <a:cubicBezTo>
                    <a:pt x="150" y="124"/>
                    <a:pt x="151" y="123"/>
                    <a:pt x="151" y="123"/>
                  </a:cubicBezTo>
                  <a:cubicBezTo>
                    <a:pt x="151" y="124"/>
                    <a:pt x="151" y="124"/>
                    <a:pt x="152" y="124"/>
                  </a:cubicBezTo>
                  <a:cubicBezTo>
                    <a:pt x="150" y="124"/>
                    <a:pt x="152" y="125"/>
                    <a:pt x="150" y="126"/>
                  </a:cubicBezTo>
                  <a:close/>
                  <a:moveTo>
                    <a:pt x="195" y="205"/>
                  </a:moveTo>
                  <a:cubicBezTo>
                    <a:pt x="194" y="206"/>
                    <a:pt x="194" y="207"/>
                    <a:pt x="193" y="206"/>
                  </a:cubicBezTo>
                  <a:cubicBezTo>
                    <a:pt x="192" y="205"/>
                    <a:pt x="194" y="205"/>
                    <a:pt x="195" y="205"/>
                  </a:cubicBezTo>
                  <a:close/>
                  <a:moveTo>
                    <a:pt x="193" y="200"/>
                  </a:moveTo>
                  <a:cubicBezTo>
                    <a:pt x="192" y="199"/>
                    <a:pt x="191" y="199"/>
                    <a:pt x="190" y="198"/>
                  </a:cubicBezTo>
                  <a:cubicBezTo>
                    <a:pt x="191" y="198"/>
                    <a:pt x="192" y="198"/>
                    <a:pt x="193" y="200"/>
                  </a:cubicBezTo>
                  <a:close/>
                  <a:moveTo>
                    <a:pt x="186" y="185"/>
                  </a:moveTo>
                  <a:cubicBezTo>
                    <a:pt x="187" y="185"/>
                    <a:pt x="188" y="185"/>
                    <a:pt x="189" y="185"/>
                  </a:cubicBezTo>
                  <a:cubicBezTo>
                    <a:pt x="189" y="186"/>
                    <a:pt x="186" y="187"/>
                    <a:pt x="186" y="185"/>
                  </a:cubicBezTo>
                  <a:close/>
                  <a:moveTo>
                    <a:pt x="195" y="189"/>
                  </a:moveTo>
                  <a:cubicBezTo>
                    <a:pt x="194" y="189"/>
                    <a:pt x="192" y="188"/>
                    <a:pt x="191" y="187"/>
                  </a:cubicBezTo>
                  <a:cubicBezTo>
                    <a:pt x="193" y="187"/>
                    <a:pt x="194" y="187"/>
                    <a:pt x="195" y="189"/>
                  </a:cubicBezTo>
                  <a:close/>
                  <a:moveTo>
                    <a:pt x="188" y="230"/>
                  </a:moveTo>
                  <a:cubicBezTo>
                    <a:pt x="188" y="229"/>
                    <a:pt x="188" y="228"/>
                    <a:pt x="188" y="228"/>
                  </a:cubicBezTo>
                  <a:cubicBezTo>
                    <a:pt x="189" y="228"/>
                    <a:pt x="189" y="229"/>
                    <a:pt x="190" y="229"/>
                  </a:cubicBezTo>
                  <a:cubicBezTo>
                    <a:pt x="190" y="230"/>
                    <a:pt x="189" y="229"/>
                    <a:pt x="188" y="230"/>
                  </a:cubicBezTo>
                  <a:close/>
                  <a:moveTo>
                    <a:pt x="186" y="222"/>
                  </a:moveTo>
                  <a:cubicBezTo>
                    <a:pt x="186" y="221"/>
                    <a:pt x="188" y="224"/>
                    <a:pt x="187" y="224"/>
                  </a:cubicBezTo>
                  <a:cubicBezTo>
                    <a:pt x="186" y="223"/>
                    <a:pt x="187" y="222"/>
                    <a:pt x="186" y="222"/>
                  </a:cubicBezTo>
                  <a:close/>
                  <a:moveTo>
                    <a:pt x="157" y="179"/>
                  </a:moveTo>
                  <a:cubicBezTo>
                    <a:pt x="158" y="179"/>
                    <a:pt x="161" y="178"/>
                    <a:pt x="161" y="179"/>
                  </a:cubicBezTo>
                  <a:cubicBezTo>
                    <a:pt x="160" y="180"/>
                    <a:pt x="158" y="180"/>
                    <a:pt x="157" y="179"/>
                  </a:cubicBezTo>
                  <a:close/>
                  <a:moveTo>
                    <a:pt x="130" y="120"/>
                  </a:moveTo>
                  <a:cubicBezTo>
                    <a:pt x="128" y="120"/>
                    <a:pt x="129" y="118"/>
                    <a:pt x="129" y="117"/>
                  </a:cubicBezTo>
                  <a:cubicBezTo>
                    <a:pt x="130" y="117"/>
                    <a:pt x="130" y="119"/>
                    <a:pt x="130" y="120"/>
                  </a:cubicBezTo>
                  <a:close/>
                  <a:moveTo>
                    <a:pt x="162" y="195"/>
                  </a:moveTo>
                  <a:cubicBezTo>
                    <a:pt x="161" y="196"/>
                    <a:pt x="161" y="194"/>
                    <a:pt x="160" y="194"/>
                  </a:cubicBezTo>
                  <a:cubicBezTo>
                    <a:pt x="160" y="193"/>
                    <a:pt x="162" y="194"/>
                    <a:pt x="162" y="195"/>
                  </a:cubicBezTo>
                  <a:close/>
                  <a:moveTo>
                    <a:pt x="163" y="199"/>
                  </a:moveTo>
                  <a:cubicBezTo>
                    <a:pt x="163" y="199"/>
                    <a:pt x="161" y="198"/>
                    <a:pt x="162" y="199"/>
                  </a:cubicBezTo>
                  <a:cubicBezTo>
                    <a:pt x="162" y="200"/>
                    <a:pt x="161" y="199"/>
                    <a:pt x="161" y="199"/>
                  </a:cubicBezTo>
                  <a:cubicBezTo>
                    <a:pt x="162" y="198"/>
                    <a:pt x="161" y="197"/>
                    <a:pt x="161" y="196"/>
                  </a:cubicBezTo>
                  <a:cubicBezTo>
                    <a:pt x="161" y="196"/>
                    <a:pt x="161" y="195"/>
                    <a:pt x="160" y="195"/>
                  </a:cubicBezTo>
                  <a:cubicBezTo>
                    <a:pt x="162" y="194"/>
                    <a:pt x="161" y="198"/>
                    <a:pt x="163" y="199"/>
                  </a:cubicBezTo>
                  <a:cubicBezTo>
                    <a:pt x="163" y="199"/>
                    <a:pt x="163" y="199"/>
                    <a:pt x="163" y="199"/>
                  </a:cubicBezTo>
                  <a:cubicBezTo>
                    <a:pt x="163" y="199"/>
                    <a:pt x="163" y="199"/>
                    <a:pt x="163" y="199"/>
                  </a:cubicBezTo>
                  <a:close/>
                  <a:moveTo>
                    <a:pt x="152" y="182"/>
                  </a:moveTo>
                  <a:cubicBezTo>
                    <a:pt x="152" y="181"/>
                    <a:pt x="150" y="182"/>
                    <a:pt x="150" y="181"/>
                  </a:cubicBezTo>
                  <a:cubicBezTo>
                    <a:pt x="151" y="181"/>
                    <a:pt x="152" y="180"/>
                    <a:pt x="152" y="181"/>
                  </a:cubicBezTo>
                  <a:cubicBezTo>
                    <a:pt x="152" y="181"/>
                    <a:pt x="152" y="180"/>
                    <a:pt x="153" y="180"/>
                  </a:cubicBezTo>
                  <a:cubicBezTo>
                    <a:pt x="152" y="180"/>
                    <a:pt x="150" y="179"/>
                    <a:pt x="150" y="180"/>
                  </a:cubicBezTo>
                  <a:cubicBezTo>
                    <a:pt x="148" y="180"/>
                    <a:pt x="148" y="179"/>
                    <a:pt x="147" y="179"/>
                  </a:cubicBezTo>
                  <a:cubicBezTo>
                    <a:pt x="147" y="179"/>
                    <a:pt x="148" y="179"/>
                    <a:pt x="148" y="178"/>
                  </a:cubicBezTo>
                  <a:cubicBezTo>
                    <a:pt x="150" y="179"/>
                    <a:pt x="154" y="178"/>
                    <a:pt x="156" y="180"/>
                  </a:cubicBezTo>
                  <a:cubicBezTo>
                    <a:pt x="154" y="180"/>
                    <a:pt x="151" y="183"/>
                    <a:pt x="152" y="182"/>
                  </a:cubicBezTo>
                  <a:close/>
                  <a:moveTo>
                    <a:pt x="156" y="202"/>
                  </a:moveTo>
                  <a:cubicBezTo>
                    <a:pt x="156" y="202"/>
                    <a:pt x="157" y="202"/>
                    <a:pt x="157" y="202"/>
                  </a:cubicBezTo>
                  <a:cubicBezTo>
                    <a:pt x="155" y="199"/>
                    <a:pt x="153" y="202"/>
                    <a:pt x="151" y="202"/>
                  </a:cubicBezTo>
                  <a:cubicBezTo>
                    <a:pt x="152" y="200"/>
                    <a:pt x="154" y="200"/>
                    <a:pt x="156" y="199"/>
                  </a:cubicBezTo>
                  <a:cubicBezTo>
                    <a:pt x="156" y="200"/>
                    <a:pt x="156" y="200"/>
                    <a:pt x="157" y="201"/>
                  </a:cubicBezTo>
                  <a:cubicBezTo>
                    <a:pt x="158" y="201"/>
                    <a:pt x="157" y="200"/>
                    <a:pt x="158" y="200"/>
                  </a:cubicBezTo>
                  <a:cubicBezTo>
                    <a:pt x="158" y="201"/>
                    <a:pt x="157" y="202"/>
                    <a:pt x="156" y="202"/>
                  </a:cubicBezTo>
                  <a:close/>
                  <a:moveTo>
                    <a:pt x="155" y="208"/>
                  </a:moveTo>
                  <a:cubicBezTo>
                    <a:pt x="155" y="207"/>
                    <a:pt x="156" y="207"/>
                    <a:pt x="156" y="206"/>
                  </a:cubicBezTo>
                  <a:cubicBezTo>
                    <a:pt x="157" y="206"/>
                    <a:pt x="156" y="208"/>
                    <a:pt x="155" y="208"/>
                  </a:cubicBezTo>
                  <a:close/>
                  <a:moveTo>
                    <a:pt x="147" y="194"/>
                  </a:moveTo>
                  <a:cubicBezTo>
                    <a:pt x="145" y="192"/>
                    <a:pt x="148" y="192"/>
                    <a:pt x="148" y="191"/>
                  </a:cubicBezTo>
                  <a:cubicBezTo>
                    <a:pt x="148" y="192"/>
                    <a:pt x="147" y="193"/>
                    <a:pt x="147" y="194"/>
                  </a:cubicBezTo>
                  <a:close/>
                  <a:moveTo>
                    <a:pt x="138" y="186"/>
                  </a:moveTo>
                  <a:cubicBezTo>
                    <a:pt x="139" y="185"/>
                    <a:pt x="141" y="184"/>
                    <a:pt x="143" y="185"/>
                  </a:cubicBezTo>
                  <a:cubicBezTo>
                    <a:pt x="141" y="186"/>
                    <a:pt x="140" y="186"/>
                    <a:pt x="138" y="186"/>
                  </a:cubicBezTo>
                  <a:close/>
                  <a:moveTo>
                    <a:pt x="128" y="173"/>
                  </a:moveTo>
                  <a:cubicBezTo>
                    <a:pt x="128" y="172"/>
                    <a:pt x="130" y="171"/>
                    <a:pt x="130" y="170"/>
                  </a:cubicBezTo>
                  <a:cubicBezTo>
                    <a:pt x="131" y="170"/>
                    <a:pt x="132" y="170"/>
                    <a:pt x="132" y="171"/>
                  </a:cubicBezTo>
                  <a:cubicBezTo>
                    <a:pt x="133" y="169"/>
                    <a:pt x="135" y="170"/>
                    <a:pt x="136" y="172"/>
                  </a:cubicBezTo>
                  <a:cubicBezTo>
                    <a:pt x="134" y="174"/>
                    <a:pt x="131" y="171"/>
                    <a:pt x="128" y="173"/>
                  </a:cubicBezTo>
                  <a:close/>
                  <a:moveTo>
                    <a:pt x="148" y="210"/>
                  </a:moveTo>
                  <a:cubicBezTo>
                    <a:pt x="147" y="210"/>
                    <a:pt x="146" y="209"/>
                    <a:pt x="145" y="208"/>
                  </a:cubicBezTo>
                  <a:cubicBezTo>
                    <a:pt x="146" y="208"/>
                    <a:pt x="147" y="208"/>
                    <a:pt x="148" y="210"/>
                  </a:cubicBezTo>
                  <a:close/>
                  <a:moveTo>
                    <a:pt x="132" y="191"/>
                  </a:moveTo>
                  <a:cubicBezTo>
                    <a:pt x="132" y="189"/>
                    <a:pt x="134" y="189"/>
                    <a:pt x="135" y="188"/>
                  </a:cubicBezTo>
                  <a:cubicBezTo>
                    <a:pt x="135" y="189"/>
                    <a:pt x="134" y="190"/>
                    <a:pt x="132" y="191"/>
                  </a:cubicBezTo>
                  <a:close/>
                  <a:moveTo>
                    <a:pt x="124" y="176"/>
                  </a:moveTo>
                  <a:cubicBezTo>
                    <a:pt x="123" y="175"/>
                    <a:pt x="128" y="173"/>
                    <a:pt x="126" y="175"/>
                  </a:cubicBezTo>
                  <a:cubicBezTo>
                    <a:pt x="125" y="175"/>
                    <a:pt x="125" y="177"/>
                    <a:pt x="124" y="176"/>
                  </a:cubicBezTo>
                  <a:close/>
                  <a:moveTo>
                    <a:pt x="130" y="194"/>
                  </a:moveTo>
                  <a:cubicBezTo>
                    <a:pt x="131" y="195"/>
                    <a:pt x="131" y="195"/>
                    <a:pt x="131" y="196"/>
                  </a:cubicBezTo>
                  <a:cubicBezTo>
                    <a:pt x="131" y="197"/>
                    <a:pt x="131" y="196"/>
                    <a:pt x="131" y="195"/>
                  </a:cubicBezTo>
                  <a:cubicBezTo>
                    <a:pt x="130" y="195"/>
                    <a:pt x="130" y="195"/>
                    <a:pt x="129" y="196"/>
                  </a:cubicBezTo>
                  <a:cubicBezTo>
                    <a:pt x="130" y="194"/>
                    <a:pt x="132" y="192"/>
                    <a:pt x="130" y="191"/>
                  </a:cubicBezTo>
                  <a:cubicBezTo>
                    <a:pt x="132" y="190"/>
                    <a:pt x="131" y="194"/>
                    <a:pt x="130" y="194"/>
                  </a:cubicBezTo>
                  <a:close/>
                  <a:moveTo>
                    <a:pt x="131" y="202"/>
                  </a:moveTo>
                  <a:cubicBezTo>
                    <a:pt x="131" y="202"/>
                    <a:pt x="131" y="202"/>
                    <a:pt x="131" y="202"/>
                  </a:cubicBezTo>
                  <a:cubicBezTo>
                    <a:pt x="131" y="201"/>
                    <a:pt x="131" y="201"/>
                    <a:pt x="130" y="201"/>
                  </a:cubicBezTo>
                  <a:cubicBezTo>
                    <a:pt x="131" y="201"/>
                    <a:pt x="132" y="200"/>
                    <a:pt x="131" y="199"/>
                  </a:cubicBezTo>
                  <a:cubicBezTo>
                    <a:pt x="132" y="199"/>
                    <a:pt x="132" y="200"/>
                    <a:pt x="133" y="200"/>
                  </a:cubicBezTo>
                  <a:cubicBezTo>
                    <a:pt x="133" y="201"/>
                    <a:pt x="132" y="201"/>
                    <a:pt x="131" y="202"/>
                  </a:cubicBezTo>
                  <a:close/>
                  <a:moveTo>
                    <a:pt x="127" y="208"/>
                  </a:moveTo>
                  <a:cubicBezTo>
                    <a:pt x="127" y="209"/>
                    <a:pt x="127" y="212"/>
                    <a:pt x="128" y="210"/>
                  </a:cubicBezTo>
                  <a:cubicBezTo>
                    <a:pt x="128" y="210"/>
                    <a:pt x="127" y="212"/>
                    <a:pt x="127" y="212"/>
                  </a:cubicBezTo>
                  <a:cubicBezTo>
                    <a:pt x="127" y="210"/>
                    <a:pt x="125" y="209"/>
                    <a:pt x="126" y="208"/>
                  </a:cubicBezTo>
                  <a:cubicBezTo>
                    <a:pt x="127" y="208"/>
                    <a:pt x="127" y="208"/>
                    <a:pt x="128" y="207"/>
                  </a:cubicBezTo>
                  <a:cubicBezTo>
                    <a:pt x="128" y="206"/>
                    <a:pt x="127" y="206"/>
                    <a:pt x="127" y="205"/>
                  </a:cubicBezTo>
                  <a:cubicBezTo>
                    <a:pt x="127" y="205"/>
                    <a:pt x="127" y="205"/>
                    <a:pt x="128" y="204"/>
                  </a:cubicBezTo>
                  <a:cubicBezTo>
                    <a:pt x="128" y="205"/>
                    <a:pt x="128" y="205"/>
                    <a:pt x="128" y="206"/>
                  </a:cubicBezTo>
                  <a:cubicBezTo>
                    <a:pt x="130" y="206"/>
                    <a:pt x="131" y="203"/>
                    <a:pt x="132" y="203"/>
                  </a:cubicBezTo>
                  <a:cubicBezTo>
                    <a:pt x="131" y="205"/>
                    <a:pt x="130" y="207"/>
                    <a:pt x="127" y="208"/>
                  </a:cubicBezTo>
                  <a:close/>
                  <a:moveTo>
                    <a:pt x="132" y="215"/>
                  </a:moveTo>
                  <a:cubicBezTo>
                    <a:pt x="132" y="215"/>
                    <a:pt x="134" y="214"/>
                    <a:pt x="135" y="214"/>
                  </a:cubicBezTo>
                  <a:cubicBezTo>
                    <a:pt x="134" y="214"/>
                    <a:pt x="134" y="215"/>
                    <a:pt x="132" y="215"/>
                  </a:cubicBezTo>
                  <a:close/>
                  <a:moveTo>
                    <a:pt x="127" y="212"/>
                  </a:moveTo>
                  <a:cubicBezTo>
                    <a:pt x="128" y="211"/>
                    <a:pt x="128" y="213"/>
                    <a:pt x="128" y="213"/>
                  </a:cubicBezTo>
                  <a:cubicBezTo>
                    <a:pt x="127" y="214"/>
                    <a:pt x="128" y="213"/>
                    <a:pt x="127" y="212"/>
                  </a:cubicBezTo>
                  <a:close/>
                  <a:moveTo>
                    <a:pt x="162" y="284"/>
                  </a:moveTo>
                  <a:cubicBezTo>
                    <a:pt x="161" y="284"/>
                    <a:pt x="159" y="283"/>
                    <a:pt x="161" y="282"/>
                  </a:cubicBezTo>
                  <a:cubicBezTo>
                    <a:pt x="159" y="282"/>
                    <a:pt x="159" y="284"/>
                    <a:pt x="158" y="284"/>
                  </a:cubicBezTo>
                  <a:cubicBezTo>
                    <a:pt x="159" y="283"/>
                    <a:pt x="157" y="283"/>
                    <a:pt x="156" y="283"/>
                  </a:cubicBezTo>
                  <a:cubicBezTo>
                    <a:pt x="156" y="283"/>
                    <a:pt x="157" y="282"/>
                    <a:pt x="156" y="281"/>
                  </a:cubicBezTo>
                  <a:cubicBezTo>
                    <a:pt x="157" y="282"/>
                    <a:pt x="157" y="283"/>
                    <a:pt x="159" y="283"/>
                  </a:cubicBezTo>
                  <a:cubicBezTo>
                    <a:pt x="159" y="281"/>
                    <a:pt x="161" y="282"/>
                    <a:pt x="163" y="281"/>
                  </a:cubicBezTo>
                  <a:cubicBezTo>
                    <a:pt x="163" y="283"/>
                    <a:pt x="160" y="282"/>
                    <a:pt x="162" y="284"/>
                  </a:cubicBezTo>
                  <a:close/>
                  <a:moveTo>
                    <a:pt x="128" y="221"/>
                  </a:moveTo>
                  <a:cubicBezTo>
                    <a:pt x="127" y="221"/>
                    <a:pt x="126" y="222"/>
                    <a:pt x="126" y="224"/>
                  </a:cubicBezTo>
                  <a:cubicBezTo>
                    <a:pt x="125" y="222"/>
                    <a:pt x="128" y="220"/>
                    <a:pt x="129" y="219"/>
                  </a:cubicBezTo>
                  <a:cubicBezTo>
                    <a:pt x="130" y="220"/>
                    <a:pt x="128" y="220"/>
                    <a:pt x="128" y="221"/>
                  </a:cubicBezTo>
                  <a:close/>
                  <a:moveTo>
                    <a:pt x="123" y="218"/>
                  </a:moveTo>
                  <a:cubicBezTo>
                    <a:pt x="122" y="218"/>
                    <a:pt x="122" y="216"/>
                    <a:pt x="123" y="216"/>
                  </a:cubicBezTo>
                  <a:cubicBezTo>
                    <a:pt x="123" y="215"/>
                    <a:pt x="122" y="215"/>
                    <a:pt x="122" y="215"/>
                  </a:cubicBezTo>
                  <a:cubicBezTo>
                    <a:pt x="121" y="215"/>
                    <a:pt x="120" y="216"/>
                    <a:pt x="121" y="217"/>
                  </a:cubicBezTo>
                  <a:cubicBezTo>
                    <a:pt x="120" y="215"/>
                    <a:pt x="123" y="213"/>
                    <a:pt x="124" y="212"/>
                  </a:cubicBezTo>
                  <a:cubicBezTo>
                    <a:pt x="124" y="213"/>
                    <a:pt x="124" y="214"/>
                    <a:pt x="123" y="215"/>
                  </a:cubicBezTo>
                  <a:cubicBezTo>
                    <a:pt x="124" y="215"/>
                    <a:pt x="125" y="215"/>
                    <a:pt x="126" y="216"/>
                  </a:cubicBezTo>
                  <a:cubicBezTo>
                    <a:pt x="126" y="215"/>
                    <a:pt x="126" y="215"/>
                    <a:pt x="125" y="214"/>
                  </a:cubicBezTo>
                  <a:cubicBezTo>
                    <a:pt x="126" y="214"/>
                    <a:pt x="127" y="214"/>
                    <a:pt x="127" y="215"/>
                  </a:cubicBezTo>
                  <a:cubicBezTo>
                    <a:pt x="127" y="215"/>
                    <a:pt x="127" y="214"/>
                    <a:pt x="127" y="215"/>
                  </a:cubicBezTo>
                  <a:cubicBezTo>
                    <a:pt x="126" y="215"/>
                    <a:pt x="126" y="217"/>
                    <a:pt x="125" y="217"/>
                  </a:cubicBezTo>
                  <a:cubicBezTo>
                    <a:pt x="125" y="217"/>
                    <a:pt x="125" y="216"/>
                    <a:pt x="125" y="216"/>
                  </a:cubicBezTo>
                  <a:cubicBezTo>
                    <a:pt x="124" y="216"/>
                    <a:pt x="123" y="216"/>
                    <a:pt x="123" y="217"/>
                  </a:cubicBezTo>
                  <a:cubicBezTo>
                    <a:pt x="123" y="218"/>
                    <a:pt x="124" y="217"/>
                    <a:pt x="125" y="218"/>
                  </a:cubicBezTo>
                  <a:cubicBezTo>
                    <a:pt x="124" y="218"/>
                    <a:pt x="123" y="217"/>
                    <a:pt x="123" y="218"/>
                  </a:cubicBezTo>
                  <a:close/>
                  <a:moveTo>
                    <a:pt x="117" y="213"/>
                  </a:moveTo>
                  <a:cubicBezTo>
                    <a:pt x="118" y="213"/>
                    <a:pt x="119" y="214"/>
                    <a:pt x="119" y="214"/>
                  </a:cubicBezTo>
                  <a:cubicBezTo>
                    <a:pt x="120" y="214"/>
                    <a:pt x="119" y="213"/>
                    <a:pt x="119" y="212"/>
                  </a:cubicBezTo>
                  <a:cubicBezTo>
                    <a:pt x="120" y="212"/>
                    <a:pt x="120" y="212"/>
                    <a:pt x="121" y="212"/>
                  </a:cubicBezTo>
                  <a:cubicBezTo>
                    <a:pt x="121" y="213"/>
                    <a:pt x="120" y="213"/>
                    <a:pt x="120" y="214"/>
                  </a:cubicBezTo>
                  <a:cubicBezTo>
                    <a:pt x="119" y="215"/>
                    <a:pt x="117" y="214"/>
                    <a:pt x="117" y="213"/>
                  </a:cubicBezTo>
                  <a:close/>
                  <a:moveTo>
                    <a:pt x="116" y="213"/>
                  </a:moveTo>
                  <a:cubicBezTo>
                    <a:pt x="116" y="212"/>
                    <a:pt x="118" y="212"/>
                    <a:pt x="119" y="211"/>
                  </a:cubicBezTo>
                  <a:cubicBezTo>
                    <a:pt x="119" y="213"/>
                    <a:pt x="117" y="212"/>
                    <a:pt x="116" y="213"/>
                  </a:cubicBezTo>
                  <a:close/>
                  <a:moveTo>
                    <a:pt x="113" y="206"/>
                  </a:moveTo>
                  <a:cubicBezTo>
                    <a:pt x="113" y="206"/>
                    <a:pt x="112" y="206"/>
                    <a:pt x="112" y="205"/>
                  </a:cubicBezTo>
                  <a:cubicBezTo>
                    <a:pt x="114" y="206"/>
                    <a:pt x="115" y="204"/>
                    <a:pt x="115" y="203"/>
                  </a:cubicBezTo>
                  <a:cubicBezTo>
                    <a:pt x="116" y="204"/>
                    <a:pt x="116" y="205"/>
                    <a:pt x="116" y="205"/>
                  </a:cubicBezTo>
                  <a:cubicBezTo>
                    <a:pt x="116" y="206"/>
                    <a:pt x="115" y="205"/>
                    <a:pt x="114" y="206"/>
                  </a:cubicBezTo>
                  <a:cubicBezTo>
                    <a:pt x="113" y="207"/>
                    <a:pt x="116" y="207"/>
                    <a:pt x="115" y="208"/>
                  </a:cubicBezTo>
                  <a:cubicBezTo>
                    <a:pt x="113" y="208"/>
                    <a:pt x="114" y="205"/>
                    <a:pt x="113" y="206"/>
                  </a:cubicBezTo>
                  <a:close/>
                  <a:moveTo>
                    <a:pt x="109" y="204"/>
                  </a:moveTo>
                  <a:cubicBezTo>
                    <a:pt x="107" y="204"/>
                    <a:pt x="110" y="202"/>
                    <a:pt x="110" y="201"/>
                  </a:cubicBezTo>
                  <a:cubicBezTo>
                    <a:pt x="109" y="201"/>
                    <a:pt x="108" y="201"/>
                    <a:pt x="107" y="201"/>
                  </a:cubicBezTo>
                  <a:cubicBezTo>
                    <a:pt x="107" y="200"/>
                    <a:pt x="107" y="200"/>
                    <a:pt x="106" y="198"/>
                  </a:cubicBezTo>
                  <a:cubicBezTo>
                    <a:pt x="104" y="199"/>
                    <a:pt x="105" y="201"/>
                    <a:pt x="104" y="202"/>
                  </a:cubicBezTo>
                  <a:cubicBezTo>
                    <a:pt x="104" y="200"/>
                    <a:pt x="105" y="199"/>
                    <a:pt x="105" y="197"/>
                  </a:cubicBezTo>
                  <a:cubicBezTo>
                    <a:pt x="106" y="198"/>
                    <a:pt x="107" y="198"/>
                    <a:pt x="108" y="199"/>
                  </a:cubicBezTo>
                  <a:cubicBezTo>
                    <a:pt x="106" y="199"/>
                    <a:pt x="109" y="201"/>
                    <a:pt x="110" y="200"/>
                  </a:cubicBezTo>
                  <a:cubicBezTo>
                    <a:pt x="110" y="202"/>
                    <a:pt x="109" y="203"/>
                    <a:pt x="109" y="204"/>
                  </a:cubicBezTo>
                  <a:close/>
                  <a:moveTo>
                    <a:pt x="119" y="228"/>
                  </a:moveTo>
                  <a:cubicBezTo>
                    <a:pt x="118" y="228"/>
                    <a:pt x="118" y="228"/>
                    <a:pt x="117" y="228"/>
                  </a:cubicBezTo>
                  <a:cubicBezTo>
                    <a:pt x="117" y="227"/>
                    <a:pt x="117" y="226"/>
                    <a:pt x="119" y="226"/>
                  </a:cubicBezTo>
                  <a:cubicBezTo>
                    <a:pt x="119" y="226"/>
                    <a:pt x="118" y="227"/>
                    <a:pt x="119" y="228"/>
                  </a:cubicBezTo>
                  <a:close/>
                  <a:moveTo>
                    <a:pt x="113" y="217"/>
                  </a:moveTo>
                  <a:cubicBezTo>
                    <a:pt x="113" y="218"/>
                    <a:pt x="114" y="218"/>
                    <a:pt x="115" y="219"/>
                  </a:cubicBezTo>
                  <a:cubicBezTo>
                    <a:pt x="114" y="219"/>
                    <a:pt x="113" y="219"/>
                    <a:pt x="113" y="217"/>
                  </a:cubicBezTo>
                  <a:close/>
                  <a:moveTo>
                    <a:pt x="111" y="217"/>
                  </a:moveTo>
                  <a:cubicBezTo>
                    <a:pt x="111" y="217"/>
                    <a:pt x="111" y="216"/>
                    <a:pt x="110" y="216"/>
                  </a:cubicBezTo>
                  <a:cubicBezTo>
                    <a:pt x="111" y="215"/>
                    <a:pt x="112" y="216"/>
                    <a:pt x="111" y="215"/>
                  </a:cubicBezTo>
                  <a:cubicBezTo>
                    <a:pt x="112" y="214"/>
                    <a:pt x="113" y="215"/>
                    <a:pt x="112" y="214"/>
                  </a:cubicBezTo>
                  <a:cubicBezTo>
                    <a:pt x="113" y="214"/>
                    <a:pt x="113" y="214"/>
                    <a:pt x="113" y="215"/>
                  </a:cubicBezTo>
                  <a:cubicBezTo>
                    <a:pt x="113" y="215"/>
                    <a:pt x="113" y="215"/>
                    <a:pt x="113" y="216"/>
                  </a:cubicBezTo>
                  <a:cubicBezTo>
                    <a:pt x="112" y="215"/>
                    <a:pt x="112" y="216"/>
                    <a:pt x="111" y="217"/>
                  </a:cubicBezTo>
                  <a:close/>
                  <a:moveTo>
                    <a:pt x="112" y="212"/>
                  </a:moveTo>
                  <a:cubicBezTo>
                    <a:pt x="112" y="213"/>
                    <a:pt x="110" y="213"/>
                    <a:pt x="110" y="214"/>
                  </a:cubicBezTo>
                  <a:cubicBezTo>
                    <a:pt x="110" y="213"/>
                    <a:pt x="111" y="212"/>
                    <a:pt x="112" y="212"/>
                  </a:cubicBezTo>
                  <a:close/>
                  <a:moveTo>
                    <a:pt x="107" y="208"/>
                  </a:moveTo>
                  <a:cubicBezTo>
                    <a:pt x="107" y="209"/>
                    <a:pt x="109" y="209"/>
                    <a:pt x="108" y="208"/>
                  </a:cubicBezTo>
                  <a:cubicBezTo>
                    <a:pt x="108" y="208"/>
                    <a:pt x="109" y="208"/>
                    <a:pt x="109" y="209"/>
                  </a:cubicBezTo>
                  <a:cubicBezTo>
                    <a:pt x="108" y="209"/>
                    <a:pt x="108" y="210"/>
                    <a:pt x="108" y="211"/>
                  </a:cubicBezTo>
                  <a:cubicBezTo>
                    <a:pt x="107" y="211"/>
                    <a:pt x="107" y="209"/>
                    <a:pt x="107" y="208"/>
                  </a:cubicBezTo>
                  <a:close/>
                  <a:moveTo>
                    <a:pt x="110" y="216"/>
                  </a:moveTo>
                  <a:cubicBezTo>
                    <a:pt x="109" y="215"/>
                    <a:pt x="108" y="216"/>
                    <a:pt x="108" y="216"/>
                  </a:cubicBezTo>
                  <a:cubicBezTo>
                    <a:pt x="108" y="215"/>
                    <a:pt x="110" y="215"/>
                    <a:pt x="110" y="216"/>
                  </a:cubicBezTo>
                  <a:close/>
                  <a:moveTo>
                    <a:pt x="105" y="211"/>
                  </a:moveTo>
                  <a:cubicBezTo>
                    <a:pt x="104" y="211"/>
                    <a:pt x="104" y="211"/>
                    <a:pt x="103" y="212"/>
                  </a:cubicBezTo>
                  <a:cubicBezTo>
                    <a:pt x="103" y="210"/>
                    <a:pt x="104" y="209"/>
                    <a:pt x="105" y="211"/>
                  </a:cubicBezTo>
                  <a:close/>
                  <a:moveTo>
                    <a:pt x="110" y="225"/>
                  </a:moveTo>
                  <a:cubicBezTo>
                    <a:pt x="109" y="225"/>
                    <a:pt x="109" y="225"/>
                    <a:pt x="108" y="226"/>
                  </a:cubicBezTo>
                  <a:cubicBezTo>
                    <a:pt x="107" y="224"/>
                    <a:pt x="109" y="225"/>
                    <a:pt x="109" y="224"/>
                  </a:cubicBezTo>
                  <a:cubicBezTo>
                    <a:pt x="109" y="224"/>
                    <a:pt x="110" y="224"/>
                    <a:pt x="110" y="225"/>
                  </a:cubicBezTo>
                  <a:close/>
                  <a:moveTo>
                    <a:pt x="89" y="187"/>
                  </a:moveTo>
                  <a:cubicBezTo>
                    <a:pt x="91" y="186"/>
                    <a:pt x="90" y="185"/>
                    <a:pt x="90" y="183"/>
                  </a:cubicBezTo>
                  <a:cubicBezTo>
                    <a:pt x="89" y="183"/>
                    <a:pt x="88" y="185"/>
                    <a:pt x="87" y="185"/>
                  </a:cubicBezTo>
                  <a:cubicBezTo>
                    <a:pt x="86" y="184"/>
                    <a:pt x="85" y="183"/>
                    <a:pt x="85" y="182"/>
                  </a:cubicBezTo>
                  <a:cubicBezTo>
                    <a:pt x="85" y="181"/>
                    <a:pt x="87" y="182"/>
                    <a:pt x="87" y="181"/>
                  </a:cubicBezTo>
                  <a:cubicBezTo>
                    <a:pt x="88" y="182"/>
                    <a:pt x="87" y="182"/>
                    <a:pt x="86" y="182"/>
                  </a:cubicBezTo>
                  <a:cubicBezTo>
                    <a:pt x="88" y="185"/>
                    <a:pt x="90" y="182"/>
                    <a:pt x="92" y="182"/>
                  </a:cubicBezTo>
                  <a:cubicBezTo>
                    <a:pt x="91" y="183"/>
                    <a:pt x="90" y="187"/>
                    <a:pt x="92" y="187"/>
                  </a:cubicBezTo>
                  <a:cubicBezTo>
                    <a:pt x="92" y="189"/>
                    <a:pt x="89" y="189"/>
                    <a:pt x="89" y="187"/>
                  </a:cubicBezTo>
                  <a:close/>
                  <a:moveTo>
                    <a:pt x="105" y="226"/>
                  </a:moveTo>
                  <a:cubicBezTo>
                    <a:pt x="104" y="227"/>
                    <a:pt x="105" y="224"/>
                    <a:pt x="107" y="224"/>
                  </a:cubicBezTo>
                  <a:cubicBezTo>
                    <a:pt x="107" y="226"/>
                    <a:pt x="105" y="225"/>
                    <a:pt x="105" y="226"/>
                  </a:cubicBezTo>
                  <a:close/>
                  <a:moveTo>
                    <a:pt x="99" y="225"/>
                  </a:moveTo>
                  <a:cubicBezTo>
                    <a:pt x="99" y="224"/>
                    <a:pt x="98" y="224"/>
                    <a:pt x="98" y="224"/>
                  </a:cubicBezTo>
                  <a:cubicBezTo>
                    <a:pt x="98" y="224"/>
                    <a:pt x="99" y="224"/>
                    <a:pt x="99" y="223"/>
                  </a:cubicBezTo>
                  <a:cubicBezTo>
                    <a:pt x="101" y="223"/>
                    <a:pt x="101" y="222"/>
                    <a:pt x="102" y="221"/>
                  </a:cubicBezTo>
                  <a:cubicBezTo>
                    <a:pt x="102" y="223"/>
                    <a:pt x="100" y="224"/>
                    <a:pt x="99" y="225"/>
                  </a:cubicBezTo>
                  <a:close/>
                  <a:moveTo>
                    <a:pt x="95" y="223"/>
                  </a:moveTo>
                  <a:cubicBezTo>
                    <a:pt x="95" y="224"/>
                    <a:pt x="96" y="225"/>
                    <a:pt x="94" y="224"/>
                  </a:cubicBezTo>
                  <a:cubicBezTo>
                    <a:pt x="94" y="225"/>
                    <a:pt x="96" y="227"/>
                    <a:pt x="94" y="227"/>
                  </a:cubicBezTo>
                  <a:cubicBezTo>
                    <a:pt x="94" y="226"/>
                    <a:pt x="94" y="226"/>
                    <a:pt x="94" y="226"/>
                  </a:cubicBezTo>
                  <a:cubicBezTo>
                    <a:pt x="94" y="225"/>
                    <a:pt x="93" y="226"/>
                    <a:pt x="93" y="224"/>
                  </a:cubicBezTo>
                  <a:cubicBezTo>
                    <a:pt x="93" y="224"/>
                    <a:pt x="94" y="224"/>
                    <a:pt x="94" y="223"/>
                  </a:cubicBezTo>
                  <a:cubicBezTo>
                    <a:pt x="94" y="222"/>
                    <a:pt x="93" y="220"/>
                    <a:pt x="92" y="220"/>
                  </a:cubicBezTo>
                  <a:cubicBezTo>
                    <a:pt x="91" y="220"/>
                    <a:pt x="91" y="221"/>
                    <a:pt x="91" y="222"/>
                  </a:cubicBezTo>
                  <a:cubicBezTo>
                    <a:pt x="90" y="222"/>
                    <a:pt x="90" y="221"/>
                    <a:pt x="89" y="220"/>
                  </a:cubicBezTo>
                  <a:cubicBezTo>
                    <a:pt x="90" y="220"/>
                    <a:pt x="92" y="219"/>
                    <a:pt x="92" y="220"/>
                  </a:cubicBezTo>
                  <a:cubicBezTo>
                    <a:pt x="93" y="219"/>
                    <a:pt x="91" y="217"/>
                    <a:pt x="90" y="217"/>
                  </a:cubicBezTo>
                  <a:cubicBezTo>
                    <a:pt x="90" y="217"/>
                    <a:pt x="92" y="217"/>
                    <a:pt x="91" y="216"/>
                  </a:cubicBezTo>
                  <a:cubicBezTo>
                    <a:pt x="90" y="215"/>
                    <a:pt x="90" y="215"/>
                    <a:pt x="90" y="214"/>
                  </a:cubicBezTo>
                  <a:cubicBezTo>
                    <a:pt x="89" y="215"/>
                    <a:pt x="89" y="217"/>
                    <a:pt x="88" y="216"/>
                  </a:cubicBezTo>
                  <a:cubicBezTo>
                    <a:pt x="87" y="217"/>
                    <a:pt x="89" y="217"/>
                    <a:pt x="89" y="219"/>
                  </a:cubicBezTo>
                  <a:cubicBezTo>
                    <a:pt x="88" y="220"/>
                    <a:pt x="88" y="218"/>
                    <a:pt x="87" y="219"/>
                  </a:cubicBezTo>
                  <a:cubicBezTo>
                    <a:pt x="88" y="218"/>
                    <a:pt x="88" y="217"/>
                    <a:pt x="87" y="215"/>
                  </a:cubicBezTo>
                  <a:cubicBezTo>
                    <a:pt x="87" y="215"/>
                    <a:pt x="88" y="214"/>
                    <a:pt x="87" y="213"/>
                  </a:cubicBezTo>
                  <a:cubicBezTo>
                    <a:pt x="88" y="212"/>
                    <a:pt x="89" y="212"/>
                    <a:pt x="90" y="212"/>
                  </a:cubicBezTo>
                  <a:cubicBezTo>
                    <a:pt x="90" y="213"/>
                    <a:pt x="89" y="213"/>
                    <a:pt x="88" y="213"/>
                  </a:cubicBezTo>
                  <a:cubicBezTo>
                    <a:pt x="88" y="214"/>
                    <a:pt x="88" y="214"/>
                    <a:pt x="89" y="215"/>
                  </a:cubicBezTo>
                  <a:cubicBezTo>
                    <a:pt x="89" y="215"/>
                    <a:pt x="90" y="214"/>
                    <a:pt x="91" y="214"/>
                  </a:cubicBezTo>
                  <a:cubicBezTo>
                    <a:pt x="91" y="215"/>
                    <a:pt x="91" y="216"/>
                    <a:pt x="92" y="216"/>
                  </a:cubicBezTo>
                  <a:cubicBezTo>
                    <a:pt x="93" y="215"/>
                    <a:pt x="91" y="214"/>
                    <a:pt x="91" y="214"/>
                  </a:cubicBezTo>
                  <a:cubicBezTo>
                    <a:pt x="91" y="213"/>
                    <a:pt x="91" y="213"/>
                    <a:pt x="92" y="213"/>
                  </a:cubicBezTo>
                  <a:cubicBezTo>
                    <a:pt x="93" y="213"/>
                    <a:pt x="92" y="214"/>
                    <a:pt x="93" y="215"/>
                  </a:cubicBezTo>
                  <a:cubicBezTo>
                    <a:pt x="94" y="216"/>
                    <a:pt x="96" y="214"/>
                    <a:pt x="97" y="216"/>
                  </a:cubicBezTo>
                  <a:cubicBezTo>
                    <a:pt x="98" y="215"/>
                    <a:pt x="99" y="216"/>
                    <a:pt x="100" y="217"/>
                  </a:cubicBezTo>
                  <a:cubicBezTo>
                    <a:pt x="101" y="216"/>
                    <a:pt x="100" y="215"/>
                    <a:pt x="99" y="215"/>
                  </a:cubicBezTo>
                  <a:cubicBezTo>
                    <a:pt x="99" y="214"/>
                    <a:pt x="101" y="215"/>
                    <a:pt x="102" y="216"/>
                  </a:cubicBezTo>
                  <a:cubicBezTo>
                    <a:pt x="101" y="216"/>
                    <a:pt x="101" y="217"/>
                    <a:pt x="101" y="217"/>
                  </a:cubicBezTo>
                  <a:cubicBezTo>
                    <a:pt x="100" y="217"/>
                    <a:pt x="99" y="219"/>
                    <a:pt x="98" y="217"/>
                  </a:cubicBezTo>
                  <a:cubicBezTo>
                    <a:pt x="98" y="218"/>
                    <a:pt x="98" y="219"/>
                    <a:pt x="97" y="221"/>
                  </a:cubicBezTo>
                  <a:cubicBezTo>
                    <a:pt x="99" y="221"/>
                    <a:pt x="100" y="218"/>
                    <a:pt x="102" y="219"/>
                  </a:cubicBezTo>
                  <a:cubicBezTo>
                    <a:pt x="101" y="221"/>
                    <a:pt x="97" y="221"/>
                    <a:pt x="95" y="223"/>
                  </a:cubicBezTo>
                  <a:close/>
                  <a:moveTo>
                    <a:pt x="81" y="213"/>
                  </a:moveTo>
                  <a:cubicBezTo>
                    <a:pt x="81" y="212"/>
                    <a:pt x="83" y="211"/>
                    <a:pt x="81" y="209"/>
                  </a:cubicBezTo>
                  <a:cubicBezTo>
                    <a:pt x="83" y="209"/>
                    <a:pt x="83" y="211"/>
                    <a:pt x="84" y="212"/>
                  </a:cubicBezTo>
                  <a:cubicBezTo>
                    <a:pt x="82" y="212"/>
                    <a:pt x="82" y="214"/>
                    <a:pt x="81" y="213"/>
                  </a:cubicBezTo>
                  <a:close/>
                  <a:moveTo>
                    <a:pt x="83" y="219"/>
                  </a:moveTo>
                  <a:cubicBezTo>
                    <a:pt x="82" y="221"/>
                    <a:pt x="81" y="218"/>
                    <a:pt x="80" y="217"/>
                  </a:cubicBezTo>
                  <a:cubicBezTo>
                    <a:pt x="79" y="218"/>
                    <a:pt x="79" y="219"/>
                    <a:pt x="78" y="219"/>
                  </a:cubicBezTo>
                  <a:cubicBezTo>
                    <a:pt x="78" y="217"/>
                    <a:pt x="81" y="217"/>
                    <a:pt x="81" y="217"/>
                  </a:cubicBezTo>
                  <a:cubicBezTo>
                    <a:pt x="82" y="216"/>
                    <a:pt x="82" y="218"/>
                    <a:pt x="83" y="217"/>
                  </a:cubicBezTo>
                  <a:cubicBezTo>
                    <a:pt x="83" y="218"/>
                    <a:pt x="82" y="219"/>
                    <a:pt x="83" y="219"/>
                  </a:cubicBezTo>
                  <a:close/>
                  <a:moveTo>
                    <a:pt x="77" y="217"/>
                  </a:moveTo>
                  <a:cubicBezTo>
                    <a:pt x="77" y="216"/>
                    <a:pt x="78" y="215"/>
                    <a:pt x="76" y="215"/>
                  </a:cubicBezTo>
                  <a:cubicBezTo>
                    <a:pt x="77" y="214"/>
                    <a:pt x="79" y="214"/>
                    <a:pt x="79" y="213"/>
                  </a:cubicBezTo>
                  <a:cubicBezTo>
                    <a:pt x="80" y="215"/>
                    <a:pt x="78" y="214"/>
                    <a:pt x="78" y="216"/>
                  </a:cubicBezTo>
                  <a:cubicBezTo>
                    <a:pt x="78" y="216"/>
                    <a:pt x="78" y="217"/>
                    <a:pt x="77" y="217"/>
                  </a:cubicBezTo>
                  <a:close/>
                  <a:moveTo>
                    <a:pt x="74" y="217"/>
                  </a:moveTo>
                  <a:cubicBezTo>
                    <a:pt x="74" y="216"/>
                    <a:pt x="74" y="216"/>
                    <a:pt x="74" y="215"/>
                  </a:cubicBezTo>
                  <a:cubicBezTo>
                    <a:pt x="75" y="215"/>
                    <a:pt x="75" y="217"/>
                    <a:pt x="76" y="216"/>
                  </a:cubicBezTo>
                  <a:cubicBezTo>
                    <a:pt x="76" y="216"/>
                    <a:pt x="76" y="216"/>
                    <a:pt x="76" y="216"/>
                  </a:cubicBezTo>
                  <a:cubicBezTo>
                    <a:pt x="76" y="215"/>
                    <a:pt x="76" y="215"/>
                    <a:pt x="76" y="216"/>
                  </a:cubicBezTo>
                  <a:cubicBezTo>
                    <a:pt x="76" y="217"/>
                    <a:pt x="75" y="217"/>
                    <a:pt x="74" y="217"/>
                  </a:cubicBezTo>
                  <a:close/>
                  <a:moveTo>
                    <a:pt x="72" y="213"/>
                  </a:moveTo>
                  <a:cubicBezTo>
                    <a:pt x="71" y="213"/>
                    <a:pt x="71" y="212"/>
                    <a:pt x="70" y="213"/>
                  </a:cubicBezTo>
                  <a:cubicBezTo>
                    <a:pt x="70" y="212"/>
                    <a:pt x="71" y="212"/>
                    <a:pt x="72" y="212"/>
                  </a:cubicBezTo>
                  <a:cubicBezTo>
                    <a:pt x="72" y="212"/>
                    <a:pt x="72" y="213"/>
                    <a:pt x="72" y="213"/>
                  </a:cubicBezTo>
                  <a:close/>
                  <a:moveTo>
                    <a:pt x="71" y="207"/>
                  </a:moveTo>
                  <a:cubicBezTo>
                    <a:pt x="70" y="207"/>
                    <a:pt x="70" y="207"/>
                    <a:pt x="69" y="206"/>
                  </a:cubicBezTo>
                  <a:cubicBezTo>
                    <a:pt x="69" y="206"/>
                    <a:pt x="70" y="204"/>
                    <a:pt x="71" y="204"/>
                  </a:cubicBezTo>
                  <a:cubicBezTo>
                    <a:pt x="72" y="205"/>
                    <a:pt x="70" y="207"/>
                    <a:pt x="72" y="206"/>
                  </a:cubicBezTo>
                  <a:cubicBezTo>
                    <a:pt x="72" y="207"/>
                    <a:pt x="72" y="208"/>
                    <a:pt x="72" y="209"/>
                  </a:cubicBezTo>
                  <a:cubicBezTo>
                    <a:pt x="71" y="209"/>
                    <a:pt x="69" y="210"/>
                    <a:pt x="67" y="210"/>
                  </a:cubicBezTo>
                  <a:cubicBezTo>
                    <a:pt x="68" y="208"/>
                    <a:pt x="70" y="208"/>
                    <a:pt x="71" y="207"/>
                  </a:cubicBezTo>
                  <a:close/>
                  <a:moveTo>
                    <a:pt x="72" y="210"/>
                  </a:moveTo>
                  <a:cubicBezTo>
                    <a:pt x="73" y="209"/>
                    <a:pt x="75" y="211"/>
                    <a:pt x="74" y="212"/>
                  </a:cubicBezTo>
                  <a:cubicBezTo>
                    <a:pt x="73" y="211"/>
                    <a:pt x="72" y="212"/>
                    <a:pt x="72" y="210"/>
                  </a:cubicBezTo>
                  <a:close/>
                  <a:moveTo>
                    <a:pt x="75" y="212"/>
                  </a:moveTo>
                  <a:cubicBezTo>
                    <a:pt x="76" y="213"/>
                    <a:pt x="74" y="213"/>
                    <a:pt x="74" y="214"/>
                  </a:cubicBezTo>
                  <a:cubicBezTo>
                    <a:pt x="74" y="213"/>
                    <a:pt x="74" y="212"/>
                    <a:pt x="75" y="212"/>
                  </a:cubicBezTo>
                  <a:close/>
                  <a:moveTo>
                    <a:pt x="65" y="204"/>
                  </a:moveTo>
                  <a:cubicBezTo>
                    <a:pt x="65" y="204"/>
                    <a:pt x="66" y="204"/>
                    <a:pt x="67" y="203"/>
                  </a:cubicBezTo>
                  <a:cubicBezTo>
                    <a:pt x="67" y="203"/>
                    <a:pt x="66" y="202"/>
                    <a:pt x="65" y="202"/>
                  </a:cubicBezTo>
                  <a:cubicBezTo>
                    <a:pt x="65" y="201"/>
                    <a:pt x="67" y="201"/>
                    <a:pt x="67" y="200"/>
                  </a:cubicBezTo>
                  <a:cubicBezTo>
                    <a:pt x="67" y="201"/>
                    <a:pt x="68" y="202"/>
                    <a:pt x="69" y="202"/>
                  </a:cubicBezTo>
                  <a:cubicBezTo>
                    <a:pt x="71" y="202"/>
                    <a:pt x="70" y="201"/>
                    <a:pt x="71" y="201"/>
                  </a:cubicBezTo>
                  <a:cubicBezTo>
                    <a:pt x="70" y="200"/>
                    <a:pt x="69" y="199"/>
                    <a:pt x="68" y="200"/>
                  </a:cubicBezTo>
                  <a:cubicBezTo>
                    <a:pt x="68" y="198"/>
                    <a:pt x="70" y="199"/>
                    <a:pt x="71" y="198"/>
                  </a:cubicBezTo>
                  <a:cubicBezTo>
                    <a:pt x="71" y="198"/>
                    <a:pt x="72" y="199"/>
                    <a:pt x="72" y="200"/>
                  </a:cubicBezTo>
                  <a:cubicBezTo>
                    <a:pt x="74" y="198"/>
                    <a:pt x="74" y="200"/>
                    <a:pt x="75" y="199"/>
                  </a:cubicBezTo>
                  <a:cubicBezTo>
                    <a:pt x="74" y="200"/>
                    <a:pt x="71" y="200"/>
                    <a:pt x="72" y="203"/>
                  </a:cubicBezTo>
                  <a:cubicBezTo>
                    <a:pt x="70" y="202"/>
                    <a:pt x="69" y="204"/>
                    <a:pt x="67" y="203"/>
                  </a:cubicBezTo>
                  <a:cubicBezTo>
                    <a:pt x="67" y="204"/>
                    <a:pt x="65" y="205"/>
                    <a:pt x="65" y="204"/>
                  </a:cubicBezTo>
                  <a:close/>
                  <a:moveTo>
                    <a:pt x="59" y="193"/>
                  </a:moveTo>
                  <a:cubicBezTo>
                    <a:pt x="60" y="192"/>
                    <a:pt x="60" y="192"/>
                    <a:pt x="60" y="191"/>
                  </a:cubicBezTo>
                  <a:cubicBezTo>
                    <a:pt x="61" y="191"/>
                    <a:pt x="61" y="192"/>
                    <a:pt x="61" y="193"/>
                  </a:cubicBezTo>
                  <a:cubicBezTo>
                    <a:pt x="60" y="193"/>
                    <a:pt x="60" y="194"/>
                    <a:pt x="59" y="193"/>
                  </a:cubicBezTo>
                  <a:close/>
                  <a:moveTo>
                    <a:pt x="56" y="191"/>
                  </a:moveTo>
                  <a:cubicBezTo>
                    <a:pt x="58" y="190"/>
                    <a:pt x="58" y="192"/>
                    <a:pt x="59" y="191"/>
                  </a:cubicBezTo>
                  <a:cubicBezTo>
                    <a:pt x="59" y="193"/>
                    <a:pt x="56" y="192"/>
                    <a:pt x="56" y="191"/>
                  </a:cubicBezTo>
                  <a:close/>
                  <a:moveTo>
                    <a:pt x="65" y="213"/>
                  </a:moveTo>
                  <a:cubicBezTo>
                    <a:pt x="65" y="212"/>
                    <a:pt x="63" y="213"/>
                    <a:pt x="64" y="212"/>
                  </a:cubicBezTo>
                  <a:cubicBezTo>
                    <a:pt x="65" y="212"/>
                    <a:pt x="69" y="212"/>
                    <a:pt x="65" y="213"/>
                  </a:cubicBezTo>
                  <a:close/>
                  <a:moveTo>
                    <a:pt x="70" y="223"/>
                  </a:moveTo>
                  <a:cubicBezTo>
                    <a:pt x="68" y="224"/>
                    <a:pt x="69" y="221"/>
                    <a:pt x="68" y="221"/>
                  </a:cubicBezTo>
                  <a:cubicBezTo>
                    <a:pt x="69" y="219"/>
                    <a:pt x="70" y="223"/>
                    <a:pt x="70" y="223"/>
                  </a:cubicBezTo>
                  <a:close/>
                  <a:moveTo>
                    <a:pt x="62" y="209"/>
                  </a:moveTo>
                  <a:cubicBezTo>
                    <a:pt x="62" y="212"/>
                    <a:pt x="60" y="211"/>
                    <a:pt x="58" y="212"/>
                  </a:cubicBezTo>
                  <a:cubicBezTo>
                    <a:pt x="58" y="211"/>
                    <a:pt x="59" y="210"/>
                    <a:pt x="58" y="209"/>
                  </a:cubicBezTo>
                  <a:cubicBezTo>
                    <a:pt x="61" y="209"/>
                    <a:pt x="61" y="208"/>
                    <a:pt x="63" y="207"/>
                  </a:cubicBezTo>
                  <a:cubicBezTo>
                    <a:pt x="65" y="208"/>
                    <a:pt x="63" y="211"/>
                    <a:pt x="65" y="210"/>
                  </a:cubicBezTo>
                  <a:cubicBezTo>
                    <a:pt x="66" y="211"/>
                    <a:pt x="64" y="210"/>
                    <a:pt x="64" y="211"/>
                  </a:cubicBezTo>
                  <a:cubicBezTo>
                    <a:pt x="63" y="210"/>
                    <a:pt x="62" y="210"/>
                    <a:pt x="62" y="209"/>
                  </a:cubicBezTo>
                  <a:close/>
                  <a:moveTo>
                    <a:pt x="56" y="191"/>
                  </a:moveTo>
                  <a:cubicBezTo>
                    <a:pt x="56" y="193"/>
                    <a:pt x="55" y="193"/>
                    <a:pt x="53" y="194"/>
                  </a:cubicBezTo>
                  <a:cubicBezTo>
                    <a:pt x="54" y="193"/>
                    <a:pt x="55" y="193"/>
                    <a:pt x="56" y="191"/>
                  </a:cubicBezTo>
                  <a:close/>
                  <a:moveTo>
                    <a:pt x="52" y="187"/>
                  </a:moveTo>
                  <a:cubicBezTo>
                    <a:pt x="52" y="188"/>
                    <a:pt x="52" y="189"/>
                    <a:pt x="53" y="189"/>
                  </a:cubicBezTo>
                  <a:cubicBezTo>
                    <a:pt x="53" y="189"/>
                    <a:pt x="53" y="188"/>
                    <a:pt x="54" y="188"/>
                  </a:cubicBezTo>
                  <a:cubicBezTo>
                    <a:pt x="55" y="189"/>
                    <a:pt x="53" y="189"/>
                    <a:pt x="53" y="190"/>
                  </a:cubicBezTo>
                  <a:cubicBezTo>
                    <a:pt x="52" y="190"/>
                    <a:pt x="52" y="188"/>
                    <a:pt x="50" y="188"/>
                  </a:cubicBezTo>
                  <a:cubicBezTo>
                    <a:pt x="50" y="188"/>
                    <a:pt x="51" y="188"/>
                    <a:pt x="52" y="187"/>
                  </a:cubicBezTo>
                  <a:close/>
                  <a:moveTo>
                    <a:pt x="58" y="186"/>
                  </a:moveTo>
                  <a:cubicBezTo>
                    <a:pt x="56" y="186"/>
                    <a:pt x="55" y="185"/>
                    <a:pt x="53" y="187"/>
                  </a:cubicBezTo>
                  <a:cubicBezTo>
                    <a:pt x="53" y="184"/>
                    <a:pt x="57" y="184"/>
                    <a:pt x="58" y="186"/>
                  </a:cubicBezTo>
                  <a:close/>
                  <a:moveTo>
                    <a:pt x="61" y="189"/>
                  </a:moveTo>
                  <a:cubicBezTo>
                    <a:pt x="61" y="190"/>
                    <a:pt x="60" y="191"/>
                    <a:pt x="59" y="190"/>
                  </a:cubicBezTo>
                  <a:cubicBezTo>
                    <a:pt x="60" y="189"/>
                    <a:pt x="61" y="189"/>
                    <a:pt x="61" y="189"/>
                  </a:cubicBezTo>
                  <a:close/>
                  <a:moveTo>
                    <a:pt x="71" y="197"/>
                  </a:moveTo>
                  <a:cubicBezTo>
                    <a:pt x="71" y="198"/>
                    <a:pt x="71" y="198"/>
                    <a:pt x="71" y="198"/>
                  </a:cubicBezTo>
                  <a:cubicBezTo>
                    <a:pt x="71" y="198"/>
                    <a:pt x="71" y="198"/>
                    <a:pt x="71" y="197"/>
                  </a:cubicBezTo>
                  <a:close/>
                  <a:moveTo>
                    <a:pt x="66" y="198"/>
                  </a:moveTo>
                  <a:cubicBezTo>
                    <a:pt x="68" y="196"/>
                    <a:pt x="67" y="194"/>
                    <a:pt x="67" y="193"/>
                  </a:cubicBezTo>
                  <a:cubicBezTo>
                    <a:pt x="67" y="193"/>
                    <a:pt x="67" y="192"/>
                    <a:pt x="68" y="192"/>
                  </a:cubicBezTo>
                  <a:cubicBezTo>
                    <a:pt x="69" y="193"/>
                    <a:pt x="70" y="193"/>
                    <a:pt x="71" y="195"/>
                  </a:cubicBezTo>
                  <a:cubicBezTo>
                    <a:pt x="69" y="197"/>
                    <a:pt x="65" y="198"/>
                    <a:pt x="63" y="199"/>
                  </a:cubicBezTo>
                  <a:cubicBezTo>
                    <a:pt x="63" y="199"/>
                    <a:pt x="64" y="198"/>
                    <a:pt x="64" y="198"/>
                  </a:cubicBezTo>
                  <a:cubicBezTo>
                    <a:pt x="64" y="197"/>
                    <a:pt x="62" y="198"/>
                    <a:pt x="62" y="197"/>
                  </a:cubicBezTo>
                  <a:cubicBezTo>
                    <a:pt x="63" y="196"/>
                    <a:pt x="65" y="198"/>
                    <a:pt x="66" y="198"/>
                  </a:cubicBezTo>
                  <a:close/>
                  <a:moveTo>
                    <a:pt x="61" y="183"/>
                  </a:moveTo>
                  <a:cubicBezTo>
                    <a:pt x="61" y="181"/>
                    <a:pt x="65" y="181"/>
                    <a:pt x="67" y="180"/>
                  </a:cubicBezTo>
                  <a:cubicBezTo>
                    <a:pt x="69" y="179"/>
                    <a:pt x="69" y="176"/>
                    <a:pt x="71" y="176"/>
                  </a:cubicBezTo>
                  <a:cubicBezTo>
                    <a:pt x="70" y="177"/>
                    <a:pt x="70" y="178"/>
                    <a:pt x="72" y="178"/>
                  </a:cubicBezTo>
                  <a:cubicBezTo>
                    <a:pt x="72" y="179"/>
                    <a:pt x="71" y="178"/>
                    <a:pt x="70" y="179"/>
                  </a:cubicBezTo>
                  <a:cubicBezTo>
                    <a:pt x="70" y="179"/>
                    <a:pt x="70" y="179"/>
                    <a:pt x="69" y="179"/>
                  </a:cubicBezTo>
                  <a:cubicBezTo>
                    <a:pt x="69" y="181"/>
                    <a:pt x="65" y="182"/>
                    <a:pt x="63" y="184"/>
                  </a:cubicBezTo>
                  <a:cubicBezTo>
                    <a:pt x="63" y="185"/>
                    <a:pt x="65" y="183"/>
                    <a:pt x="65" y="185"/>
                  </a:cubicBezTo>
                  <a:cubicBezTo>
                    <a:pt x="63" y="185"/>
                    <a:pt x="63" y="187"/>
                    <a:pt x="62" y="186"/>
                  </a:cubicBezTo>
                  <a:cubicBezTo>
                    <a:pt x="63" y="185"/>
                    <a:pt x="63" y="184"/>
                    <a:pt x="63" y="183"/>
                  </a:cubicBezTo>
                  <a:cubicBezTo>
                    <a:pt x="63" y="182"/>
                    <a:pt x="61" y="183"/>
                    <a:pt x="61" y="183"/>
                  </a:cubicBezTo>
                  <a:close/>
                  <a:moveTo>
                    <a:pt x="63" y="177"/>
                  </a:moveTo>
                  <a:cubicBezTo>
                    <a:pt x="64" y="177"/>
                    <a:pt x="65" y="178"/>
                    <a:pt x="65" y="179"/>
                  </a:cubicBezTo>
                  <a:cubicBezTo>
                    <a:pt x="64" y="180"/>
                    <a:pt x="64" y="179"/>
                    <a:pt x="63" y="179"/>
                  </a:cubicBezTo>
                  <a:cubicBezTo>
                    <a:pt x="63" y="178"/>
                    <a:pt x="64" y="178"/>
                    <a:pt x="63" y="177"/>
                  </a:cubicBezTo>
                  <a:close/>
                  <a:moveTo>
                    <a:pt x="76" y="176"/>
                  </a:moveTo>
                  <a:cubicBezTo>
                    <a:pt x="78" y="175"/>
                    <a:pt x="78" y="177"/>
                    <a:pt x="79" y="177"/>
                  </a:cubicBezTo>
                  <a:cubicBezTo>
                    <a:pt x="79" y="179"/>
                    <a:pt x="78" y="177"/>
                    <a:pt x="77" y="177"/>
                  </a:cubicBezTo>
                  <a:cubicBezTo>
                    <a:pt x="77" y="177"/>
                    <a:pt x="77" y="178"/>
                    <a:pt x="76" y="178"/>
                  </a:cubicBezTo>
                  <a:cubicBezTo>
                    <a:pt x="77" y="178"/>
                    <a:pt x="77" y="178"/>
                    <a:pt x="77" y="179"/>
                  </a:cubicBezTo>
                  <a:cubicBezTo>
                    <a:pt x="76" y="178"/>
                    <a:pt x="74" y="180"/>
                    <a:pt x="73" y="179"/>
                  </a:cubicBezTo>
                  <a:cubicBezTo>
                    <a:pt x="72" y="180"/>
                    <a:pt x="72" y="180"/>
                    <a:pt x="71" y="181"/>
                  </a:cubicBezTo>
                  <a:cubicBezTo>
                    <a:pt x="72" y="179"/>
                    <a:pt x="73" y="179"/>
                    <a:pt x="74" y="178"/>
                  </a:cubicBezTo>
                  <a:cubicBezTo>
                    <a:pt x="74" y="178"/>
                    <a:pt x="73" y="178"/>
                    <a:pt x="72" y="178"/>
                  </a:cubicBezTo>
                  <a:cubicBezTo>
                    <a:pt x="73" y="177"/>
                    <a:pt x="77" y="178"/>
                    <a:pt x="76" y="176"/>
                  </a:cubicBezTo>
                  <a:close/>
                  <a:moveTo>
                    <a:pt x="79" y="181"/>
                  </a:moveTo>
                  <a:cubicBezTo>
                    <a:pt x="78" y="180"/>
                    <a:pt x="78" y="182"/>
                    <a:pt x="77" y="182"/>
                  </a:cubicBezTo>
                  <a:cubicBezTo>
                    <a:pt x="77" y="183"/>
                    <a:pt x="78" y="182"/>
                    <a:pt x="78" y="182"/>
                  </a:cubicBezTo>
                  <a:cubicBezTo>
                    <a:pt x="78" y="184"/>
                    <a:pt x="76" y="183"/>
                    <a:pt x="76" y="182"/>
                  </a:cubicBezTo>
                  <a:cubicBezTo>
                    <a:pt x="75" y="183"/>
                    <a:pt x="72" y="184"/>
                    <a:pt x="74" y="186"/>
                  </a:cubicBezTo>
                  <a:cubicBezTo>
                    <a:pt x="73" y="187"/>
                    <a:pt x="73" y="185"/>
                    <a:pt x="72" y="186"/>
                  </a:cubicBezTo>
                  <a:cubicBezTo>
                    <a:pt x="73" y="183"/>
                    <a:pt x="77" y="180"/>
                    <a:pt x="78" y="180"/>
                  </a:cubicBezTo>
                  <a:cubicBezTo>
                    <a:pt x="78" y="179"/>
                    <a:pt x="79" y="180"/>
                    <a:pt x="80" y="179"/>
                  </a:cubicBezTo>
                  <a:cubicBezTo>
                    <a:pt x="80" y="180"/>
                    <a:pt x="78" y="180"/>
                    <a:pt x="79" y="181"/>
                  </a:cubicBezTo>
                  <a:close/>
                  <a:moveTo>
                    <a:pt x="82" y="183"/>
                  </a:moveTo>
                  <a:cubicBezTo>
                    <a:pt x="82" y="184"/>
                    <a:pt x="81" y="185"/>
                    <a:pt x="81" y="185"/>
                  </a:cubicBezTo>
                  <a:cubicBezTo>
                    <a:pt x="80" y="184"/>
                    <a:pt x="81" y="183"/>
                    <a:pt x="79" y="184"/>
                  </a:cubicBezTo>
                  <a:cubicBezTo>
                    <a:pt x="79" y="183"/>
                    <a:pt x="80" y="182"/>
                    <a:pt x="79" y="182"/>
                  </a:cubicBezTo>
                  <a:cubicBezTo>
                    <a:pt x="81" y="180"/>
                    <a:pt x="80" y="184"/>
                    <a:pt x="82" y="183"/>
                  </a:cubicBezTo>
                  <a:close/>
                  <a:moveTo>
                    <a:pt x="77" y="185"/>
                  </a:moveTo>
                  <a:cubicBezTo>
                    <a:pt x="77" y="185"/>
                    <a:pt x="78" y="186"/>
                    <a:pt x="78" y="187"/>
                  </a:cubicBezTo>
                  <a:cubicBezTo>
                    <a:pt x="76" y="187"/>
                    <a:pt x="76" y="186"/>
                    <a:pt x="77" y="185"/>
                  </a:cubicBezTo>
                  <a:close/>
                  <a:moveTo>
                    <a:pt x="76" y="202"/>
                  </a:moveTo>
                  <a:cubicBezTo>
                    <a:pt x="76" y="202"/>
                    <a:pt x="75" y="203"/>
                    <a:pt x="74" y="203"/>
                  </a:cubicBezTo>
                  <a:cubicBezTo>
                    <a:pt x="74" y="203"/>
                    <a:pt x="75" y="203"/>
                    <a:pt x="75" y="202"/>
                  </a:cubicBezTo>
                  <a:cubicBezTo>
                    <a:pt x="75" y="202"/>
                    <a:pt x="75" y="202"/>
                    <a:pt x="74" y="201"/>
                  </a:cubicBezTo>
                  <a:cubicBezTo>
                    <a:pt x="76" y="201"/>
                    <a:pt x="76" y="201"/>
                    <a:pt x="76" y="202"/>
                  </a:cubicBezTo>
                  <a:close/>
                  <a:moveTo>
                    <a:pt x="74" y="194"/>
                  </a:moveTo>
                  <a:cubicBezTo>
                    <a:pt x="75" y="194"/>
                    <a:pt x="75" y="195"/>
                    <a:pt x="74" y="195"/>
                  </a:cubicBezTo>
                  <a:cubicBezTo>
                    <a:pt x="75" y="197"/>
                    <a:pt x="76" y="195"/>
                    <a:pt x="77" y="195"/>
                  </a:cubicBezTo>
                  <a:cubicBezTo>
                    <a:pt x="77" y="197"/>
                    <a:pt x="77" y="197"/>
                    <a:pt x="78" y="196"/>
                  </a:cubicBezTo>
                  <a:cubicBezTo>
                    <a:pt x="78" y="197"/>
                    <a:pt x="78" y="198"/>
                    <a:pt x="79" y="199"/>
                  </a:cubicBezTo>
                  <a:cubicBezTo>
                    <a:pt x="79" y="199"/>
                    <a:pt x="79" y="199"/>
                    <a:pt x="79" y="199"/>
                  </a:cubicBezTo>
                  <a:cubicBezTo>
                    <a:pt x="78" y="199"/>
                    <a:pt x="79" y="198"/>
                    <a:pt x="78" y="197"/>
                  </a:cubicBezTo>
                  <a:cubicBezTo>
                    <a:pt x="77" y="198"/>
                    <a:pt x="76" y="198"/>
                    <a:pt x="76" y="199"/>
                  </a:cubicBezTo>
                  <a:cubicBezTo>
                    <a:pt x="75" y="199"/>
                    <a:pt x="76" y="197"/>
                    <a:pt x="76" y="197"/>
                  </a:cubicBezTo>
                  <a:cubicBezTo>
                    <a:pt x="75" y="196"/>
                    <a:pt x="74" y="197"/>
                    <a:pt x="74" y="198"/>
                  </a:cubicBezTo>
                  <a:cubicBezTo>
                    <a:pt x="73" y="197"/>
                    <a:pt x="73" y="197"/>
                    <a:pt x="72" y="197"/>
                  </a:cubicBezTo>
                  <a:cubicBezTo>
                    <a:pt x="73" y="196"/>
                    <a:pt x="74" y="195"/>
                    <a:pt x="74" y="194"/>
                  </a:cubicBezTo>
                  <a:close/>
                  <a:moveTo>
                    <a:pt x="67" y="185"/>
                  </a:moveTo>
                  <a:cubicBezTo>
                    <a:pt x="68" y="183"/>
                    <a:pt x="69" y="182"/>
                    <a:pt x="71" y="181"/>
                  </a:cubicBezTo>
                  <a:cubicBezTo>
                    <a:pt x="71" y="183"/>
                    <a:pt x="68" y="184"/>
                    <a:pt x="67" y="185"/>
                  </a:cubicBezTo>
                  <a:close/>
                  <a:moveTo>
                    <a:pt x="76" y="190"/>
                  </a:moveTo>
                  <a:cubicBezTo>
                    <a:pt x="76" y="191"/>
                    <a:pt x="77" y="191"/>
                    <a:pt x="78" y="192"/>
                  </a:cubicBezTo>
                  <a:cubicBezTo>
                    <a:pt x="78" y="193"/>
                    <a:pt x="76" y="193"/>
                    <a:pt x="75" y="194"/>
                  </a:cubicBezTo>
                  <a:cubicBezTo>
                    <a:pt x="75" y="193"/>
                    <a:pt x="76" y="193"/>
                    <a:pt x="76" y="192"/>
                  </a:cubicBezTo>
                  <a:cubicBezTo>
                    <a:pt x="75" y="191"/>
                    <a:pt x="74" y="193"/>
                    <a:pt x="72" y="193"/>
                  </a:cubicBezTo>
                  <a:cubicBezTo>
                    <a:pt x="72" y="193"/>
                    <a:pt x="72" y="192"/>
                    <a:pt x="71" y="192"/>
                  </a:cubicBezTo>
                  <a:cubicBezTo>
                    <a:pt x="71" y="192"/>
                    <a:pt x="72" y="191"/>
                    <a:pt x="71" y="191"/>
                  </a:cubicBezTo>
                  <a:cubicBezTo>
                    <a:pt x="72" y="190"/>
                    <a:pt x="73" y="191"/>
                    <a:pt x="72" y="192"/>
                  </a:cubicBezTo>
                  <a:cubicBezTo>
                    <a:pt x="73" y="192"/>
                    <a:pt x="74" y="191"/>
                    <a:pt x="76" y="190"/>
                  </a:cubicBezTo>
                  <a:close/>
                  <a:moveTo>
                    <a:pt x="95" y="213"/>
                  </a:moveTo>
                  <a:cubicBezTo>
                    <a:pt x="96" y="215"/>
                    <a:pt x="94" y="214"/>
                    <a:pt x="93" y="214"/>
                  </a:cubicBezTo>
                  <a:cubicBezTo>
                    <a:pt x="93" y="214"/>
                    <a:pt x="93" y="213"/>
                    <a:pt x="93" y="213"/>
                  </a:cubicBezTo>
                  <a:cubicBezTo>
                    <a:pt x="94" y="212"/>
                    <a:pt x="93" y="215"/>
                    <a:pt x="95" y="213"/>
                  </a:cubicBezTo>
                  <a:close/>
                  <a:moveTo>
                    <a:pt x="84" y="191"/>
                  </a:moveTo>
                  <a:cubicBezTo>
                    <a:pt x="84" y="193"/>
                    <a:pt x="82" y="193"/>
                    <a:pt x="80" y="193"/>
                  </a:cubicBezTo>
                  <a:cubicBezTo>
                    <a:pt x="81" y="195"/>
                    <a:pt x="81" y="195"/>
                    <a:pt x="83" y="195"/>
                  </a:cubicBezTo>
                  <a:cubicBezTo>
                    <a:pt x="83" y="194"/>
                    <a:pt x="84" y="193"/>
                    <a:pt x="86" y="193"/>
                  </a:cubicBezTo>
                  <a:cubicBezTo>
                    <a:pt x="85" y="194"/>
                    <a:pt x="83" y="194"/>
                    <a:pt x="83" y="196"/>
                  </a:cubicBezTo>
                  <a:cubicBezTo>
                    <a:pt x="85" y="196"/>
                    <a:pt x="86" y="196"/>
                    <a:pt x="88" y="195"/>
                  </a:cubicBezTo>
                  <a:cubicBezTo>
                    <a:pt x="88" y="196"/>
                    <a:pt x="87" y="196"/>
                    <a:pt x="87" y="197"/>
                  </a:cubicBezTo>
                  <a:cubicBezTo>
                    <a:pt x="87" y="198"/>
                    <a:pt x="86" y="196"/>
                    <a:pt x="86" y="196"/>
                  </a:cubicBezTo>
                  <a:cubicBezTo>
                    <a:pt x="83" y="197"/>
                    <a:pt x="84" y="198"/>
                    <a:pt x="82" y="199"/>
                  </a:cubicBezTo>
                  <a:cubicBezTo>
                    <a:pt x="83" y="203"/>
                    <a:pt x="86" y="197"/>
                    <a:pt x="88" y="198"/>
                  </a:cubicBezTo>
                  <a:cubicBezTo>
                    <a:pt x="89" y="198"/>
                    <a:pt x="89" y="199"/>
                    <a:pt x="89" y="200"/>
                  </a:cubicBezTo>
                  <a:cubicBezTo>
                    <a:pt x="88" y="200"/>
                    <a:pt x="87" y="200"/>
                    <a:pt x="87" y="199"/>
                  </a:cubicBezTo>
                  <a:cubicBezTo>
                    <a:pt x="86" y="200"/>
                    <a:pt x="86" y="201"/>
                    <a:pt x="85" y="202"/>
                  </a:cubicBezTo>
                  <a:cubicBezTo>
                    <a:pt x="84" y="203"/>
                    <a:pt x="84" y="202"/>
                    <a:pt x="83" y="203"/>
                  </a:cubicBezTo>
                  <a:cubicBezTo>
                    <a:pt x="83" y="202"/>
                    <a:pt x="85" y="202"/>
                    <a:pt x="84" y="201"/>
                  </a:cubicBezTo>
                  <a:cubicBezTo>
                    <a:pt x="83" y="200"/>
                    <a:pt x="83" y="203"/>
                    <a:pt x="82" y="201"/>
                  </a:cubicBezTo>
                  <a:cubicBezTo>
                    <a:pt x="81" y="202"/>
                    <a:pt x="82" y="203"/>
                    <a:pt x="83" y="204"/>
                  </a:cubicBezTo>
                  <a:cubicBezTo>
                    <a:pt x="86" y="202"/>
                    <a:pt x="89" y="202"/>
                    <a:pt x="91" y="201"/>
                  </a:cubicBezTo>
                  <a:cubicBezTo>
                    <a:pt x="92" y="202"/>
                    <a:pt x="90" y="202"/>
                    <a:pt x="90" y="203"/>
                  </a:cubicBezTo>
                  <a:cubicBezTo>
                    <a:pt x="90" y="204"/>
                    <a:pt x="91" y="203"/>
                    <a:pt x="91" y="204"/>
                  </a:cubicBezTo>
                  <a:cubicBezTo>
                    <a:pt x="90" y="204"/>
                    <a:pt x="89" y="205"/>
                    <a:pt x="88" y="205"/>
                  </a:cubicBezTo>
                  <a:cubicBezTo>
                    <a:pt x="88" y="207"/>
                    <a:pt x="90" y="206"/>
                    <a:pt x="91" y="206"/>
                  </a:cubicBezTo>
                  <a:cubicBezTo>
                    <a:pt x="92" y="205"/>
                    <a:pt x="92" y="203"/>
                    <a:pt x="94" y="205"/>
                  </a:cubicBezTo>
                  <a:cubicBezTo>
                    <a:pt x="92" y="205"/>
                    <a:pt x="92" y="206"/>
                    <a:pt x="90" y="207"/>
                  </a:cubicBezTo>
                  <a:cubicBezTo>
                    <a:pt x="90" y="207"/>
                    <a:pt x="90" y="208"/>
                    <a:pt x="90" y="208"/>
                  </a:cubicBezTo>
                  <a:cubicBezTo>
                    <a:pt x="92" y="209"/>
                    <a:pt x="91" y="210"/>
                    <a:pt x="92" y="211"/>
                  </a:cubicBezTo>
                  <a:cubicBezTo>
                    <a:pt x="92" y="211"/>
                    <a:pt x="91" y="212"/>
                    <a:pt x="91" y="212"/>
                  </a:cubicBezTo>
                  <a:cubicBezTo>
                    <a:pt x="91" y="211"/>
                    <a:pt x="92" y="211"/>
                    <a:pt x="91" y="210"/>
                  </a:cubicBezTo>
                  <a:cubicBezTo>
                    <a:pt x="89" y="210"/>
                    <a:pt x="87" y="211"/>
                    <a:pt x="86" y="211"/>
                  </a:cubicBezTo>
                  <a:cubicBezTo>
                    <a:pt x="86" y="210"/>
                    <a:pt x="86" y="209"/>
                    <a:pt x="85" y="209"/>
                  </a:cubicBezTo>
                  <a:cubicBezTo>
                    <a:pt x="85" y="209"/>
                    <a:pt x="85" y="208"/>
                    <a:pt x="86" y="208"/>
                  </a:cubicBezTo>
                  <a:cubicBezTo>
                    <a:pt x="85" y="205"/>
                    <a:pt x="82" y="208"/>
                    <a:pt x="81" y="208"/>
                  </a:cubicBezTo>
                  <a:cubicBezTo>
                    <a:pt x="81" y="209"/>
                    <a:pt x="81" y="207"/>
                    <a:pt x="82" y="207"/>
                  </a:cubicBezTo>
                  <a:cubicBezTo>
                    <a:pt x="81" y="206"/>
                    <a:pt x="81" y="204"/>
                    <a:pt x="79" y="203"/>
                  </a:cubicBezTo>
                  <a:cubicBezTo>
                    <a:pt x="78" y="204"/>
                    <a:pt x="78" y="206"/>
                    <a:pt x="79" y="207"/>
                  </a:cubicBezTo>
                  <a:cubicBezTo>
                    <a:pt x="77" y="207"/>
                    <a:pt x="76" y="207"/>
                    <a:pt x="74" y="208"/>
                  </a:cubicBezTo>
                  <a:cubicBezTo>
                    <a:pt x="74" y="208"/>
                    <a:pt x="76" y="205"/>
                    <a:pt x="74" y="205"/>
                  </a:cubicBezTo>
                  <a:cubicBezTo>
                    <a:pt x="74" y="203"/>
                    <a:pt x="77" y="205"/>
                    <a:pt x="78" y="205"/>
                  </a:cubicBezTo>
                  <a:cubicBezTo>
                    <a:pt x="77" y="204"/>
                    <a:pt x="78" y="203"/>
                    <a:pt x="79" y="202"/>
                  </a:cubicBezTo>
                  <a:cubicBezTo>
                    <a:pt x="79" y="201"/>
                    <a:pt x="78" y="201"/>
                    <a:pt x="78" y="200"/>
                  </a:cubicBezTo>
                  <a:cubicBezTo>
                    <a:pt x="79" y="199"/>
                    <a:pt x="79" y="201"/>
                    <a:pt x="81" y="201"/>
                  </a:cubicBezTo>
                  <a:cubicBezTo>
                    <a:pt x="81" y="200"/>
                    <a:pt x="79" y="199"/>
                    <a:pt x="81" y="199"/>
                  </a:cubicBezTo>
                  <a:cubicBezTo>
                    <a:pt x="79" y="198"/>
                    <a:pt x="81" y="195"/>
                    <a:pt x="79" y="194"/>
                  </a:cubicBezTo>
                  <a:cubicBezTo>
                    <a:pt x="80" y="194"/>
                    <a:pt x="78" y="192"/>
                    <a:pt x="79" y="191"/>
                  </a:cubicBezTo>
                  <a:cubicBezTo>
                    <a:pt x="79" y="190"/>
                    <a:pt x="78" y="191"/>
                    <a:pt x="78" y="189"/>
                  </a:cubicBezTo>
                  <a:cubicBezTo>
                    <a:pt x="79" y="189"/>
                    <a:pt x="79" y="189"/>
                    <a:pt x="79" y="187"/>
                  </a:cubicBezTo>
                  <a:cubicBezTo>
                    <a:pt x="79" y="187"/>
                    <a:pt x="80" y="187"/>
                    <a:pt x="80" y="187"/>
                  </a:cubicBezTo>
                  <a:cubicBezTo>
                    <a:pt x="81" y="186"/>
                    <a:pt x="80" y="188"/>
                    <a:pt x="79" y="188"/>
                  </a:cubicBezTo>
                  <a:cubicBezTo>
                    <a:pt x="79" y="188"/>
                    <a:pt x="79" y="189"/>
                    <a:pt x="80" y="189"/>
                  </a:cubicBezTo>
                  <a:cubicBezTo>
                    <a:pt x="82" y="188"/>
                    <a:pt x="83" y="187"/>
                    <a:pt x="83" y="185"/>
                  </a:cubicBezTo>
                  <a:cubicBezTo>
                    <a:pt x="83" y="186"/>
                    <a:pt x="84" y="186"/>
                    <a:pt x="85" y="187"/>
                  </a:cubicBezTo>
                  <a:cubicBezTo>
                    <a:pt x="83" y="187"/>
                    <a:pt x="83" y="187"/>
                    <a:pt x="82" y="188"/>
                  </a:cubicBezTo>
                  <a:cubicBezTo>
                    <a:pt x="85" y="189"/>
                    <a:pt x="82" y="191"/>
                    <a:pt x="84" y="191"/>
                  </a:cubicBezTo>
                  <a:close/>
                  <a:moveTo>
                    <a:pt x="49" y="102"/>
                  </a:moveTo>
                  <a:cubicBezTo>
                    <a:pt x="48" y="102"/>
                    <a:pt x="48" y="101"/>
                    <a:pt x="47" y="101"/>
                  </a:cubicBezTo>
                  <a:cubicBezTo>
                    <a:pt x="48" y="100"/>
                    <a:pt x="50" y="100"/>
                    <a:pt x="49" y="99"/>
                  </a:cubicBezTo>
                  <a:cubicBezTo>
                    <a:pt x="50" y="100"/>
                    <a:pt x="48" y="101"/>
                    <a:pt x="49" y="102"/>
                  </a:cubicBezTo>
                  <a:close/>
                  <a:moveTo>
                    <a:pt x="50" y="105"/>
                  </a:moveTo>
                  <a:cubicBezTo>
                    <a:pt x="49" y="105"/>
                    <a:pt x="47" y="106"/>
                    <a:pt x="46" y="105"/>
                  </a:cubicBezTo>
                  <a:cubicBezTo>
                    <a:pt x="47" y="104"/>
                    <a:pt x="48" y="103"/>
                    <a:pt x="49" y="102"/>
                  </a:cubicBezTo>
                  <a:cubicBezTo>
                    <a:pt x="50" y="102"/>
                    <a:pt x="49" y="104"/>
                    <a:pt x="50" y="105"/>
                  </a:cubicBezTo>
                  <a:close/>
                  <a:moveTo>
                    <a:pt x="40" y="94"/>
                  </a:moveTo>
                  <a:cubicBezTo>
                    <a:pt x="40" y="93"/>
                    <a:pt x="40" y="93"/>
                    <a:pt x="41" y="92"/>
                  </a:cubicBezTo>
                  <a:cubicBezTo>
                    <a:pt x="42" y="93"/>
                    <a:pt x="41" y="94"/>
                    <a:pt x="40" y="94"/>
                  </a:cubicBezTo>
                  <a:close/>
                  <a:moveTo>
                    <a:pt x="39" y="77"/>
                  </a:moveTo>
                  <a:cubicBezTo>
                    <a:pt x="40" y="77"/>
                    <a:pt x="40" y="77"/>
                    <a:pt x="41" y="77"/>
                  </a:cubicBezTo>
                  <a:cubicBezTo>
                    <a:pt x="40" y="78"/>
                    <a:pt x="39" y="78"/>
                    <a:pt x="39" y="77"/>
                  </a:cubicBezTo>
                  <a:close/>
                  <a:moveTo>
                    <a:pt x="30" y="48"/>
                  </a:moveTo>
                  <a:cubicBezTo>
                    <a:pt x="31" y="48"/>
                    <a:pt x="30" y="47"/>
                    <a:pt x="30" y="47"/>
                  </a:cubicBezTo>
                  <a:cubicBezTo>
                    <a:pt x="31" y="46"/>
                    <a:pt x="31" y="48"/>
                    <a:pt x="32" y="48"/>
                  </a:cubicBezTo>
                  <a:cubicBezTo>
                    <a:pt x="33" y="49"/>
                    <a:pt x="31" y="49"/>
                    <a:pt x="31" y="49"/>
                  </a:cubicBezTo>
                  <a:cubicBezTo>
                    <a:pt x="30" y="48"/>
                    <a:pt x="28" y="49"/>
                    <a:pt x="27" y="48"/>
                  </a:cubicBezTo>
                  <a:cubicBezTo>
                    <a:pt x="28" y="47"/>
                    <a:pt x="29" y="47"/>
                    <a:pt x="30" y="48"/>
                  </a:cubicBezTo>
                  <a:close/>
                  <a:moveTo>
                    <a:pt x="30" y="40"/>
                  </a:moveTo>
                  <a:cubicBezTo>
                    <a:pt x="30" y="41"/>
                    <a:pt x="31" y="41"/>
                    <a:pt x="31" y="42"/>
                  </a:cubicBezTo>
                  <a:cubicBezTo>
                    <a:pt x="29" y="43"/>
                    <a:pt x="30" y="41"/>
                    <a:pt x="29" y="41"/>
                  </a:cubicBezTo>
                  <a:cubicBezTo>
                    <a:pt x="29" y="41"/>
                    <a:pt x="30" y="41"/>
                    <a:pt x="30" y="40"/>
                  </a:cubicBezTo>
                  <a:close/>
                  <a:moveTo>
                    <a:pt x="31" y="54"/>
                  </a:moveTo>
                  <a:cubicBezTo>
                    <a:pt x="30" y="53"/>
                    <a:pt x="32" y="52"/>
                    <a:pt x="32" y="52"/>
                  </a:cubicBezTo>
                  <a:cubicBezTo>
                    <a:pt x="33" y="54"/>
                    <a:pt x="32" y="54"/>
                    <a:pt x="31" y="54"/>
                  </a:cubicBezTo>
                  <a:close/>
                  <a:moveTo>
                    <a:pt x="49" y="98"/>
                  </a:moveTo>
                  <a:cubicBezTo>
                    <a:pt x="49" y="96"/>
                    <a:pt x="50" y="94"/>
                    <a:pt x="51" y="95"/>
                  </a:cubicBezTo>
                  <a:cubicBezTo>
                    <a:pt x="51" y="96"/>
                    <a:pt x="50" y="97"/>
                    <a:pt x="49" y="98"/>
                  </a:cubicBezTo>
                  <a:close/>
                  <a:moveTo>
                    <a:pt x="85" y="176"/>
                  </a:moveTo>
                  <a:cubicBezTo>
                    <a:pt x="84" y="175"/>
                    <a:pt x="83" y="175"/>
                    <a:pt x="83" y="174"/>
                  </a:cubicBezTo>
                  <a:cubicBezTo>
                    <a:pt x="85" y="173"/>
                    <a:pt x="85" y="176"/>
                    <a:pt x="87" y="174"/>
                  </a:cubicBezTo>
                  <a:cubicBezTo>
                    <a:pt x="87" y="175"/>
                    <a:pt x="86" y="177"/>
                    <a:pt x="88" y="179"/>
                  </a:cubicBezTo>
                  <a:cubicBezTo>
                    <a:pt x="88" y="177"/>
                    <a:pt x="88" y="177"/>
                    <a:pt x="90" y="176"/>
                  </a:cubicBezTo>
                  <a:cubicBezTo>
                    <a:pt x="90" y="178"/>
                    <a:pt x="91" y="176"/>
                    <a:pt x="92" y="176"/>
                  </a:cubicBezTo>
                  <a:cubicBezTo>
                    <a:pt x="93" y="178"/>
                    <a:pt x="91" y="177"/>
                    <a:pt x="90" y="178"/>
                  </a:cubicBezTo>
                  <a:cubicBezTo>
                    <a:pt x="91" y="178"/>
                    <a:pt x="92" y="178"/>
                    <a:pt x="92" y="179"/>
                  </a:cubicBezTo>
                  <a:cubicBezTo>
                    <a:pt x="89" y="179"/>
                    <a:pt x="86" y="178"/>
                    <a:pt x="83" y="177"/>
                  </a:cubicBezTo>
                  <a:cubicBezTo>
                    <a:pt x="82" y="176"/>
                    <a:pt x="83" y="177"/>
                    <a:pt x="85" y="176"/>
                  </a:cubicBezTo>
                  <a:close/>
                  <a:moveTo>
                    <a:pt x="93" y="175"/>
                  </a:moveTo>
                  <a:cubicBezTo>
                    <a:pt x="94" y="175"/>
                    <a:pt x="94" y="175"/>
                    <a:pt x="94" y="175"/>
                  </a:cubicBezTo>
                  <a:cubicBezTo>
                    <a:pt x="94" y="176"/>
                    <a:pt x="93" y="176"/>
                    <a:pt x="94" y="177"/>
                  </a:cubicBezTo>
                  <a:cubicBezTo>
                    <a:pt x="93" y="177"/>
                    <a:pt x="93" y="176"/>
                    <a:pt x="92" y="175"/>
                  </a:cubicBezTo>
                  <a:cubicBezTo>
                    <a:pt x="93" y="175"/>
                    <a:pt x="93" y="175"/>
                    <a:pt x="93" y="175"/>
                  </a:cubicBezTo>
                  <a:close/>
                  <a:moveTo>
                    <a:pt x="94" y="175"/>
                  </a:moveTo>
                  <a:cubicBezTo>
                    <a:pt x="94" y="175"/>
                    <a:pt x="95" y="174"/>
                    <a:pt x="96" y="174"/>
                  </a:cubicBezTo>
                  <a:cubicBezTo>
                    <a:pt x="95" y="177"/>
                    <a:pt x="97" y="177"/>
                    <a:pt x="99" y="177"/>
                  </a:cubicBezTo>
                  <a:cubicBezTo>
                    <a:pt x="99" y="178"/>
                    <a:pt x="98" y="178"/>
                    <a:pt x="98" y="179"/>
                  </a:cubicBezTo>
                  <a:cubicBezTo>
                    <a:pt x="98" y="177"/>
                    <a:pt x="97" y="177"/>
                    <a:pt x="96" y="178"/>
                  </a:cubicBezTo>
                  <a:cubicBezTo>
                    <a:pt x="96" y="176"/>
                    <a:pt x="94" y="176"/>
                    <a:pt x="94" y="175"/>
                  </a:cubicBezTo>
                  <a:close/>
                  <a:moveTo>
                    <a:pt x="97" y="174"/>
                  </a:moveTo>
                  <a:cubicBezTo>
                    <a:pt x="98" y="174"/>
                    <a:pt x="98" y="175"/>
                    <a:pt x="99" y="175"/>
                  </a:cubicBezTo>
                  <a:cubicBezTo>
                    <a:pt x="98" y="175"/>
                    <a:pt x="98" y="175"/>
                    <a:pt x="97" y="176"/>
                  </a:cubicBezTo>
                  <a:cubicBezTo>
                    <a:pt x="97" y="175"/>
                    <a:pt x="97" y="175"/>
                    <a:pt x="97" y="174"/>
                  </a:cubicBezTo>
                  <a:close/>
                  <a:moveTo>
                    <a:pt x="89" y="181"/>
                  </a:moveTo>
                  <a:cubicBezTo>
                    <a:pt x="90" y="181"/>
                    <a:pt x="92" y="180"/>
                    <a:pt x="93" y="180"/>
                  </a:cubicBezTo>
                  <a:cubicBezTo>
                    <a:pt x="93" y="179"/>
                    <a:pt x="97" y="177"/>
                    <a:pt x="97" y="179"/>
                  </a:cubicBezTo>
                  <a:cubicBezTo>
                    <a:pt x="95" y="180"/>
                    <a:pt x="91" y="182"/>
                    <a:pt x="89" y="181"/>
                  </a:cubicBezTo>
                  <a:close/>
                  <a:moveTo>
                    <a:pt x="97" y="190"/>
                  </a:moveTo>
                  <a:cubicBezTo>
                    <a:pt x="98" y="191"/>
                    <a:pt x="97" y="191"/>
                    <a:pt x="98" y="193"/>
                  </a:cubicBezTo>
                  <a:cubicBezTo>
                    <a:pt x="97" y="192"/>
                    <a:pt x="96" y="191"/>
                    <a:pt x="94" y="192"/>
                  </a:cubicBezTo>
                  <a:cubicBezTo>
                    <a:pt x="94" y="191"/>
                    <a:pt x="96" y="191"/>
                    <a:pt x="97" y="190"/>
                  </a:cubicBezTo>
                  <a:close/>
                  <a:moveTo>
                    <a:pt x="93" y="186"/>
                  </a:moveTo>
                  <a:cubicBezTo>
                    <a:pt x="92" y="186"/>
                    <a:pt x="93" y="184"/>
                    <a:pt x="94" y="184"/>
                  </a:cubicBezTo>
                  <a:cubicBezTo>
                    <a:pt x="95" y="186"/>
                    <a:pt x="94" y="188"/>
                    <a:pt x="95" y="190"/>
                  </a:cubicBezTo>
                  <a:cubicBezTo>
                    <a:pt x="95" y="190"/>
                    <a:pt x="95" y="190"/>
                    <a:pt x="95" y="191"/>
                  </a:cubicBezTo>
                  <a:cubicBezTo>
                    <a:pt x="94" y="191"/>
                    <a:pt x="95" y="189"/>
                    <a:pt x="94" y="189"/>
                  </a:cubicBezTo>
                  <a:cubicBezTo>
                    <a:pt x="94" y="188"/>
                    <a:pt x="94" y="187"/>
                    <a:pt x="94" y="186"/>
                  </a:cubicBezTo>
                  <a:cubicBezTo>
                    <a:pt x="94" y="185"/>
                    <a:pt x="93" y="186"/>
                    <a:pt x="93" y="186"/>
                  </a:cubicBezTo>
                  <a:close/>
                  <a:moveTo>
                    <a:pt x="102" y="195"/>
                  </a:moveTo>
                  <a:cubicBezTo>
                    <a:pt x="101" y="196"/>
                    <a:pt x="98" y="197"/>
                    <a:pt x="98" y="195"/>
                  </a:cubicBezTo>
                  <a:cubicBezTo>
                    <a:pt x="98" y="195"/>
                    <a:pt x="99" y="195"/>
                    <a:pt x="99" y="194"/>
                  </a:cubicBezTo>
                  <a:cubicBezTo>
                    <a:pt x="99" y="194"/>
                    <a:pt x="99" y="194"/>
                    <a:pt x="98" y="194"/>
                  </a:cubicBezTo>
                  <a:cubicBezTo>
                    <a:pt x="98" y="193"/>
                    <a:pt x="98" y="193"/>
                    <a:pt x="99" y="193"/>
                  </a:cubicBezTo>
                  <a:cubicBezTo>
                    <a:pt x="99" y="193"/>
                    <a:pt x="99" y="193"/>
                    <a:pt x="99" y="193"/>
                  </a:cubicBezTo>
                  <a:cubicBezTo>
                    <a:pt x="100" y="194"/>
                    <a:pt x="99" y="194"/>
                    <a:pt x="99" y="196"/>
                  </a:cubicBezTo>
                  <a:cubicBezTo>
                    <a:pt x="99" y="196"/>
                    <a:pt x="102" y="195"/>
                    <a:pt x="101" y="194"/>
                  </a:cubicBezTo>
                  <a:cubicBezTo>
                    <a:pt x="102" y="194"/>
                    <a:pt x="103" y="194"/>
                    <a:pt x="103" y="196"/>
                  </a:cubicBezTo>
                  <a:cubicBezTo>
                    <a:pt x="102" y="197"/>
                    <a:pt x="102" y="196"/>
                    <a:pt x="102" y="195"/>
                  </a:cubicBezTo>
                  <a:close/>
                  <a:moveTo>
                    <a:pt x="105" y="206"/>
                  </a:moveTo>
                  <a:cubicBezTo>
                    <a:pt x="105" y="206"/>
                    <a:pt x="104" y="206"/>
                    <a:pt x="104" y="207"/>
                  </a:cubicBezTo>
                  <a:cubicBezTo>
                    <a:pt x="103" y="205"/>
                    <a:pt x="104" y="204"/>
                    <a:pt x="105" y="204"/>
                  </a:cubicBezTo>
                  <a:cubicBezTo>
                    <a:pt x="105" y="204"/>
                    <a:pt x="103" y="205"/>
                    <a:pt x="105" y="206"/>
                  </a:cubicBezTo>
                  <a:close/>
                  <a:moveTo>
                    <a:pt x="103" y="200"/>
                  </a:moveTo>
                  <a:cubicBezTo>
                    <a:pt x="103" y="201"/>
                    <a:pt x="101" y="200"/>
                    <a:pt x="100" y="200"/>
                  </a:cubicBezTo>
                  <a:cubicBezTo>
                    <a:pt x="101" y="199"/>
                    <a:pt x="103" y="200"/>
                    <a:pt x="103" y="198"/>
                  </a:cubicBezTo>
                  <a:cubicBezTo>
                    <a:pt x="105" y="198"/>
                    <a:pt x="102" y="200"/>
                    <a:pt x="103" y="200"/>
                  </a:cubicBezTo>
                  <a:close/>
                  <a:moveTo>
                    <a:pt x="104" y="196"/>
                  </a:moveTo>
                  <a:cubicBezTo>
                    <a:pt x="103" y="196"/>
                    <a:pt x="103" y="195"/>
                    <a:pt x="103" y="194"/>
                  </a:cubicBezTo>
                  <a:cubicBezTo>
                    <a:pt x="103" y="194"/>
                    <a:pt x="104" y="194"/>
                    <a:pt x="104" y="194"/>
                  </a:cubicBezTo>
                  <a:cubicBezTo>
                    <a:pt x="104" y="195"/>
                    <a:pt x="104" y="195"/>
                    <a:pt x="104" y="196"/>
                  </a:cubicBezTo>
                  <a:close/>
                  <a:moveTo>
                    <a:pt x="105" y="195"/>
                  </a:moveTo>
                  <a:cubicBezTo>
                    <a:pt x="104" y="195"/>
                    <a:pt x="105" y="194"/>
                    <a:pt x="105" y="193"/>
                  </a:cubicBezTo>
                  <a:cubicBezTo>
                    <a:pt x="106" y="193"/>
                    <a:pt x="106" y="194"/>
                    <a:pt x="107" y="194"/>
                  </a:cubicBezTo>
                  <a:cubicBezTo>
                    <a:pt x="106" y="196"/>
                    <a:pt x="105" y="193"/>
                    <a:pt x="105" y="195"/>
                  </a:cubicBezTo>
                  <a:close/>
                  <a:moveTo>
                    <a:pt x="107" y="196"/>
                  </a:moveTo>
                  <a:cubicBezTo>
                    <a:pt x="107" y="195"/>
                    <a:pt x="108" y="195"/>
                    <a:pt x="107" y="194"/>
                  </a:cubicBezTo>
                  <a:cubicBezTo>
                    <a:pt x="107" y="193"/>
                    <a:pt x="108" y="194"/>
                    <a:pt x="108" y="193"/>
                  </a:cubicBezTo>
                  <a:cubicBezTo>
                    <a:pt x="109" y="195"/>
                    <a:pt x="108" y="196"/>
                    <a:pt x="110" y="198"/>
                  </a:cubicBezTo>
                  <a:cubicBezTo>
                    <a:pt x="110" y="198"/>
                    <a:pt x="109" y="198"/>
                    <a:pt x="109" y="198"/>
                  </a:cubicBezTo>
                  <a:cubicBezTo>
                    <a:pt x="109" y="197"/>
                    <a:pt x="108" y="196"/>
                    <a:pt x="107" y="196"/>
                  </a:cubicBezTo>
                  <a:close/>
                  <a:moveTo>
                    <a:pt x="103" y="181"/>
                  </a:moveTo>
                  <a:cubicBezTo>
                    <a:pt x="102" y="181"/>
                    <a:pt x="100" y="183"/>
                    <a:pt x="99" y="182"/>
                  </a:cubicBezTo>
                  <a:cubicBezTo>
                    <a:pt x="98" y="182"/>
                    <a:pt x="100" y="181"/>
                    <a:pt x="99" y="181"/>
                  </a:cubicBezTo>
                  <a:cubicBezTo>
                    <a:pt x="99" y="181"/>
                    <a:pt x="99" y="181"/>
                    <a:pt x="98" y="181"/>
                  </a:cubicBezTo>
                  <a:cubicBezTo>
                    <a:pt x="99" y="181"/>
                    <a:pt x="99" y="181"/>
                    <a:pt x="99" y="181"/>
                  </a:cubicBezTo>
                  <a:cubicBezTo>
                    <a:pt x="99" y="181"/>
                    <a:pt x="103" y="180"/>
                    <a:pt x="103" y="181"/>
                  </a:cubicBezTo>
                  <a:close/>
                  <a:moveTo>
                    <a:pt x="102" y="175"/>
                  </a:moveTo>
                  <a:cubicBezTo>
                    <a:pt x="102" y="175"/>
                    <a:pt x="103" y="176"/>
                    <a:pt x="101" y="177"/>
                  </a:cubicBezTo>
                  <a:cubicBezTo>
                    <a:pt x="101" y="176"/>
                    <a:pt x="101" y="175"/>
                    <a:pt x="102" y="175"/>
                  </a:cubicBezTo>
                  <a:close/>
                  <a:moveTo>
                    <a:pt x="110" y="196"/>
                  </a:moveTo>
                  <a:cubicBezTo>
                    <a:pt x="109" y="196"/>
                    <a:pt x="109" y="194"/>
                    <a:pt x="110" y="194"/>
                  </a:cubicBezTo>
                  <a:cubicBezTo>
                    <a:pt x="110" y="193"/>
                    <a:pt x="109" y="194"/>
                    <a:pt x="109" y="193"/>
                  </a:cubicBezTo>
                  <a:cubicBezTo>
                    <a:pt x="111" y="193"/>
                    <a:pt x="111" y="195"/>
                    <a:pt x="110" y="196"/>
                  </a:cubicBezTo>
                  <a:close/>
                  <a:moveTo>
                    <a:pt x="112" y="195"/>
                  </a:moveTo>
                  <a:cubicBezTo>
                    <a:pt x="112" y="195"/>
                    <a:pt x="113" y="195"/>
                    <a:pt x="114" y="195"/>
                  </a:cubicBezTo>
                  <a:cubicBezTo>
                    <a:pt x="113" y="196"/>
                    <a:pt x="112" y="197"/>
                    <a:pt x="112" y="198"/>
                  </a:cubicBezTo>
                  <a:cubicBezTo>
                    <a:pt x="113" y="198"/>
                    <a:pt x="113" y="198"/>
                    <a:pt x="114" y="198"/>
                  </a:cubicBezTo>
                  <a:cubicBezTo>
                    <a:pt x="114" y="199"/>
                    <a:pt x="112" y="198"/>
                    <a:pt x="113" y="199"/>
                  </a:cubicBezTo>
                  <a:cubicBezTo>
                    <a:pt x="112" y="199"/>
                    <a:pt x="112" y="198"/>
                    <a:pt x="111" y="197"/>
                  </a:cubicBezTo>
                  <a:cubicBezTo>
                    <a:pt x="114" y="196"/>
                    <a:pt x="111" y="196"/>
                    <a:pt x="112" y="195"/>
                  </a:cubicBezTo>
                  <a:close/>
                  <a:moveTo>
                    <a:pt x="103" y="173"/>
                  </a:moveTo>
                  <a:cubicBezTo>
                    <a:pt x="104" y="174"/>
                    <a:pt x="105" y="176"/>
                    <a:pt x="103" y="176"/>
                  </a:cubicBezTo>
                  <a:cubicBezTo>
                    <a:pt x="103" y="175"/>
                    <a:pt x="104" y="175"/>
                    <a:pt x="103" y="173"/>
                  </a:cubicBezTo>
                  <a:close/>
                  <a:moveTo>
                    <a:pt x="122" y="205"/>
                  </a:moveTo>
                  <a:cubicBezTo>
                    <a:pt x="121" y="206"/>
                    <a:pt x="120" y="207"/>
                    <a:pt x="121" y="208"/>
                  </a:cubicBezTo>
                  <a:cubicBezTo>
                    <a:pt x="122" y="209"/>
                    <a:pt x="122" y="208"/>
                    <a:pt x="123" y="208"/>
                  </a:cubicBezTo>
                  <a:cubicBezTo>
                    <a:pt x="124" y="209"/>
                    <a:pt x="122" y="208"/>
                    <a:pt x="123" y="209"/>
                  </a:cubicBezTo>
                  <a:cubicBezTo>
                    <a:pt x="123" y="210"/>
                    <a:pt x="123" y="208"/>
                    <a:pt x="124" y="210"/>
                  </a:cubicBezTo>
                  <a:cubicBezTo>
                    <a:pt x="124" y="210"/>
                    <a:pt x="124" y="210"/>
                    <a:pt x="124" y="209"/>
                  </a:cubicBezTo>
                  <a:cubicBezTo>
                    <a:pt x="125" y="209"/>
                    <a:pt x="125" y="210"/>
                    <a:pt x="125" y="211"/>
                  </a:cubicBezTo>
                  <a:cubicBezTo>
                    <a:pt x="124" y="211"/>
                    <a:pt x="123" y="211"/>
                    <a:pt x="122" y="210"/>
                  </a:cubicBezTo>
                  <a:cubicBezTo>
                    <a:pt x="121" y="210"/>
                    <a:pt x="122" y="211"/>
                    <a:pt x="122" y="212"/>
                  </a:cubicBezTo>
                  <a:cubicBezTo>
                    <a:pt x="120" y="210"/>
                    <a:pt x="122" y="209"/>
                    <a:pt x="120" y="207"/>
                  </a:cubicBezTo>
                  <a:cubicBezTo>
                    <a:pt x="119" y="207"/>
                    <a:pt x="120" y="207"/>
                    <a:pt x="120" y="208"/>
                  </a:cubicBezTo>
                  <a:cubicBezTo>
                    <a:pt x="118" y="207"/>
                    <a:pt x="121" y="205"/>
                    <a:pt x="122" y="205"/>
                  </a:cubicBezTo>
                  <a:close/>
                  <a:moveTo>
                    <a:pt x="126" y="207"/>
                  </a:moveTo>
                  <a:cubicBezTo>
                    <a:pt x="125" y="207"/>
                    <a:pt x="125" y="205"/>
                    <a:pt x="124" y="207"/>
                  </a:cubicBezTo>
                  <a:cubicBezTo>
                    <a:pt x="125" y="205"/>
                    <a:pt x="125" y="205"/>
                    <a:pt x="124" y="204"/>
                  </a:cubicBezTo>
                  <a:cubicBezTo>
                    <a:pt x="125" y="204"/>
                    <a:pt x="125" y="204"/>
                    <a:pt x="126" y="203"/>
                  </a:cubicBezTo>
                  <a:cubicBezTo>
                    <a:pt x="126" y="205"/>
                    <a:pt x="125" y="205"/>
                    <a:pt x="126" y="207"/>
                  </a:cubicBezTo>
                  <a:close/>
                  <a:moveTo>
                    <a:pt x="123" y="186"/>
                  </a:moveTo>
                  <a:cubicBezTo>
                    <a:pt x="124" y="186"/>
                    <a:pt x="125" y="186"/>
                    <a:pt x="125" y="186"/>
                  </a:cubicBezTo>
                  <a:cubicBezTo>
                    <a:pt x="125" y="186"/>
                    <a:pt x="125" y="185"/>
                    <a:pt x="125" y="185"/>
                  </a:cubicBezTo>
                  <a:cubicBezTo>
                    <a:pt x="126" y="184"/>
                    <a:pt x="126" y="186"/>
                    <a:pt x="126" y="187"/>
                  </a:cubicBezTo>
                  <a:cubicBezTo>
                    <a:pt x="124" y="187"/>
                    <a:pt x="123" y="187"/>
                    <a:pt x="122" y="186"/>
                  </a:cubicBezTo>
                  <a:cubicBezTo>
                    <a:pt x="123" y="186"/>
                    <a:pt x="122" y="186"/>
                    <a:pt x="122" y="185"/>
                  </a:cubicBezTo>
                  <a:cubicBezTo>
                    <a:pt x="123" y="185"/>
                    <a:pt x="123" y="186"/>
                    <a:pt x="123" y="186"/>
                  </a:cubicBezTo>
                  <a:close/>
                  <a:moveTo>
                    <a:pt x="122" y="177"/>
                  </a:moveTo>
                  <a:cubicBezTo>
                    <a:pt x="123" y="178"/>
                    <a:pt x="121" y="178"/>
                    <a:pt x="120" y="179"/>
                  </a:cubicBezTo>
                  <a:cubicBezTo>
                    <a:pt x="119" y="178"/>
                    <a:pt x="121" y="177"/>
                    <a:pt x="122" y="177"/>
                  </a:cubicBezTo>
                  <a:close/>
                  <a:moveTo>
                    <a:pt x="122" y="179"/>
                  </a:moveTo>
                  <a:cubicBezTo>
                    <a:pt x="122" y="180"/>
                    <a:pt x="122" y="181"/>
                    <a:pt x="121" y="181"/>
                  </a:cubicBezTo>
                  <a:cubicBezTo>
                    <a:pt x="121" y="180"/>
                    <a:pt x="120" y="180"/>
                    <a:pt x="120" y="179"/>
                  </a:cubicBezTo>
                  <a:cubicBezTo>
                    <a:pt x="120" y="179"/>
                    <a:pt x="120" y="179"/>
                    <a:pt x="120" y="179"/>
                  </a:cubicBezTo>
                  <a:cubicBezTo>
                    <a:pt x="120" y="180"/>
                    <a:pt x="121" y="179"/>
                    <a:pt x="122" y="179"/>
                  </a:cubicBezTo>
                  <a:close/>
                  <a:moveTo>
                    <a:pt x="110" y="184"/>
                  </a:moveTo>
                  <a:cubicBezTo>
                    <a:pt x="112" y="185"/>
                    <a:pt x="113" y="183"/>
                    <a:pt x="115" y="183"/>
                  </a:cubicBezTo>
                  <a:cubicBezTo>
                    <a:pt x="114" y="182"/>
                    <a:pt x="112" y="183"/>
                    <a:pt x="112" y="181"/>
                  </a:cubicBezTo>
                  <a:cubicBezTo>
                    <a:pt x="113" y="180"/>
                    <a:pt x="114" y="179"/>
                    <a:pt x="113" y="178"/>
                  </a:cubicBezTo>
                  <a:cubicBezTo>
                    <a:pt x="113" y="177"/>
                    <a:pt x="112" y="178"/>
                    <a:pt x="112" y="178"/>
                  </a:cubicBezTo>
                  <a:cubicBezTo>
                    <a:pt x="111" y="178"/>
                    <a:pt x="112" y="178"/>
                    <a:pt x="112" y="179"/>
                  </a:cubicBezTo>
                  <a:cubicBezTo>
                    <a:pt x="110" y="178"/>
                    <a:pt x="110" y="176"/>
                    <a:pt x="110" y="175"/>
                  </a:cubicBezTo>
                  <a:cubicBezTo>
                    <a:pt x="110" y="175"/>
                    <a:pt x="109" y="174"/>
                    <a:pt x="109" y="173"/>
                  </a:cubicBezTo>
                  <a:cubicBezTo>
                    <a:pt x="108" y="174"/>
                    <a:pt x="109" y="175"/>
                    <a:pt x="108" y="175"/>
                  </a:cubicBezTo>
                  <a:cubicBezTo>
                    <a:pt x="107" y="176"/>
                    <a:pt x="109" y="173"/>
                    <a:pt x="107" y="172"/>
                  </a:cubicBezTo>
                  <a:cubicBezTo>
                    <a:pt x="108" y="172"/>
                    <a:pt x="108" y="173"/>
                    <a:pt x="108" y="173"/>
                  </a:cubicBezTo>
                  <a:cubicBezTo>
                    <a:pt x="108" y="173"/>
                    <a:pt x="109" y="172"/>
                    <a:pt x="110" y="172"/>
                  </a:cubicBezTo>
                  <a:cubicBezTo>
                    <a:pt x="110" y="172"/>
                    <a:pt x="109" y="171"/>
                    <a:pt x="110" y="172"/>
                  </a:cubicBezTo>
                  <a:cubicBezTo>
                    <a:pt x="111" y="171"/>
                    <a:pt x="108" y="170"/>
                    <a:pt x="110" y="169"/>
                  </a:cubicBezTo>
                  <a:cubicBezTo>
                    <a:pt x="110" y="171"/>
                    <a:pt x="111" y="171"/>
                    <a:pt x="112" y="172"/>
                  </a:cubicBezTo>
                  <a:cubicBezTo>
                    <a:pt x="112" y="171"/>
                    <a:pt x="112" y="169"/>
                    <a:pt x="111" y="167"/>
                  </a:cubicBezTo>
                  <a:cubicBezTo>
                    <a:pt x="112" y="167"/>
                    <a:pt x="112" y="167"/>
                    <a:pt x="112" y="167"/>
                  </a:cubicBezTo>
                  <a:cubicBezTo>
                    <a:pt x="111" y="166"/>
                    <a:pt x="112" y="165"/>
                    <a:pt x="111" y="164"/>
                  </a:cubicBezTo>
                  <a:cubicBezTo>
                    <a:pt x="112" y="164"/>
                    <a:pt x="113" y="167"/>
                    <a:pt x="112" y="167"/>
                  </a:cubicBezTo>
                  <a:cubicBezTo>
                    <a:pt x="113" y="168"/>
                    <a:pt x="113" y="166"/>
                    <a:pt x="114" y="167"/>
                  </a:cubicBezTo>
                  <a:cubicBezTo>
                    <a:pt x="114" y="166"/>
                    <a:pt x="112" y="165"/>
                    <a:pt x="113" y="165"/>
                  </a:cubicBezTo>
                  <a:cubicBezTo>
                    <a:pt x="111" y="164"/>
                    <a:pt x="112" y="162"/>
                    <a:pt x="113" y="161"/>
                  </a:cubicBezTo>
                  <a:cubicBezTo>
                    <a:pt x="112" y="160"/>
                    <a:pt x="112" y="162"/>
                    <a:pt x="111" y="161"/>
                  </a:cubicBezTo>
                  <a:cubicBezTo>
                    <a:pt x="110" y="159"/>
                    <a:pt x="114" y="158"/>
                    <a:pt x="112" y="157"/>
                  </a:cubicBezTo>
                  <a:cubicBezTo>
                    <a:pt x="113" y="156"/>
                    <a:pt x="113" y="158"/>
                    <a:pt x="114" y="158"/>
                  </a:cubicBezTo>
                  <a:cubicBezTo>
                    <a:pt x="113" y="159"/>
                    <a:pt x="116" y="160"/>
                    <a:pt x="116" y="162"/>
                  </a:cubicBezTo>
                  <a:cubicBezTo>
                    <a:pt x="117" y="160"/>
                    <a:pt x="116" y="161"/>
                    <a:pt x="118" y="161"/>
                  </a:cubicBezTo>
                  <a:cubicBezTo>
                    <a:pt x="118" y="161"/>
                    <a:pt x="117" y="160"/>
                    <a:pt x="117" y="159"/>
                  </a:cubicBezTo>
                  <a:cubicBezTo>
                    <a:pt x="117" y="158"/>
                    <a:pt x="117" y="160"/>
                    <a:pt x="116" y="159"/>
                  </a:cubicBezTo>
                  <a:cubicBezTo>
                    <a:pt x="114" y="157"/>
                    <a:pt x="112" y="155"/>
                    <a:pt x="112" y="152"/>
                  </a:cubicBezTo>
                  <a:cubicBezTo>
                    <a:pt x="116" y="154"/>
                    <a:pt x="120" y="155"/>
                    <a:pt x="120" y="160"/>
                  </a:cubicBezTo>
                  <a:cubicBezTo>
                    <a:pt x="120" y="160"/>
                    <a:pt x="122" y="160"/>
                    <a:pt x="123" y="161"/>
                  </a:cubicBezTo>
                  <a:cubicBezTo>
                    <a:pt x="123" y="162"/>
                    <a:pt x="124" y="163"/>
                    <a:pt x="122" y="164"/>
                  </a:cubicBezTo>
                  <a:cubicBezTo>
                    <a:pt x="123" y="165"/>
                    <a:pt x="123" y="165"/>
                    <a:pt x="123" y="166"/>
                  </a:cubicBezTo>
                  <a:cubicBezTo>
                    <a:pt x="123" y="166"/>
                    <a:pt x="124" y="166"/>
                    <a:pt x="125" y="166"/>
                  </a:cubicBezTo>
                  <a:cubicBezTo>
                    <a:pt x="126" y="167"/>
                    <a:pt x="125" y="167"/>
                    <a:pt x="125" y="168"/>
                  </a:cubicBezTo>
                  <a:cubicBezTo>
                    <a:pt x="125" y="168"/>
                    <a:pt x="127" y="168"/>
                    <a:pt x="127" y="168"/>
                  </a:cubicBezTo>
                  <a:cubicBezTo>
                    <a:pt x="127" y="170"/>
                    <a:pt x="127" y="170"/>
                    <a:pt x="129" y="170"/>
                  </a:cubicBezTo>
                  <a:cubicBezTo>
                    <a:pt x="128" y="171"/>
                    <a:pt x="127" y="171"/>
                    <a:pt x="127" y="171"/>
                  </a:cubicBezTo>
                  <a:cubicBezTo>
                    <a:pt x="126" y="170"/>
                    <a:pt x="125" y="171"/>
                    <a:pt x="124" y="171"/>
                  </a:cubicBezTo>
                  <a:cubicBezTo>
                    <a:pt x="124" y="169"/>
                    <a:pt x="126" y="170"/>
                    <a:pt x="126" y="169"/>
                  </a:cubicBezTo>
                  <a:cubicBezTo>
                    <a:pt x="126" y="168"/>
                    <a:pt x="123" y="169"/>
                    <a:pt x="122" y="170"/>
                  </a:cubicBezTo>
                  <a:cubicBezTo>
                    <a:pt x="122" y="171"/>
                    <a:pt x="123" y="172"/>
                    <a:pt x="121" y="173"/>
                  </a:cubicBezTo>
                  <a:cubicBezTo>
                    <a:pt x="122" y="174"/>
                    <a:pt x="122" y="173"/>
                    <a:pt x="123" y="173"/>
                  </a:cubicBezTo>
                  <a:cubicBezTo>
                    <a:pt x="122" y="175"/>
                    <a:pt x="120" y="176"/>
                    <a:pt x="118" y="176"/>
                  </a:cubicBezTo>
                  <a:cubicBezTo>
                    <a:pt x="118" y="177"/>
                    <a:pt x="118" y="177"/>
                    <a:pt x="117" y="177"/>
                  </a:cubicBezTo>
                  <a:cubicBezTo>
                    <a:pt x="118" y="178"/>
                    <a:pt x="118" y="179"/>
                    <a:pt x="119" y="178"/>
                  </a:cubicBezTo>
                  <a:cubicBezTo>
                    <a:pt x="119" y="179"/>
                    <a:pt x="118" y="180"/>
                    <a:pt x="117" y="179"/>
                  </a:cubicBezTo>
                  <a:cubicBezTo>
                    <a:pt x="116" y="181"/>
                    <a:pt x="116" y="184"/>
                    <a:pt x="115" y="186"/>
                  </a:cubicBezTo>
                  <a:cubicBezTo>
                    <a:pt x="115" y="185"/>
                    <a:pt x="114" y="184"/>
                    <a:pt x="114" y="184"/>
                  </a:cubicBezTo>
                  <a:cubicBezTo>
                    <a:pt x="113" y="185"/>
                    <a:pt x="115" y="185"/>
                    <a:pt x="115" y="186"/>
                  </a:cubicBezTo>
                  <a:cubicBezTo>
                    <a:pt x="114" y="187"/>
                    <a:pt x="114" y="187"/>
                    <a:pt x="114" y="188"/>
                  </a:cubicBezTo>
                  <a:cubicBezTo>
                    <a:pt x="113" y="187"/>
                    <a:pt x="113" y="186"/>
                    <a:pt x="113" y="185"/>
                  </a:cubicBezTo>
                  <a:cubicBezTo>
                    <a:pt x="112" y="184"/>
                    <a:pt x="110" y="186"/>
                    <a:pt x="110" y="184"/>
                  </a:cubicBezTo>
                  <a:close/>
                  <a:moveTo>
                    <a:pt x="104" y="132"/>
                  </a:moveTo>
                  <a:cubicBezTo>
                    <a:pt x="105" y="131"/>
                    <a:pt x="105" y="131"/>
                    <a:pt x="104" y="130"/>
                  </a:cubicBezTo>
                  <a:cubicBezTo>
                    <a:pt x="105" y="130"/>
                    <a:pt x="105" y="130"/>
                    <a:pt x="105" y="129"/>
                  </a:cubicBezTo>
                  <a:cubicBezTo>
                    <a:pt x="105" y="131"/>
                    <a:pt x="107" y="133"/>
                    <a:pt x="105" y="133"/>
                  </a:cubicBezTo>
                  <a:cubicBezTo>
                    <a:pt x="105" y="133"/>
                    <a:pt x="105" y="133"/>
                    <a:pt x="105" y="133"/>
                  </a:cubicBezTo>
                  <a:cubicBezTo>
                    <a:pt x="105" y="132"/>
                    <a:pt x="105" y="132"/>
                    <a:pt x="104" y="132"/>
                  </a:cubicBezTo>
                  <a:close/>
                  <a:moveTo>
                    <a:pt x="117" y="136"/>
                  </a:moveTo>
                  <a:cubicBezTo>
                    <a:pt x="116" y="135"/>
                    <a:pt x="116" y="133"/>
                    <a:pt x="116" y="132"/>
                  </a:cubicBezTo>
                  <a:cubicBezTo>
                    <a:pt x="117" y="132"/>
                    <a:pt x="117" y="135"/>
                    <a:pt x="117" y="136"/>
                  </a:cubicBezTo>
                  <a:close/>
                  <a:moveTo>
                    <a:pt x="106" y="118"/>
                  </a:moveTo>
                  <a:cubicBezTo>
                    <a:pt x="107" y="117"/>
                    <a:pt x="105" y="117"/>
                    <a:pt x="104" y="117"/>
                  </a:cubicBezTo>
                  <a:cubicBezTo>
                    <a:pt x="106" y="115"/>
                    <a:pt x="108" y="117"/>
                    <a:pt x="111" y="116"/>
                  </a:cubicBezTo>
                  <a:cubicBezTo>
                    <a:pt x="110" y="116"/>
                    <a:pt x="110" y="117"/>
                    <a:pt x="111" y="117"/>
                  </a:cubicBezTo>
                  <a:cubicBezTo>
                    <a:pt x="109" y="118"/>
                    <a:pt x="109" y="116"/>
                    <a:pt x="107" y="117"/>
                  </a:cubicBezTo>
                  <a:cubicBezTo>
                    <a:pt x="109" y="117"/>
                    <a:pt x="110" y="118"/>
                    <a:pt x="110" y="119"/>
                  </a:cubicBezTo>
                  <a:cubicBezTo>
                    <a:pt x="110" y="120"/>
                    <a:pt x="106" y="118"/>
                    <a:pt x="109" y="118"/>
                  </a:cubicBezTo>
                  <a:cubicBezTo>
                    <a:pt x="107" y="117"/>
                    <a:pt x="104" y="120"/>
                    <a:pt x="103" y="117"/>
                  </a:cubicBezTo>
                  <a:cubicBezTo>
                    <a:pt x="104" y="117"/>
                    <a:pt x="105" y="118"/>
                    <a:pt x="106" y="118"/>
                  </a:cubicBezTo>
                  <a:close/>
                  <a:moveTo>
                    <a:pt x="114" y="114"/>
                  </a:moveTo>
                  <a:cubicBezTo>
                    <a:pt x="113" y="116"/>
                    <a:pt x="110" y="116"/>
                    <a:pt x="108" y="115"/>
                  </a:cubicBezTo>
                  <a:cubicBezTo>
                    <a:pt x="109" y="115"/>
                    <a:pt x="112" y="115"/>
                    <a:pt x="114" y="114"/>
                  </a:cubicBezTo>
                  <a:close/>
                  <a:moveTo>
                    <a:pt x="116" y="117"/>
                  </a:moveTo>
                  <a:cubicBezTo>
                    <a:pt x="116" y="119"/>
                    <a:pt x="114" y="117"/>
                    <a:pt x="113" y="119"/>
                  </a:cubicBezTo>
                  <a:cubicBezTo>
                    <a:pt x="117" y="119"/>
                    <a:pt x="112" y="121"/>
                    <a:pt x="112" y="119"/>
                  </a:cubicBezTo>
                  <a:cubicBezTo>
                    <a:pt x="114" y="119"/>
                    <a:pt x="114" y="117"/>
                    <a:pt x="115" y="117"/>
                  </a:cubicBezTo>
                  <a:cubicBezTo>
                    <a:pt x="112" y="117"/>
                    <a:pt x="115" y="116"/>
                    <a:pt x="114" y="115"/>
                  </a:cubicBezTo>
                  <a:cubicBezTo>
                    <a:pt x="115" y="115"/>
                    <a:pt x="114" y="117"/>
                    <a:pt x="116" y="117"/>
                  </a:cubicBezTo>
                  <a:close/>
                  <a:moveTo>
                    <a:pt x="142" y="175"/>
                  </a:moveTo>
                  <a:cubicBezTo>
                    <a:pt x="141" y="176"/>
                    <a:pt x="139" y="176"/>
                    <a:pt x="138" y="177"/>
                  </a:cubicBezTo>
                  <a:cubicBezTo>
                    <a:pt x="138" y="176"/>
                    <a:pt x="137" y="174"/>
                    <a:pt x="135" y="176"/>
                  </a:cubicBezTo>
                  <a:cubicBezTo>
                    <a:pt x="135" y="175"/>
                    <a:pt x="134" y="175"/>
                    <a:pt x="134" y="175"/>
                  </a:cubicBezTo>
                  <a:cubicBezTo>
                    <a:pt x="135" y="171"/>
                    <a:pt x="140" y="173"/>
                    <a:pt x="142" y="175"/>
                  </a:cubicBezTo>
                  <a:close/>
                  <a:moveTo>
                    <a:pt x="146" y="183"/>
                  </a:moveTo>
                  <a:cubicBezTo>
                    <a:pt x="146" y="183"/>
                    <a:pt x="146" y="183"/>
                    <a:pt x="147" y="184"/>
                  </a:cubicBezTo>
                  <a:cubicBezTo>
                    <a:pt x="146" y="184"/>
                    <a:pt x="145" y="184"/>
                    <a:pt x="144" y="184"/>
                  </a:cubicBezTo>
                  <a:cubicBezTo>
                    <a:pt x="144" y="184"/>
                    <a:pt x="144" y="184"/>
                    <a:pt x="144" y="184"/>
                  </a:cubicBezTo>
                  <a:cubicBezTo>
                    <a:pt x="145" y="184"/>
                    <a:pt x="145" y="183"/>
                    <a:pt x="146" y="183"/>
                  </a:cubicBezTo>
                  <a:close/>
                  <a:moveTo>
                    <a:pt x="147" y="177"/>
                  </a:moveTo>
                  <a:cubicBezTo>
                    <a:pt x="145" y="178"/>
                    <a:pt x="143" y="178"/>
                    <a:pt x="142" y="177"/>
                  </a:cubicBezTo>
                  <a:cubicBezTo>
                    <a:pt x="143" y="176"/>
                    <a:pt x="145" y="177"/>
                    <a:pt x="147" y="177"/>
                  </a:cubicBezTo>
                  <a:close/>
                  <a:moveTo>
                    <a:pt x="51" y="199"/>
                  </a:moveTo>
                  <a:cubicBezTo>
                    <a:pt x="50" y="200"/>
                    <a:pt x="50" y="198"/>
                    <a:pt x="49" y="198"/>
                  </a:cubicBezTo>
                  <a:cubicBezTo>
                    <a:pt x="49" y="197"/>
                    <a:pt x="50" y="197"/>
                    <a:pt x="51" y="197"/>
                  </a:cubicBezTo>
                  <a:cubicBezTo>
                    <a:pt x="50" y="198"/>
                    <a:pt x="50" y="198"/>
                    <a:pt x="51" y="199"/>
                  </a:cubicBezTo>
                  <a:close/>
                  <a:moveTo>
                    <a:pt x="52" y="214"/>
                  </a:moveTo>
                  <a:cubicBezTo>
                    <a:pt x="53" y="212"/>
                    <a:pt x="54" y="211"/>
                    <a:pt x="56" y="212"/>
                  </a:cubicBezTo>
                  <a:cubicBezTo>
                    <a:pt x="56" y="212"/>
                    <a:pt x="54" y="213"/>
                    <a:pt x="52" y="214"/>
                  </a:cubicBezTo>
                  <a:close/>
                  <a:moveTo>
                    <a:pt x="54" y="208"/>
                  </a:moveTo>
                  <a:cubicBezTo>
                    <a:pt x="54" y="207"/>
                    <a:pt x="52" y="208"/>
                    <a:pt x="53" y="207"/>
                  </a:cubicBezTo>
                  <a:cubicBezTo>
                    <a:pt x="54" y="207"/>
                    <a:pt x="55" y="209"/>
                    <a:pt x="53" y="210"/>
                  </a:cubicBezTo>
                  <a:cubicBezTo>
                    <a:pt x="53" y="209"/>
                    <a:pt x="54" y="208"/>
                    <a:pt x="54" y="208"/>
                  </a:cubicBezTo>
                  <a:close/>
                  <a:moveTo>
                    <a:pt x="41" y="104"/>
                  </a:moveTo>
                  <a:cubicBezTo>
                    <a:pt x="40" y="104"/>
                    <a:pt x="41" y="103"/>
                    <a:pt x="40" y="102"/>
                  </a:cubicBezTo>
                  <a:cubicBezTo>
                    <a:pt x="41" y="102"/>
                    <a:pt x="41" y="104"/>
                    <a:pt x="41" y="104"/>
                  </a:cubicBezTo>
                  <a:close/>
                  <a:moveTo>
                    <a:pt x="37" y="99"/>
                  </a:moveTo>
                  <a:cubicBezTo>
                    <a:pt x="37" y="99"/>
                    <a:pt x="36" y="97"/>
                    <a:pt x="37" y="96"/>
                  </a:cubicBezTo>
                  <a:cubicBezTo>
                    <a:pt x="37" y="97"/>
                    <a:pt x="37" y="97"/>
                    <a:pt x="38" y="98"/>
                  </a:cubicBezTo>
                  <a:cubicBezTo>
                    <a:pt x="38" y="97"/>
                    <a:pt x="37" y="96"/>
                    <a:pt x="38" y="96"/>
                  </a:cubicBezTo>
                  <a:cubicBezTo>
                    <a:pt x="39" y="97"/>
                    <a:pt x="38" y="98"/>
                    <a:pt x="37" y="99"/>
                  </a:cubicBezTo>
                  <a:close/>
                  <a:moveTo>
                    <a:pt x="16" y="4"/>
                  </a:moveTo>
                  <a:cubicBezTo>
                    <a:pt x="17" y="4"/>
                    <a:pt x="18" y="5"/>
                    <a:pt x="18" y="5"/>
                  </a:cubicBezTo>
                  <a:cubicBezTo>
                    <a:pt x="18" y="6"/>
                    <a:pt x="17" y="5"/>
                    <a:pt x="17" y="5"/>
                  </a:cubicBezTo>
                  <a:cubicBezTo>
                    <a:pt x="17" y="5"/>
                    <a:pt x="16" y="5"/>
                    <a:pt x="16" y="5"/>
                  </a:cubicBezTo>
                  <a:cubicBezTo>
                    <a:pt x="16" y="5"/>
                    <a:pt x="16" y="6"/>
                    <a:pt x="17" y="5"/>
                  </a:cubicBezTo>
                  <a:cubicBezTo>
                    <a:pt x="17" y="7"/>
                    <a:pt x="16" y="5"/>
                    <a:pt x="16" y="6"/>
                  </a:cubicBezTo>
                  <a:cubicBezTo>
                    <a:pt x="16" y="5"/>
                    <a:pt x="16" y="5"/>
                    <a:pt x="16" y="4"/>
                  </a:cubicBezTo>
                  <a:close/>
                  <a:moveTo>
                    <a:pt x="59" y="95"/>
                  </a:moveTo>
                  <a:cubicBezTo>
                    <a:pt x="58" y="97"/>
                    <a:pt x="56" y="96"/>
                    <a:pt x="56" y="97"/>
                  </a:cubicBezTo>
                  <a:cubicBezTo>
                    <a:pt x="55" y="97"/>
                    <a:pt x="55" y="95"/>
                    <a:pt x="55" y="94"/>
                  </a:cubicBezTo>
                  <a:cubicBezTo>
                    <a:pt x="56" y="94"/>
                    <a:pt x="56" y="98"/>
                    <a:pt x="59" y="95"/>
                  </a:cubicBezTo>
                  <a:close/>
                  <a:moveTo>
                    <a:pt x="43" y="48"/>
                  </a:moveTo>
                  <a:cubicBezTo>
                    <a:pt x="43" y="51"/>
                    <a:pt x="38" y="50"/>
                    <a:pt x="37" y="51"/>
                  </a:cubicBezTo>
                  <a:cubicBezTo>
                    <a:pt x="37" y="49"/>
                    <a:pt x="41" y="50"/>
                    <a:pt x="43" y="48"/>
                  </a:cubicBezTo>
                  <a:close/>
                  <a:moveTo>
                    <a:pt x="39" y="42"/>
                  </a:moveTo>
                  <a:cubicBezTo>
                    <a:pt x="38" y="43"/>
                    <a:pt x="40" y="44"/>
                    <a:pt x="39" y="45"/>
                  </a:cubicBezTo>
                  <a:cubicBezTo>
                    <a:pt x="38" y="45"/>
                    <a:pt x="38" y="45"/>
                    <a:pt x="37" y="43"/>
                  </a:cubicBezTo>
                  <a:cubicBezTo>
                    <a:pt x="38" y="43"/>
                    <a:pt x="38" y="42"/>
                    <a:pt x="39" y="42"/>
                  </a:cubicBezTo>
                  <a:close/>
                  <a:moveTo>
                    <a:pt x="36" y="40"/>
                  </a:moveTo>
                  <a:cubicBezTo>
                    <a:pt x="37" y="40"/>
                    <a:pt x="37" y="40"/>
                    <a:pt x="38" y="40"/>
                  </a:cubicBezTo>
                  <a:cubicBezTo>
                    <a:pt x="38" y="41"/>
                    <a:pt x="39" y="41"/>
                    <a:pt x="38" y="42"/>
                  </a:cubicBezTo>
                  <a:cubicBezTo>
                    <a:pt x="37" y="41"/>
                    <a:pt x="37" y="41"/>
                    <a:pt x="36" y="40"/>
                  </a:cubicBezTo>
                  <a:close/>
                  <a:moveTo>
                    <a:pt x="42" y="51"/>
                  </a:moveTo>
                  <a:cubicBezTo>
                    <a:pt x="43" y="51"/>
                    <a:pt x="43" y="51"/>
                    <a:pt x="43" y="51"/>
                  </a:cubicBezTo>
                  <a:cubicBezTo>
                    <a:pt x="44" y="53"/>
                    <a:pt x="44" y="52"/>
                    <a:pt x="45" y="53"/>
                  </a:cubicBezTo>
                  <a:cubicBezTo>
                    <a:pt x="43" y="55"/>
                    <a:pt x="43" y="52"/>
                    <a:pt x="42" y="51"/>
                  </a:cubicBezTo>
                  <a:close/>
                  <a:moveTo>
                    <a:pt x="54" y="82"/>
                  </a:moveTo>
                  <a:cubicBezTo>
                    <a:pt x="56" y="82"/>
                    <a:pt x="56" y="82"/>
                    <a:pt x="56" y="84"/>
                  </a:cubicBezTo>
                  <a:cubicBezTo>
                    <a:pt x="55" y="84"/>
                    <a:pt x="54" y="82"/>
                    <a:pt x="54" y="82"/>
                  </a:cubicBezTo>
                  <a:close/>
                  <a:moveTo>
                    <a:pt x="255" y="71"/>
                  </a:moveTo>
                  <a:cubicBezTo>
                    <a:pt x="254" y="71"/>
                    <a:pt x="254" y="72"/>
                    <a:pt x="253" y="71"/>
                  </a:cubicBezTo>
                  <a:cubicBezTo>
                    <a:pt x="252" y="71"/>
                    <a:pt x="252" y="72"/>
                    <a:pt x="251" y="72"/>
                  </a:cubicBezTo>
                  <a:cubicBezTo>
                    <a:pt x="251" y="72"/>
                    <a:pt x="251" y="71"/>
                    <a:pt x="251" y="70"/>
                  </a:cubicBezTo>
                  <a:cubicBezTo>
                    <a:pt x="252" y="70"/>
                    <a:pt x="252" y="69"/>
                    <a:pt x="253" y="69"/>
                  </a:cubicBezTo>
                  <a:cubicBezTo>
                    <a:pt x="252" y="68"/>
                    <a:pt x="250" y="66"/>
                    <a:pt x="249" y="67"/>
                  </a:cubicBezTo>
                  <a:cubicBezTo>
                    <a:pt x="249" y="66"/>
                    <a:pt x="250" y="66"/>
                    <a:pt x="251" y="66"/>
                  </a:cubicBezTo>
                  <a:cubicBezTo>
                    <a:pt x="250" y="66"/>
                    <a:pt x="250" y="65"/>
                    <a:pt x="250" y="65"/>
                  </a:cubicBezTo>
                  <a:cubicBezTo>
                    <a:pt x="249" y="66"/>
                    <a:pt x="247" y="67"/>
                    <a:pt x="246" y="69"/>
                  </a:cubicBezTo>
                  <a:cubicBezTo>
                    <a:pt x="246" y="68"/>
                    <a:pt x="246" y="68"/>
                    <a:pt x="246" y="68"/>
                  </a:cubicBezTo>
                  <a:cubicBezTo>
                    <a:pt x="246" y="66"/>
                    <a:pt x="244" y="67"/>
                    <a:pt x="245" y="66"/>
                  </a:cubicBezTo>
                  <a:cubicBezTo>
                    <a:pt x="243" y="65"/>
                    <a:pt x="243" y="67"/>
                    <a:pt x="242" y="67"/>
                  </a:cubicBezTo>
                  <a:cubicBezTo>
                    <a:pt x="242" y="66"/>
                    <a:pt x="242" y="64"/>
                    <a:pt x="241" y="65"/>
                  </a:cubicBezTo>
                  <a:cubicBezTo>
                    <a:pt x="241" y="66"/>
                    <a:pt x="240" y="66"/>
                    <a:pt x="240" y="68"/>
                  </a:cubicBezTo>
                  <a:cubicBezTo>
                    <a:pt x="239" y="67"/>
                    <a:pt x="239" y="67"/>
                    <a:pt x="238" y="66"/>
                  </a:cubicBezTo>
                  <a:cubicBezTo>
                    <a:pt x="237" y="68"/>
                    <a:pt x="236" y="68"/>
                    <a:pt x="235" y="70"/>
                  </a:cubicBezTo>
                  <a:cubicBezTo>
                    <a:pt x="234" y="68"/>
                    <a:pt x="234" y="68"/>
                    <a:pt x="235" y="69"/>
                  </a:cubicBezTo>
                  <a:cubicBezTo>
                    <a:pt x="235" y="68"/>
                    <a:pt x="235" y="67"/>
                    <a:pt x="235" y="67"/>
                  </a:cubicBezTo>
                  <a:cubicBezTo>
                    <a:pt x="234" y="68"/>
                    <a:pt x="233" y="69"/>
                    <a:pt x="231" y="69"/>
                  </a:cubicBezTo>
                  <a:cubicBezTo>
                    <a:pt x="231" y="70"/>
                    <a:pt x="233" y="70"/>
                    <a:pt x="232" y="70"/>
                  </a:cubicBezTo>
                  <a:cubicBezTo>
                    <a:pt x="232" y="69"/>
                    <a:pt x="231" y="71"/>
                    <a:pt x="231" y="70"/>
                  </a:cubicBezTo>
                  <a:cubicBezTo>
                    <a:pt x="230" y="70"/>
                    <a:pt x="231" y="68"/>
                    <a:pt x="230" y="69"/>
                  </a:cubicBezTo>
                  <a:cubicBezTo>
                    <a:pt x="230" y="69"/>
                    <a:pt x="230" y="70"/>
                    <a:pt x="229" y="70"/>
                  </a:cubicBezTo>
                  <a:cubicBezTo>
                    <a:pt x="229" y="70"/>
                    <a:pt x="231" y="70"/>
                    <a:pt x="230" y="71"/>
                  </a:cubicBezTo>
                  <a:cubicBezTo>
                    <a:pt x="229" y="70"/>
                    <a:pt x="228" y="71"/>
                    <a:pt x="227" y="71"/>
                  </a:cubicBezTo>
                  <a:cubicBezTo>
                    <a:pt x="226" y="72"/>
                    <a:pt x="228" y="73"/>
                    <a:pt x="227" y="74"/>
                  </a:cubicBezTo>
                  <a:cubicBezTo>
                    <a:pt x="227" y="74"/>
                    <a:pt x="227" y="73"/>
                    <a:pt x="226" y="73"/>
                  </a:cubicBezTo>
                  <a:cubicBezTo>
                    <a:pt x="225" y="75"/>
                    <a:pt x="228" y="77"/>
                    <a:pt x="226" y="76"/>
                  </a:cubicBezTo>
                  <a:cubicBezTo>
                    <a:pt x="226" y="77"/>
                    <a:pt x="226" y="77"/>
                    <a:pt x="225" y="78"/>
                  </a:cubicBezTo>
                  <a:cubicBezTo>
                    <a:pt x="226" y="78"/>
                    <a:pt x="228" y="79"/>
                    <a:pt x="226" y="80"/>
                  </a:cubicBezTo>
                  <a:cubicBezTo>
                    <a:pt x="226" y="80"/>
                    <a:pt x="225" y="79"/>
                    <a:pt x="226" y="80"/>
                  </a:cubicBezTo>
                  <a:cubicBezTo>
                    <a:pt x="226" y="80"/>
                    <a:pt x="226" y="81"/>
                    <a:pt x="227" y="82"/>
                  </a:cubicBezTo>
                  <a:cubicBezTo>
                    <a:pt x="226" y="82"/>
                    <a:pt x="226" y="83"/>
                    <a:pt x="226" y="83"/>
                  </a:cubicBezTo>
                  <a:cubicBezTo>
                    <a:pt x="222" y="85"/>
                    <a:pt x="217" y="89"/>
                    <a:pt x="219" y="95"/>
                  </a:cubicBezTo>
                  <a:cubicBezTo>
                    <a:pt x="218" y="92"/>
                    <a:pt x="219" y="94"/>
                    <a:pt x="219" y="95"/>
                  </a:cubicBezTo>
                  <a:cubicBezTo>
                    <a:pt x="218" y="96"/>
                    <a:pt x="217" y="96"/>
                    <a:pt x="217" y="95"/>
                  </a:cubicBezTo>
                  <a:cubicBezTo>
                    <a:pt x="216" y="96"/>
                    <a:pt x="215" y="95"/>
                    <a:pt x="215" y="96"/>
                  </a:cubicBezTo>
                  <a:cubicBezTo>
                    <a:pt x="217" y="95"/>
                    <a:pt x="217" y="95"/>
                    <a:pt x="218" y="97"/>
                  </a:cubicBezTo>
                  <a:cubicBezTo>
                    <a:pt x="217" y="97"/>
                    <a:pt x="217" y="97"/>
                    <a:pt x="217" y="98"/>
                  </a:cubicBezTo>
                  <a:cubicBezTo>
                    <a:pt x="216" y="96"/>
                    <a:pt x="216" y="98"/>
                    <a:pt x="216" y="98"/>
                  </a:cubicBezTo>
                  <a:cubicBezTo>
                    <a:pt x="216" y="97"/>
                    <a:pt x="214" y="97"/>
                    <a:pt x="215" y="98"/>
                  </a:cubicBezTo>
                  <a:cubicBezTo>
                    <a:pt x="215" y="98"/>
                    <a:pt x="216" y="98"/>
                    <a:pt x="216" y="99"/>
                  </a:cubicBezTo>
                  <a:cubicBezTo>
                    <a:pt x="215" y="98"/>
                    <a:pt x="215" y="99"/>
                    <a:pt x="214" y="99"/>
                  </a:cubicBezTo>
                  <a:cubicBezTo>
                    <a:pt x="214" y="101"/>
                    <a:pt x="212" y="101"/>
                    <a:pt x="212" y="102"/>
                  </a:cubicBezTo>
                  <a:cubicBezTo>
                    <a:pt x="211" y="102"/>
                    <a:pt x="212" y="103"/>
                    <a:pt x="211" y="103"/>
                  </a:cubicBezTo>
                  <a:cubicBezTo>
                    <a:pt x="211" y="101"/>
                    <a:pt x="212" y="101"/>
                    <a:pt x="212" y="100"/>
                  </a:cubicBezTo>
                  <a:cubicBezTo>
                    <a:pt x="211" y="98"/>
                    <a:pt x="210" y="102"/>
                    <a:pt x="209" y="102"/>
                  </a:cubicBezTo>
                  <a:cubicBezTo>
                    <a:pt x="209" y="101"/>
                    <a:pt x="210" y="100"/>
                    <a:pt x="210" y="100"/>
                  </a:cubicBezTo>
                  <a:cubicBezTo>
                    <a:pt x="208" y="100"/>
                    <a:pt x="208" y="101"/>
                    <a:pt x="207" y="101"/>
                  </a:cubicBezTo>
                  <a:cubicBezTo>
                    <a:pt x="205" y="102"/>
                    <a:pt x="207" y="101"/>
                    <a:pt x="206" y="100"/>
                  </a:cubicBezTo>
                  <a:cubicBezTo>
                    <a:pt x="206" y="102"/>
                    <a:pt x="205" y="102"/>
                    <a:pt x="205" y="103"/>
                  </a:cubicBezTo>
                  <a:cubicBezTo>
                    <a:pt x="205" y="103"/>
                    <a:pt x="205" y="103"/>
                    <a:pt x="206" y="103"/>
                  </a:cubicBezTo>
                  <a:cubicBezTo>
                    <a:pt x="206" y="104"/>
                    <a:pt x="206" y="106"/>
                    <a:pt x="206" y="107"/>
                  </a:cubicBezTo>
                  <a:cubicBezTo>
                    <a:pt x="206" y="107"/>
                    <a:pt x="205" y="107"/>
                    <a:pt x="205" y="106"/>
                  </a:cubicBezTo>
                  <a:cubicBezTo>
                    <a:pt x="205" y="106"/>
                    <a:pt x="206" y="105"/>
                    <a:pt x="205" y="105"/>
                  </a:cubicBezTo>
                  <a:cubicBezTo>
                    <a:pt x="205" y="105"/>
                    <a:pt x="204" y="107"/>
                    <a:pt x="205" y="108"/>
                  </a:cubicBezTo>
                  <a:cubicBezTo>
                    <a:pt x="205" y="113"/>
                    <a:pt x="200" y="114"/>
                    <a:pt x="198" y="118"/>
                  </a:cubicBezTo>
                  <a:cubicBezTo>
                    <a:pt x="198" y="117"/>
                    <a:pt x="197" y="118"/>
                    <a:pt x="196" y="117"/>
                  </a:cubicBezTo>
                  <a:cubicBezTo>
                    <a:pt x="197" y="120"/>
                    <a:pt x="197" y="121"/>
                    <a:pt x="198" y="120"/>
                  </a:cubicBezTo>
                  <a:cubicBezTo>
                    <a:pt x="199" y="121"/>
                    <a:pt x="197" y="122"/>
                    <a:pt x="199" y="123"/>
                  </a:cubicBezTo>
                  <a:cubicBezTo>
                    <a:pt x="198" y="123"/>
                    <a:pt x="197" y="122"/>
                    <a:pt x="197" y="122"/>
                  </a:cubicBezTo>
                  <a:cubicBezTo>
                    <a:pt x="197" y="124"/>
                    <a:pt x="198" y="123"/>
                    <a:pt x="198" y="124"/>
                  </a:cubicBezTo>
                  <a:cubicBezTo>
                    <a:pt x="196" y="125"/>
                    <a:pt x="199" y="127"/>
                    <a:pt x="197" y="127"/>
                  </a:cubicBezTo>
                  <a:cubicBezTo>
                    <a:pt x="197" y="126"/>
                    <a:pt x="195" y="126"/>
                    <a:pt x="196" y="126"/>
                  </a:cubicBezTo>
                  <a:cubicBezTo>
                    <a:pt x="196" y="128"/>
                    <a:pt x="198" y="128"/>
                    <a:pt x="197" y="129"/>
                  </a:cubicBezTo>
                  <a:cubicBezTo>
                    <a:pt x="196" y="129"/>
                    <a:pt x="197" y="128"/>
                    <a:pt x="196" y="128"/>
                  </a:cubicBezTo>
                  <a:cubicBezTo>
                    <a:pt x="195" y="129"/>
                    <a:pt x="197" y="130"/>
                    <a:pt x="197" y="131"/>
                  </a:cubicBezTo>
                  <a:cubicBezTo>
                    <a:pt x="196" y="133"/>
                    <a:pt x="195" y="135"/>
                    <a:pt x="194" y="136"/>
                  </a:cubicBezTo>
                  <a:cubicBezTo>
                    <a:pt x="195" y="136"/>
                    <a:pt x="195" y="135"/>
                    <a:pt x="196" y="135"/>
                  </a:cubicBezTo>
                  <a:cubicBezTo>
                    <a:pt x="196" y="136"/>
                    <a:pt x="198" y="136"/>
                    <a:pt x="197" y="137"/>
                  </a:cubicBezTo>
                  <a:cubicBezTo>
                    <a:pt x="196" y="136"/>
                    <a:pt x="194" y="137"/>
                    <a:pt x="193" y="138"/>
                  </a:cubicBezTo>
                  <a:cubicBezTo>
                    <a:pt x="192" y="137"/>
                    <a:pt x="192" y="137"/>
                    <a:pt x="191" y="137"/>
                  </a:cubicBezTo>
                  <a:cubicBezTo>
                    <a:pt x="190" y="140"/>
                    <a:pt x="193" y="141"/>
                    <a:pt x="191" y="142"/>
                  </a:cubicBezTo>
                  <a:cubicBezTo>
                    <a:pt x="190" y="142"/>
                    <a:pt x="191" y="141"/>
                    <a:pt x="191" y="141"/>
                  </a:cubicBezTo>
                  <a:cubicBezTo>
                    <a:pt x="189" y="141"/>
                    <a:pt x="191" y="142"/>
                    <a:pt x="190" y="142"/>
                  </a:cubicBezTo>
                  <a:cubicBezTo>
                    <a:pt x="188" y="141"/>
                    <a:pt x="190" y="140"/>
                    <a:pt x="188" y="138"/>
                  </a:cubicBezTo>
                  <a:cubicBezTo>
                    <a:pt x="187" y="138"/>
                    <a:pt x="188" y="139"/>
                    <a:pt x="187" y="140"/>
                  </a:cubicBezTo>
                  <a:cubicBezTo>
                    <a:pt x="187" y="139"/>
                    <a:pt x="186" y="139"/>
                    <a:pt x="186" y="139"/>
                  </a:cubicBezTo>
                  <a:cubicBezTo>
                    <a:pt x="186" y="141"/>
                    <a:pt x="185" y="140"/>
                    <a:pt x="185" y="141"/>
                  </a:cubicBezTo>
                  <a:cubicBezTo>
                    <a:pt x="183" y="140"/>
                    <a:pt x="184" y="141"/>
                    <a:pt x="183" y="142"/>
                  </a:cubicBezTo>
                  <a:cubicBezTo>
                    <a:pt x="183" y="141"/>
                    <a:pt x="183" y="141"/>
                    <a:pt x="182" y="141"/>
                  </a:cubicBezTo>
                  <a:cubicBezTo>
                    <a:pt x="183" y="142"/>
                    <a:pt x="183" y="142"/>
                    <a:pt x="182" y="143"/>
                  </a:cubicBezTo>
                  <a:cubicBezTo>
                    <a:pt x="182" y="142"/>
                    <a:pt x="182" y="142"/>
                    <a:pt x="181" y="142"/>
                  </a:cubicBezTo>
                  <a:cubicBezTo>
                    <a:pt x="181" y="142"/>
                    <a:pt x="182" y="143"/>
                    <a:pt x="181" y="143"/>
                  </a:cubicBezTo>
                  <a:cubicBezTo>
                    <a:pt x="181" y="142"/>
                    <a:pt x="180" y="142"/>
                    <a:pt x="179" y="143"/>
                  </a:cubicBezTo>
                  <a:cubicBezTo>
                    <a:pt x="179" y="142"/>
                    <a:pt x="178" y="142"/>
                    <a:pt x="177" y="141"/>
                  </a:cubicBezTo>
                  <a:cubicBezTo>
                    <a:pt x="177" y="140"/>
                    <a:pt x="177" y="138"/>
                    <a:pt x="176" y="138"/>
                  </a:cubicBezTo>
                  <a:cubicBezTo>
                    <a:pt x="176" y="139"/>
                    <a:pt x="177" y="139"/>
                    <a:pt x="176" y="140"/>
                  </a:cubicBezTo>
                  <a:cubicBezTo>
                    <a:pt x="175" y="138"/>
                    <a:pt x="174" y="138"/>
                    <a:pt x="173" y="137"/>
                  </a:cubicBezTo>
                  <a:cubicBezTo>
                    <a:pt x="174" y="137"/>
                    <a:pt x="174" y="137"/>
                    <a:pt x="175" y="137"/>
                  </a:cubicBezTo>
                  <a:cubicBezTo>
                    <a:pt x="173" y="136"/>
                    <a:pt x="170" y="134"/>
                    <a:pt x="168" y="132"/>
                  </a:cubicBezTo>
                  <a:cubicBezTo>
                    <a:pt x="169" y="130"/>
                    <a:pt x="168" y="129"/>
                    <a:pt x="167" y="128"/>
                  </a:cubicBezTo>
                  <a:cubicBezTo>
                    <a:pt x="168" y="127"/>
                    <a:pt x="168" y="125"/>
                    <a:pt x="166" y="126"/>
                  </a:cubicBezTo>
                  <a:cubicBezTo>
                    <a:pt x="166" y="126"/>
                    <a:pt x="167" y="126"/>
                    <a:pt x="167" y="127"/>
                  </a:cubicBezTo>
                  <a:cubicBezTo>
                    <a:pt x="166" y="128"/>
                    <a:pt x="166" y="128"/>
                    <a:pt x="165" y="129"/>
                  </a:cubicBezTo>
                  <a:cubicBezTo>
                    <a:pt x="165" y="128"/>
                    <a:pt x="166" y="128"/>
                    <a:pt x="166" y="127"/>
                  </a:cubicBezTo>
                  <a:cubicBezTo>
                    <a:pt x="165" y="127"/>
                    <a:pt x="165" y="129"/>
                    <a:pt x="165" y="128"/>
                  </a:cubicBezTo>
                  <a:cubicBezTo>
                    <a:pt x="165" y="127"/>
                    <a:pt x="164" y="126"/>
                    <a:pt x="164" y="125"/>
                  </a:cubicBezTo>
                  <a:cubicBezTo>
                    <a:pt x="162" y="126"/>
                    <a:pt x="163" y="123"/>
                    <a:pt x="161" y="124"/>
                  </a:cubicBezTo>
                  <a:cubicBezTo>
                    <a:pt x="161" y="124"/>
                    <a:pt x="161" y="124"/>
                    <a:pt x="162" y="124"/>
                  </a:cubicBezTo>
                  <a:cubicBezTo>
                    <a:pt x="162" y="124"/>
                    <a:pt x="161" y="125"/>
                    <a:pt x="161" y="125"/>
                  </a:cubicBezTo>
                  <a:cubicBezTo>
                    <a:pt x="162" y="124"/>
                    <a:pt x="163" y="126"/>
                    <a:pt x="163" y="126"/>
                  </a:cubicBezTo>
                  <a:cubicBezTo>
                    <a:pt x="162" y="126"/>
                    <a:pt x="161" y="126"/>
                    <a:pt x="161" y="125"/>
                  </a:cubicBezTo>
                  <a:cubicBezTo>
                    <a:pt x="161" y="124"/>
                    <a:pt x="160" y="123"/>
                    <a:pt x="160" y="122"/>
                  </a:cubicBezTo>
                  <a:cubicBezTo>
                    <a:pt x="160" y="122"/>
                    <a:pt x="158" y="122"/>
                    <a:pt x="158" y="122"/>
                  </a:cubicBezTo>
                  <a:cubicBezTo>
                    <a:pt x="158" y="122"/>
                    <a:pt x="157" y="122"/>
                    <a:pt x="158" y="121"/>
                  </a:cubicBezTo>
                  <a:cubicBezTo>
                    <a:pt x="157" y="121"/>
                    <a:pt x="157" y="122"/>
                    <a:pt x="156" y="122"/>
                  </a:cubicBezTo>
                  <a:cubicBezTo>
                    <a:pt x="156" y="121"/>
                    <a:pt x="156" y="122"/>
                    <a:pt x="156" y="121"/>
                  </a:cubicBezTo>
                  <a:cubicBezTo>
                    <a:pt x="155" y="121"/>
                    <a:pt x="155" y="121"/>
                    <a:pt x="154" y="119"/>
                  </a:cubicBezTo>
                  <a:cubicBezTo>
                    <a:pt x="153" y="121"/>
                    <a:pt x="152" y="119"/>
                    <a:pt x="152" y="121"/>
                  </a:cubicBezTo>
                  <a:cubicBezTo>
                    <a:pt x="151" y="119"/>
                    <a:pt x="149" y="120"/>
                    <a:pt x="149" y="118"/>
                  </a:cubicBezTo>
                  <a:cubicBezTo>
                    <a:pt x="148" y="119"/>
                    <a:pt x="148" y="118"/>
                    <a:pt x="148" y="119"/>
                  </a:cubicBezTo>
                  <a:cubicBezTo>
                    <a:pt x="148" y="119"/>
                    <a:pt x="148" y="119"/>
                    <a:pt x="148" y="120"/>
                  </a:cubicBezTo>
                  <a:cubicBezTo>
                    <a:pt x="147" y="119"/>
                    <a:pt x="147" y="119"/>
                    <a:pt x="147" y="119"/>
                  </a:cubicBezTo>
                  <a:cubicBezTo>
                    <a:pt x="148" y="118"/>
                    <a:pt x="147" y="117"/>
                    <a:pt x="147" y="116"/>
                  </a:cubicBezTo>
                  <a:cubicBezTo>
                    <a:pt x="147" y="117"/>
                    <a:pt x="145" y="116"/>
                    <a:pt x="146" y="117"/>
                  </a:cubicBezTo>
                  <a:cubicBezTo>
                    <a:pt x="146" y="117"/>
                    <a:pt x="146" y="117"/>
                    <a:pt x="147" y="117"/>
                  </a:cubicBezTo>
                  <a:cubicBezTo>
                    <a:pt x="145" y="118"/>
                    <a:pt x="145" y="118"/>
                    <a:pt x="144" y="119"/>
                  </a:cubicBezTo>
                  <a:cubicBezTo>
                    <a:pt x="145" y="118"/>
                    <a:pt x="142" y="118"/>
                    <a:pt x="142" y="118"/>
                  </a:cubicBezTo>
                  <a:cubicBezTo>
                    <a:pt x="142" y="117"/>
                    <a:pt x="143" y="117"/>
                    <a:pt x="144" y="117"/>
                  </a:cubicBezTo>
                  <a:cubicBezTo>
                    <a:pt x="144" y="117"/>
                    <a:pt x="145" y="118"/>
                    <a:pt x="145" y="118"/>
                  </a:cubicBezTo>
                  <a:cubicBezTo>
                    <a:pt x="145" y="116"/>
                    <a:pt x="145" y="115"/>
                    <a:pt x="145" y="113"/>
                  </a:cubicBezTo>
                  <a:cubicBezTo>
                    <a:pt x="146" y="113"/>
                    <a:pt x="146" y="114"/>
                    <a:pt x="147" y="114"/>
                  </a:cubicBezTo>
                  <a:cubicBezTo>
                    <a:pt x="146" y="113"/>
                    <a:pt x="147" y="111"/>
                    <a:pt x="145" y="112"/>
                  </a:cubicBezTo>
                  <a:cubicBezTo>
                    <a:pt x="144" y="111"/>
                    <a:pt x="146" y="110"/>
                    <a:pt x="144" y="110"/>
                  </a:cubicBezTo>
                  <a:cubicBezTo>
                    <a:pt x="145" y="110"/>
                    <a:pt x="145" y="109"/>
                    <a:pt x="145" y="109"/>
                  </a:cubicBezTo>
                  <a:cubicBezTo>
                    <a:pt x="144" y="108"/>
                    <a:pt x="143" y="107"/>
                    <a:pt x="142" y="106"/>
                  </a:cubicBezTo>
                  <a:cubicBezTo>
                    <a:pt x="141" y="108"/>
                    <a:pt x="141" y="106"/>
                    <a:pt x="140" y="107"/>
                  </a:cubicBezTo>
                  <a:cubicBezTo>
                    <a:pt x="141" y="108"/>
                    <a:pt x="140" y="108"/>
                    <a:pt x="141" y="110"/>
                  </a:cubicBezTo>
                  <a:cubicBezTo>
                    <a:pt x="141" y="111"/>
                    <a:pt x="142" y="110"/>
                    <a:pt x="143" y="111"/>
                  </a:cubicBezTo>
                  <a:cubicBezTo>
                    <a:pt x="142" y="112"/>
                    <a:pt x="141" y="112"/>
                    <a:pt x="141" y="111"/>
                  </a:cubicBezTo>
                  <a:cubicBezTo>
                    <a:pt x="140" y="111"/>
                    <a:pt x="141" y="112"/>
                    <a:pt x="140" y="112"/>
                  </a:cubicBezTo>
                  <a:cubicBezTo>
                    <a:pt x="140" y="112"/>
                    <a:pt x="140" y="111"/>
                    <a:pt x="139" y="111"/>
                  </a:cubicBezTo>
                  <a:cubicBezTo>
                    <a:pt x="140" y="113"/>
                    <a:pt x="141" y="114"/>
                    <a:pt x="142" y="114"/>
                  </a:cubicBezTo>
                  <a:cubicBezTo>
                    <a:pt x="142" y="115"/>
                    <a:pt x="143" y="115"/>
                    <a:pt x="143" y="116"/>
                  </a:cubicBezTo>
                  <a:cubicBezTo>
                    <a:pt x="142" y="116"/>
                    <a:pt x="142" y="115"/>
                    <a:pt x="141" y="115"/>
                  </a:cubicBezTo>
                  <a:cubicBezTo>
                    <a:pt x="142" y="116"/>
                    <a:pt x="140" y="116"/>
                    <a:pt x="140" y="116"/>
                  </a:cubicBezTo>
                  <a:cubicBezTo>
                    <a:pt x="139" y="117"/>
                    <a:pt x="141" y="118"/>
                    <a:pt x="139" y="119"/>
                  </a:cubicBezTo>
                  <a:cubicBezTo>
                    <a:pt x="139" y="117"/>
                    <a:pt x="139" y="118"/>
                    <a:pt x="138" y="118"/>
                  </a:cubicBezTo>
                  <a:cubicBezTo>
                    <a:pt x="139" y="118"/>
                    <a:pt x="139" y="117"/>
                    <a:pt x="139" y="117"/>
                  </a:cubicBezTo>
                  <a:cubicBezTo>
                    <a:pt x="141" y="119"/>
                    <a:pt x="139" y="115"/>
                    <a:pt x="140" y="115"/>
                  </a:cubicBezTo>
                  <a:cubicBezTo>
                    <a:pt x="138" y="114"/>
                    <a:pt x="134" y="116"/>
                    <a:pt x="133" y="117"/>
                  </a:cubicBezTo>
                  <a:cubicBezTo>
                    <a:pt x="134" y="117"/>
                    <a:pt x="134" y="119"/>
                    <a:pt x="134" y="120"/>
                  </a:cubicBezTo>
                  <a:cubicBezTo>
                    <a:pt x="132" y="119"/>
                    <a:pt x="133" y="117"/>
                    <a:pt x="132" y="116"/>
                  </a:cubicBezTo>
                  <a:cubicBezTo>
                    <a:pt x="132" y="117"/>
                    <a:pt x="131" y="115"/>
                    <a:pt x="130" y="116"/>
                  </a:cubicBezTo>
                  <a:cubicBezTo>
                    <a:pt x="130" y="117"/>
                    <a:pt x="130" y="117"/>
                    <a:pt x="130" y="118"/>
                  </a:cubicBezTo>
                  <a:cubicBezTo>
                    <a:pt x="129" y="116"/>
                    <a:pt x="128" y="117"/>
                    <a:pt x="126" y="117"/>
                  </a:cubicBezTo>
                  <a:cubicBezTo>
                    <a:pt x="126" y="117"/>
                    <a:pt x="127" y="117"/>
                    <a:pt x="126" y="117"/>
                  </a:cubicBezTo>
                  <a:cubicBezTo>
                    <a:pt x="126" y="117"/>
                    <a:pt x="124" y="117"/>
                    <a:pt x="123" y="117"/>
                  </a:cubicBezTo>
                  <a:cubicBezTo>
                    <a:pt x="122" y="118"/>
                    <a:pt x="119" y="119"/>
                    <a:pt x="118" y="117"/>
                  </a:cubicBezTo>
                  <a:cubicBezTo>
                    <a:pt x="118" y="118"/>
                    <a:pt x="118" y="119"/>
                    <a:pt x="117" y="118"/>
                  </a:cubicBezTo>
                  <a:cubicBezTo>
                    <a:pt x="117" y="117"/>
                    <a:pt x="118" y="117"/>
                    <a:pt x="117" y="115"/>
                  </a:cubicBezTo>
                  <a:cubicBezTo>
                    <a:pt x="116" y="116"/>
                    <a:pt x="115" y="115"/>
                    <a:pt x="114" y="115"/>
                  </a:cubicBezTo>
                  <a:cubicBezTo>
                    <a:pt x="115" y="114"/>
                    <a:pt x="115" y="114"/>
                    <a:pt x="115" y="114"/>
                  </a:cubicBezTo>
                  <a:cubicBezTo>
                    <a:pt x="114" y="112"/>
                    <a:pt x="113" y="114"/>
                    <a:pt x="112" y="114"/>
                  </a:cubicBezTo>
                  <a:cubicBezTo>
                    <a:pt x="112" y="114"/>
                    <a:pt x="112" y="113"/>
                    <a:pt x="112" y="113"/>
                  </a:cubicBezTo>
                  <a:cubicBezTo>
                    <a:pt x="110" y="115"/>
                    <a:pt x="106" y="112"/>
                    <a:pt x="105" y="112"/>
                  </a:cubicBezTo>
                  <a:cubicBezTo>
                    <a:pt x="104" y="112"/>
                    <a:pt x="109" y="114"/>
                    <a:pt x="109" y="114"/>
                  </a:cubicBezTo>
                  <a:cubicBezTo>
                    <a:pt x="107" y="115"/>
                    <a:pt x="105" y="113"/>
                    <a:pt x="103" y="113"/>
                  </a:cubicBezTo>
                  <a:cubicBezTo>
                    <a:pt x="103" y="114"/>
                    <a:pt x="104" y="114"/>
                    <a:pt x="105" y="115"/>
                  </a:cubicBezTo>
                  <a:cubicBezTo>
                    <a:pt x="104" y="114"/>
                    <a:pt x="103" y="114"/>
                    <a:pt x="103" y="115"/>
                  </a:cubicBezTo>
                  <a:cubicBezTo>
                    <a:pt x="101" y="115"/>
                    <a:pt x="99" y="115"/>
                    <a:pt x="97" y="115"/>
                  </a:cubicBezTo>
                  <a:cubicBezTo>
                    <a:pt x="92" y="115"/>
                    <a:pt x="84" y="113"/>
                    <a:pt x="78" y="116"/>
                  </a:cubicBezTo>
                  <a:cubicBezTo>
                    <a:pt x="72" y="112"/>
                    <a:pt x="62" y="120"/>
                    <a:pt x="57" y="118"/>
                  </a:cubicBezTo>
                  <a:cubicBezTo>
                    <a:pt x="58" y="117"/>
                    <a:pt x="58" y="115"/>
                    <a:pt x="57" y="114"/>
                  </a:cubicBezTo>
                  <a:cubicBezTo>
                    <a:pt x="56" y="114"/>
                    <a:pt x="56" y="114"/>
                    <a:pt x="55" y="114"/>
                  </a:cubicBezTo>
                  <a:cubicBezTo>
                    <a:pt x="56" y="112"/>
                    <a:pt x="54" y="110"/>
                    <a:pt x="56" y="110"/>
                  </a:cubicBezTo>
                  <a:cubicBezTo>
                    <a:pt x="56" y="109"/>
                    <a:pt x="56" y="108"/>
                    <a:pt x="56" y="108"/>
                  </a:cubicBezTo>
                  <a:cubicBezTo>
                    <a:pt x="56" y="108"/>
                    <a:pt x="57" y="109"/>
                    <a:pt x="57" y="109"/>
                  </a:cubicBezTo>
                  <a:cubicBezTo>
                    <a:pt x="58" y="107"/>
                    <a:pt x="55" y="106"/>
                    <a:pt x="56" y="105"/>
                  </a:cubicBezTo>
                  <a:cubicBezTo>
                    <a:pt x="58" y="105"/>
                    <a:pt x="57" y="108"/>
                    <a:pt x="59" y="107"/>
                  </a:cubicBezTo>
                  <a:cubicBezTo>
                    <a:pt x="58" y="105"/>
                    <a:pt x="57" y="103"/>
                    <a:pt x="59" y="103"/>
                  </a:cubicBezTo>
                  <a:cubicBezTo>
                    <a:pt x="59" y="103"/>
                    <a:pt x="60" y="105"/>
                    <a:pt x="60" y="104"/>
                  </a:cubicBezTo>
                  <a:cubicBezTo>
                    <a:pt x="60" y="103"/>
                    <a:pt x="58" y="102"/>
                    <a:pt x="60" y="101"/>
                  </a:cubicBezTo>
                  <a:cubicBezTo>
                    <a:pt x="60" y="103"/>
                    <a:pt x="62" y="103"/>
                    <a:pt x="61" y="102"/>
                  </a:cubicBezTo>
                  <a:cubicBezTo>
                    <a:pt x="60" y="102"/>
                    <a:pt x="61" y="101"/>
                    <a:pt x="61" y="100"/>
                  </a:cubicBezTo>
                  <a:cubicBezTo>
                    <a:pt x="60" y="100"/>
                    <a:pt x="60" y="101"/>
                    <a:pt x="59" y="101"/>
                  </a:cubicBezTo>
                  <a:cubicBezTo>
                    <a:pt x="59" y="100"/>
                    <a:pt x="58" y="99"/>
                    <a:pt x="58" y="99"/>
                  </a:cubicBezTo>
                  <a:cubicBezTo>
                    <a:pt x="61" y="100"/>
                    <a:pt x="59" y="94"/>
                    <a:pt x="60" y="93"/>
                  </a:cubicBezTo>
                  <a:cubicBezTo>
                    <a:pt x="60" y="94"/>
                    <a:pt x="60" y="95"/>
                    <a:pt x="61" y="94"/>
                  </a:cubicBezTo>
                  <a:cubicBezTo>
                    <a:pt x="61" y="93"/>
                    <a:pt x="61" y="91"/>
                    <a:pt x="61" y="89"/>
                  </a:cubicBezTo>
                  <a:cubicBezTo>
                    <a:pt x="60" y="89"/>
                    <a:pt x="61" y="89"/>
                    <a:pt x="60" y="89"/>
                  </a:cubicBezTo>
                  <a:cubicBezTo>
                    <a:pt x="59" y="91"/>
                    <a:pt x="60" y="91"/>
                    <a:pt x="60" y="92"/>
                  </a:cubicBezTo>
                  <a:cubicBezTo>
                    <a:pt x="58" y="93"/>
                    <a:pt x="58" y="93"/>
                    <a:pt x="57" y="92"/>
                  </a:cubicBezTo>
                  <a:cubicBezTo>
                    <a:pt x="60" y="91"/>
                    <a:pt x="57" y="88"/>
                    <a:pt x="58" y="87"/>
                  </a:cubicBezTo>
                  <a:cubicBezTo>
                    <a:pt x="59" y="88"/>
                    <a:pt x="61" y="89"/>
                    <a:pt x="61" y="88"/>
                  </a:cubicBezTo>
                  <a:cubicBezTo>
                    <a:pt x="61" y="87"/>
                    <a:pt x="60" y="87"/>
                    <a:pt x="59" y="86"/>
                  </a:cubicBezTo>
                  <a:cubicBezTo>
                    <a:pt x="59" y="86"/>
                    <a:pt x="57" y="86"/>
                    <a:pt x="58" y="87"/>
                  </a:cubicBezTo>
                  <a:cubicBezTo>
                    <a:pt x="56" y="87"/>
                    <a:pt x="58" y="84"/>
                    <a:pt x="59" y="86"/>
                  </a:cubicBezTo>
                  <a:cubicBezTo>
                    <a:pt x="60" y="85"/>
                    <a:pt x="60" y="84"/>
                    <a:pt x="60" y="84"/>
                  </a:cubicBezTo>
                  <a:cubicBezTo>
                    <a:pt x="60" y="84"/>
                    <a:pt x="59" y="84"/>
                    <a:pt x="58" y="83"/>
                  </a:cubicBezTo>
                  <a:cubicBezTo>
                    <a:pt x="59" y="83"/>
                    <a:pt x="60" y="82"/>
                    <a:pt x="60" y="81"/>
                  </a:cubicBezTo>
                  <a:cubicBezTo>
                    <a:pt x="58" y="82"/>
                    <a:pt x="59" y="82"/>
                    <a:pt x="58" y="83"/>
                  </a:cubicBezTo>
                  <a:cubicBezTo>
                    <a:pt x="58" y="82"/>
                    <a:pt x="57" y="82"/>
                    <a:pt x="58" y="81"/>
                  </a:cubicBezTo>
                  <a:cubicBezTo>
                    <a:pt x="58" y="81"/>
                    <a:pt x="58" y="82"/>
                    <a:pt x="59" y="82"/>
                  </a:cubicBezTo>
                  <a:cubicBezTo>
                    <a:pt x="59" y="80"/>
                    <a:pt x="57" y="81"/>
                    <a:pt x="56" y="81"/>
                  </a:cubicBezTo>
                  <a:cubicBezTo>
                    <a:pt x="57" y="80"/>
                    <a:pt x="56" y="79"/>
                    <a:pt x="57" y="79"/>
                  </a:cubicBezTo>
                  <a:cubicBezTo>
                    <a:pt x="57" y="80"/>
                    <a:pt x="58" y="80"/>
                    <a:pt x="58" y="79"/>
                  </a:cubicBezTo>
                  <a:cubicBezTo>
                    <a:pt x="58" y="78"/>
                    <a:pt x="56" y="78"/>
                    <a:pt x="56" y="78"/>
                  </a:cubicBezTo>
                  <a:cubicBezTo>
                    <a:pt x="56" y="77"/>
                    <a:pt x="57" y="77"/>
                    <a:pt x="56" y="76"/>
                  </a:cubicBezTo>
                  <a:cubicBezTo>
                    <a:pt x="55" y="77"/>
                    <a:pt x="54" y="75"/>
                    <a:pt x="53" y="75"/>
                  </a:cubicBezTo>
                  <a:cubicBezTo>
                    <a:pt x="49" y="77"/>
                    <a:pt x="53" y="70"/>
                    <a:pt x="51" y="68"/>
                  </a:cubicBezTo>
                  <a:cubicBezTo>
                    <a:pt x="52" y="68"/>
                    <a:pt x="50" y="66"/>
                    <a:pt x="52" y="65"/>
                  </a:cubicBezTo>
                  <a:cubicBezTo>
                    <a:pt x="52" y="65"/>
                    <a:pt x="52" y="64"/>
                    <a:pt x="51" y="64"/>
                  </a:cubicBezTo>
                  <a:cubicBezTo>
                    <a:pt x="52" y="65"/>
                    <a:pt x="50" y="66"/>
                    <a:pt x="50" y="66"/>
                  </a:cubicBezTo>
                  <a:cubicBezTo>
                    <a:pt x="51" y="65"/>
                    <a:pt x="50" y="64"/>
                    <a:pt x="49" y="63"/>
                  </a:cubicBezTo>
                  <a:cubicBezTo>
                    <a:pt x="51" y="62"/>
                    <a:pt x="50" y="61"/>
                    <a:pt x="49" y="61"/>
                  </a:cubicBezTo>
                  <a:cubicBezTo>
                    <a:pt x="50" y="59"/>
                    <a:pt x="49" y="58"/>
                    <a:pt x="49" y="57"/>
                  </a:cubicBezTo>
                  <a:cubicBezTo>
                    <a:pt x="49" y="60"/>
                    <a:pt x="47" y="58"/>
                    <a:pt x="47" y="60"/>
                  </a:cubicBezTo>
                  <a:cubicBezTo>
                    <a:pt x="47" y="59"/>
                    <a:pt x="47" y="58"/>
                    <a:pt x="47" y="57"/>
                  </a:cubicBezTo>
                  <a:cubicBezTo>
                    <a:pt x="47" y="57"/>
                    <a:pt x="47" y="58"/>
                    <a:pt x="48" y="58"/>
                  </a:cubicBezTo>
                  <a:cubicBezTo>
                    <a:pt x="48" y="57"/>
                    <a:pt x="48" y="54"/>
                    <a:pt x="46" y="56"/>
                  </a:cubicBezTo>
                  <a:cubicBezTo>
                    <a:pt x="45" y="54"/>
                    <a:pt x="45" y="50"/>
                    <a:pt x="43" y="50"/>
                  </a:cubicBezTo>
                  <a:cubicBezTo>
                    <a:pt x="43" y="49"/>
                    <a:pt x="43" y="48"/>
                    <a:pt x="43" y="47"/>
                  </a:cubicBezTo>
                  <a:cubicBezTo>
                    <a:pt x="42" y="47"/>
                    <a:pt x="42" y="48"/>
                    <a:pt x="41" y="48"/>
                  </a:cubicBezTo>
                  <a:cubicBezTo>
                    <a:pt x="41" y="47"/>
                    <a:pt x="40" y="47"/>
                    <a:pt x="40" y="47"/>
                  </a:cubicBezTo>
                  <a:cubicBezTo>
                    <a:pt x="41" y="46"/>
                    <a:pt x="41" y="42"/>
                    <a:pt x="39" y="42"/>
                  </a:cubicBezTo>
                  <a:cubicBezTo>
                    <a:pt x="39" y="41"/>
                    <a:pt x="39" y="40"/>
                    <a:pt x="40" y="40"/>
                  </a:cubicBezTo>
                  <a:cubicBezTo>
                    <a:pt x="40" y="40"/>
                    <a:pt x="40" y="40"/>
                    <a:pt x="41" y="40"/>
                  </a:cubicBezTo>
                  <a:cubicBezTo>
                    <a:pt x="41" y="40"/>
                    <a:pt x="40" y="39"/>
                    <a:pt x="40" y="39"/>
                  </a:cubicBezTo>
                  <a:cubicBezTo>
                    <a:pt x="39" y="39"/>
                    <a:pt x="38" y="39"/>
                    <a:pt x="36" y="40"/>
                  </a:cubicBezTo>
                  <a:cubicBezTo>
                    <a:pt x="36" y="40"/>
                    <a:pt x="35" y="40"/>
                    <a:pt x="35" y="39"/>
                  </a:cubicBezTo>
                  <a:cubicBezTo>
                    <a:pt x="39" y="37"/>
                    <a:pt x="41" y="33"/>
                    <a:pt x="39" y="29"/>
                  </a:cubicBezTo>
                  <a:cubicBezTo>
                    <a:pt x="35" y="22"/>
                    <a:pt x="33" y="12"/>
                    <a:pt x="29" y="8"/>
                  </a:cubicBezTo>
                  <a:cubicBezTo>
                    <a:pt x="27" y="8"/>
                    <a:pt x="27" y="9"/>
                    <a:pt x="26" y="9"/>
                  </a:cubicBezTo>
                  <a:cubicBezTo>
                    <a:pt x="26" y="9"/>
                    <a:pt x="28" y="9"/>
                    <a:pt x="27" y="10"/>
                  </a:cubicBezTo>
                  <a:cubicBezTo>
                    <a:pt x="26" y="10"/>
                    <a:pt x="25" y="10"/>
                    <a:pt x="25" y="9"/>
                  </a:cubicBezTo>
                  <a:cubicBezTo>
                    <a:pt x="24" y="9"/>
                    <a:pt x="25" y="10"/>
                    <a:pt x="24" y="10"/>
                  </a:cubicBezTo>
                  <a:cubicBezTo>
                    <a:pt x="23" y="9"/>
                    <a:pt x="24" y="7"/>
                    <a:pt x="22" y="8"/>
                  </a:cubicBezTo>
                  <a:cubicBezTo>
                    <a:pt x="24" y="8"/>
                    <a:pt x="21" y="8"/>
                    <a:pt x="22" y="9"/>
                  </a:cubicBezTo>
                  <a:cubicBezTo>
                    <a:pt x="23" y="9"/>
                    <a:pt x="24" y="11"/>
                    <a:pt x="25" y="9"/>
                  </a:cubicBezTo>
                  <a:cubicBezTo>
                    <a:pt x="25" y="11"/>
                    <a:pt x="27" y="10"/>
                    <a:pt x="27" y="11"/>
                  </a:cubicBezTo>
                  <a:cubicBezTo>
                    <a:pt x="24" y="11"/>
                    <a:pt x="22" y="9"/>
                    <a:pt x="20" y="8"/>
                  </a:cubicBezTo>
                  <a:cubicBezTo>
                    <a:pt x="20" y="8"/>
                    <a:pt x="20" y="8"/>
                    <a:pt x="20" y="8"/>
                  </a:cubicBezTo>
                  <a:cubicBezTo>
                    <a:pt x="19" y="7"/>
                    <a:pt x="18" y="7"/>
                    <a:pt x="18" y="6"/>
                  </a:cubicBezTo>
                  <a:cubicBezTo>
                    <a:pt x="19" y="6"/>
                    <a:pt x="20" y="6"/>
                    <a:pt x="22" y="7"/>
                  </a:cubicBezTo>
                  <a:cubicBezTo>
                    <a:pt x="20" y="5"/>
                    <a:pt x="17" y="4"/>
                    <a:pt x="14" y="3"/>
                  </a:cubicBezTo>
                  <a:cubicBezTo>
                    <a:pt x="15" y="3"/>
                    <a:pt x="15" y="4"/>
                    <a:pt x="16" y="3"/>
                  </a:cubicBezTo>
                  <a:cubicBezTo>
                    <a:pt x="15" y="2"/>
                    <a:pt x="16" y="2"/>
                    <a:pt x="18" y="2"/>
                  </a:cubicBezTo>
                  <a:cubicBezTo>
                    <a:pt x="17" y="1"/>
                    <a:pt x="16" y="1"/>
                    <a:pt x="15" y="0"/>
                  </a:cubicBezTo>
                  <a:cubicBezTo>
                    <a:pt x="13" y="1"/>
                    <a:pt x="13" y="2"/>
                    <a:pt x="12" y="1"/>
                  </a:cubicBezTo>
                  <a:cubicBezTo>
                    <a:pt x="12" y="2"/>
                    <a:pt x="12" y="2"/>
                    <a:pt x="12" y="3"/>
                  </a:cubicBezTo>
                  <a:cubicBezTo>
                    <a:pt x="11" y="2"/>
                    <a:pt x="11" y="3"/>
                    <a:pt x="10" y="2"/>
                  </a:cubicBezTo>
                  <a:cubicBezTo>
                    <a:pt x="10" y="3"/>
                    <a:pt x="11" y="3"/>
                    <a:pt x="11" y="3"/>
                  </a:cubicBezTo>
                  <a:cubicBezTo>
                    <a:pt x="10" y="2"/>
                    <a:pt x="7" y="3"/>
                    <a:pt x="7" y="5"/>
                  </a:cubicBezTo>
                  <a:cubicBezTo>
                    <a:pt x="7" y="5"/>
                    <a:pt x="7" y="4"/>
                    <a:pt x="6" y="5"/>
                  </a:cubicBezTo>
                  <a:cubicBezTo>
                    <a:pt x="5" y="5"/>
                    <a:pt x="4" y="8"/>
                    <a:pt x="3" y="10"/>
                  </a:cubicBezTo>
                  <a:cubicBezTo>
                    <a:pt x="3" y="14"/>
                    <a:pt x="3" y="20"/>
                    <a:pt x="5" y="22"/>
                  </a:cubicBezTo>
                  <a:cubicBezTo>
                    <a:pt x="5" y="23"/>
                    <a:pt x="4" y="25"/>
                    <a:pt x="5" y="25"/>
                  </a:cubicBezTo>
                  <a:cubicBezTo>
                    <a:pt x="5" y="24"/>
                    <a:pt x="5" y="24"/>
                    <a:pt x="5" y="24"/>
                  </a:cubicBezTo>
                  <a:cubicBezTo>
                    <a:pt x="5" y="26"/>
                    <a:pt x="5" y="27"/>
                    <a:pt x="6" y="26"/>
                  </a:cubicBezTo>
                  <a:cubicBezTo>
                    <a:pt x="5" y="27"/>
                    <a:pt x="6" y="28"/>
                    <a:pt x="7" y="28"/>
                  </a:cubicBezTo>
                  <a:cubicBezTo>
                    <a:pt x="7" y="28"/>
                    <a:pt x="7" y="29"/>
                    <a:pt x="6" y="29"/>
                  </a:cubicBezTo>
                  <a:cubicBezTo>
                    <a:pt x="8" y="30"/>
                    <a:pt x="8" y="32"/>
                    <a:pt x="9" y="31"/>
                  </a:cubicBezTo>
                  <a:cubicBezTo>
                    <a:pt x="9" y="31"/>
                    <a:pt x="8" y="33"/>
                    <a:pt x="9" y="33"/>
                  </a:cubicBezTo>
                  <a:cubicBezTo>
                    <a:pt x="9" y="32"/>
                    <a:pt x="9" y="32"/>
                    <a:pt x="10" y="32"/>
                  </a:cubicBezTo>
                  <a:cubicBezTo>
                    <a:pt x="10" y="35"/>
                    <a:pt x="11" y="35"/>
                    <a:pt x="12" y="35"/>
                  </a:cubicBezTo>
                  <a:cubicBezTo>
                    <a:pt x="11" y="35"/>
                    <a:pt x="12" y="36"/>
                    <a:pt x="11" y="36"/>
                  </a:cubicBezTo>
                  <a:cubicBezTo>
                    <a:pt x="13" y="36"/>
                    <a:pt x="12" y="38"/>
                    <a:pt x="13" y="37"/>
                  </a:cubicBezTo>
                  <a:cubicBezTo>
                    <a:pt x="12" y="39"/>
                    <a:pt x="15" y="42"/>
                    <a:pt x="16" y="44"/>
                  </a:cubicBezTo>
                  <a:cubicBezTo>
                    <a:pt x="19" y="44"/>
                    <a:pt x="22" y="44"/>
                    <a:pt x="24" y="44"/>
                  </a:cubicBezTo>
                  <a:cubicBezTo>
                    <a:pt x="22" y="44"/>
                    <a:pt x="21" y="47"/>
                    <a:pt x="21" y="47"/>
                  </a:cubicBezTo>
                  <a:cubicBezTo>
                    <a:pt x="22" y="47"/>
                    <a:pt x="22" y="46"/>
                    <a:pt x="22" y="47"/>
                  </a:cubicBezTo>
                  <a:cubicBezTo>
                    <a:pt x="23" y="48"/>
                    <a:pt x="21" y="47"/>
                    <a:pt x="21" y="48"/>
                  </a:cubicBezTo>
                  <a:cubicBezTo>
                    <a:pt x="22" y="48"/>
                    <a:pt x="23" y="47"/>
                    <a:pt x="23" y="48"/>
                  </a:cubicBezTo>
                  <a:cubicBezTo>
                    <a:pt x="22" y="48"/>
                    <a:pt x="23" y="49"/>
                    <a:pt x="24" y="49"/>
                  </a:cubicBezTo>
                  <a:cubicBezTo>
                    <a:pt x="23" y="50"/>
                    <a:pt x="22" y="49"/>
                    <a:pt x="21" y="49"/>
                  </a:cubicBezTo>
                  <a:cubicBezTo>
                    <a:pt x="21" y="50"/>
                    <a:pt x="23" y="51"/>
                    <a:pt x="24" y="51"/>
                  </a:cubicBezTo>
                  <a:cubicBezTo>
                    <a:pt x="22" y="52"/>
                    <a:pt x="25" y="53"/>
                    <a:pt x="23" y="55"/>
                  </a:cubicBezTo>
                  <a:cubicBezTo>
                    <a:pt x="24" y="54"/>
                    <a:pt x="24" y="56"/>
                    <a:pt x="25" y="57"/>
                  </a:cubicBezTo>
                  <a:cubicBezTo>
                    <a:pt x="26" y="57"/>
                    <a:pt x="26" y="56"/>
                    <a:pt x="26" y="57"/>
                  </a:cubicBezTo>
                  <a:cubicBezTo>
                    <a:pt x="25" y="57"/>
                    <a:pt x="27" y="58"/>
                    <a:pt x="26" y="58"/>
                  </a:cubicBezTo>
                  <a:cubicBezTo>
                    <a:pt x="26" y="58"/>
                    <a:pt x="25" y="57"/>
                    <a:pt x="25" y="59"/>
                  </a:cubicBezTo>
                  <a:cubicBezTo>
                    <a:pt x="25" y="58"/>
                    <a:pt x="25" y="59"/>
                    <a:pt x="25" y="59"/>
                  </a:cubicBezTo>
                  <a:cubicBezTo>
                    <a:pt x="27" y="59"/>
                    <a:pt x="27" y="58"/>
                    <a:pt x="28" y="57"/>
                  </a:cubicBezTo>
                  <a:cubicBezTo>
                    <a:pt x="28" y="59"/>
                    <a:pt x="29" y="57"/>
                    <a:pt x="30" y="58"/>
                  </a:cubicBezTo>
                  <a:cubicBezTo>
                    <a:pt x="30" y="58"/>
                    <a:pt x="30" y="58"/>
                    <a:pt x="30" y="59"/>
                  </a:cubicBezTo>
                  <a:cubicBezTo>
                    <a:pt x="29" y="59"/>
                    <a:pt x="28" y="59"/>
                    <a:pt x="27" y="60"/>
                  </a:cubicBezTo>
                  <a:cubicBezTo>
                    <a:pt x="28" y="61"/>
                    <a:pt x="29" y="62"/>
                    <a:pt x="30" y="62"/>
                  </a:cubicBezTo>
                  <a:cubicBezTo>
                    <a:pt x="29" y="61"/>
                    <a:pt x="29" y="61"/>
                    <a:pt x="30" y="60"/>
                  </a:cubicBezTo>
                  <a:cubicBezTo>
                    <a:pt x="31" y="61"/>
                    <a:pt x="31" y="59"/>
                    <a:pt x="32" y="61"/>
                  </a:cubicBezTo>
                  <a:cubicBezTo>
                    <a:pt x="31" y="61"/>
                    <a:pt x="31" y="61"/>
                    <a:pt x="30" y="62"/>
                  </a:cubicBezTo>
                  <a:cubicBezTo>
                    <a:pt x="32" y="63"/>
                    <a:pt x="30" y="63"/>
                    <a:pt x="31" y="65"/>
                  </a:cubicBezTo>
                  <a:cubicBezTo>
                    <a:pt x="32" y="64"/>
                    <a:pt x="32" y="65"/>
                    <a:pt x="32" y="65"/>
                  </a:cubicBezTo>
                  <a:cubicBezTo>
                    <a:pt x="32" y="66"/>
                    <a:pt x="31" y="66"/>
                    <a:pt x="31" y="67"/>
                  </a:cubicBezTo>
                  <a:cubicBezTo>
                    <a:pt x="31" y="67"/>
                    <a:pt x="32" y="66"/>
                    <a:pt x="32" y="67"/>
                  </a:cubicBezTo>
                  <a:cubicBezTo>
                    <a:pt x="31" y="68"/>
                    <a:pt x="32" y="69"/>
                    <a:pt x="31" y="70"/>
                  </a:cubicBezTo>
                  <a:cubicBezTo>
                    <a:pt x="30" y="69"/>
                    <a:pt x="29" y="70"/>
                    <a:pt x="29" y="72"/>
                  </a:cubicBezTo>
                  <a:cubicBezTo>
                    <a:pt x="31" y="71"/>
                    <a:pt x="30" y="74"/>
                    <a:pt x="32" y="75"/>
                  </a:cubicBezTo>
                  <a:cubicBezTo>
                    <a:pt x="32" y="75"/>
                    <a:pt x="32" y="75"/>
                    <a:pt x="32" y="76"/>
                  </a:cubicBezTo>
                  <a:cubicBezTo>
                    <a:pt x="31" y="75"/>
                    <a:pt x="32" y="75"/>
                    <a:pt x="32" y="74"/>
                  </a:cubicBezTo>
                  <a:cubicBezTo>
                    <a:pt x="31" y="75"/>
                    <a:pt x="30" y="76"/>
                    <a:pt x="31" y="77"/>
                  </a:cubicBezTo>
                  <a:cubicBezTo>
                    <a:pt x="31" y="76"/>
                    <a:pt x="32" y="76"/>
                    <a:pt x="32" y="77"/>
                  </a:cubicBezTo>
                  <a:cubicBezTo>
                    <a:pt x="32" y="78"/>
                    <a:pt x="33" y="80"/>
                    <a:pt x="32" y="81"/>
                  </a:cubicBezTo>
                  <a:cubicBezTo>
                    <a:pt x="33" y="81"/>
                    <a:pt x="34" y="81"/>
                    <a:pt x="34" y="82"/>
                  </a:cubicBezTo>
                  <a:cubicBezTo>
                    <a:pt x="35" y="82"/>
                    <a:pt x="34" y="82"/>
                    <a:pt x="34" y="83"/>
                  </a:cubicBezTo>
                  <a:cubicBezTo>
                    <a:pt x="35" y="82"/>
                    <a:pt x="35" y="83"/>
                    <a:pt x="36" y="83"/>
                  </a:cubicBezTo>
                  <a:cubicBezTo>
                    <a:pt x="36" y="85"/>
                    <a:pt x="36" y="86"/>
                    <a:pt x="35" y="86"/>
                  </a:cubicBezTo>
                  <a:cubicBezTo>
                    <a:pt x="35" y="87"/>
                    <a:pt x="36" y="87"/>
                    <a:pt x="36" y="87"/>
                  </a:cubicBezTo>
                  <a:cubicBezTo>
                    <a:pt x="35" y="88"/>
                    <a:pt x="36" y="91"/>
                    <a:pt x="35" y="91"/>
                  </a:cubicBezTo>
                  <a:cubicBezTo>
                    <a:pt x="35" y="92"/>
                    <a:pt x="35" y="92"/>
                    <a:pt x="36" y="92"/>
                  </a:cubicBezTo>
                  <a:cubicBezTo>
                    <a:pt x="34" y="92"/>
                    <a:pt x="35" y="94"/>
                    <a:pt x="34" y="94"/>
                  </a:cubicBezTo>
                  <a:cubicBezTo>
                    <a:pt x="34" y="95"/>
                    <a:pt x="36" y="96"/>
                    <a:pt x="35" y="98"/>
                  </a:cubicBezTo>
                  <a:cubicBezTo>
                    <a:pt x="36" y="98"/>
                    <a:pt x="36" y="99"/>
                    <a:pt x="37" y="101"/>
                  </a:cubicBezTo>
                  <a:cubicBezTo>
                    <a:pt x="38" y="100"/>
                    <a:pt x="39" y="99"/>
                    <a:pt x="39" y="98"/>
                  </a:cubicBezTo>
                  <a:cubicBezTo>
                    <a:pt x="40" y="99"/>
                    <a:pt x="40" y="100"/>
                    <a:pt x="40" y="101"/>
                  </a:cubicBezTo>
                  <a:cubicBezTo>
                    <a:pt x="39" y="101"/>
                    <a:pt x="39" y="100"/>
                    <a:pt x="38" y="100"/>
                  </a:cubicBezTo>
                  <a:cubicBezTo>
                    <a:pt x="38" y="101"/>
                    <a:pt x="39" y="101"/>
                    <a:pt x="39" y="102"/>
                  </a:cubicBezTo>
                  <a:cubicBezTo>
                    <a:pt x="37" y="103"/>
                    <a:pt x="38" y="101"/>
                    <a:pt x="37" y="101"/>
                  </a:cubicBezTo>
                  <a:cubicBezTo>
                    <a:pt x="37" y="101"/>
                    <a:pt x="36" y="101"/>
                    <a:pt x="36" y="102"/>
                  </a:cubicBezTo>
                  <a:cubicBezTo>
                    <a:pt x="37" y="104"/>
                    <a:pt x="41" y="105"/>
                    <a:pt x="41" y="107"/>
                  </a:cubicBezTo>
                  <a:cubicBezTo>
                    <a:pt x="40" y="107"/>
                    <a:pt x="40" y="106"/>
                    <a:pt x="39" y="107"/>
                  </a:cubicBezTo>
                  <a:cubicBezTo>
                    <a:pt x="39" y="108"/>
                    <a:pt x="41" y="107"/>
                    <a:pt x="40" y="109"/>
                  </a:cubicBezTo>
                  <a:cubicBezTo>
                    <a:pt x="42" y="109"/>
                    <a:pt x="41" y="108"/>
                    <a:pt x="42" y="107"/>
                  </a:cubicBezTo>
                  <a:cubicBezTo>
                    <a:pt x="42" y="110"/>
                    <a:pt x="44" y="107"/>
                    <a:pt x="45" y="109"/>
                  </a:cubicBezTo>
                  <a:cubicBezTo>
                    <a:pt x="43" y="110"/>
                    <a:pt x="42" y="108"/>
                    <a:pt x="41" y="110"/>
                  </a:cubicBezTo>
                  <a:cubicBezTo>
                    <a:pt x="41" y="111"/>
                    <a:pt x="41" y="112"/>
                    <a:pt x="42" y="112"/>
                  </a:cubicBezTo>
                  <a:cubicBezTo>
                    <a:pt x="42" y="111"/>
                    <a:pt x="41" y="110"/>
                    <a:pt x="42" y="110"/>
                  </a:cubicBezTo>
                  <a:cubicBezTo>
                    <a:pt x="43" y="111"/>
                    <a:pt x="43" y="110"/>
                    <a:pt x="44" y="110"/>
                  </a:cubicBezTo>
                  <a:cubicBezTo>
                    <a:pt x="44" y="111"/>
                    <a:pt x="45" y="110"/>
                    <a:pt x="45" y="111"/>
                  </a:cubicBezTo>
                  <a:cubicBezTo>
                    <a:pt x="45" y="110"/>
                    <a:pt x="46" y="109"/>
                    <a:pt x="47" y="110"/>
                  </a:cubicBezTo>
                  <a:cubicBezTo>
                    <a:pt x="45" y="110"/>
                    <a:pt x="47" y="111"/>
                    <a:pt x="46" y="112"/>
                  </a:cubicBezTo>
                  <a:cubicBezTo>
                    <a:pt x="45" y="112"/>
                    <a:pt x="43" y="112"/>
                    <a:pt x="42" y="112"/>
                  </a:cubicBezTo>
                  <a:cubicBezTo>
                    <a:pt x="43" y="113"/>
                    <a:pt x="45" y="113"/>
                    <a:pt x="44" y="115"/>
                  </a:cubicBezTo>
                  <a:cubicBezTo>
                    <a:pt x="46" y="114"/>
                    <a:pt x="48" y="114"/>
                    <a:pt x="50" y="115"/>
                  </a:cubicBezTo>
                  <a:cubicBezTo>
                    <a:pt x="48" y="115"/>
                    <a:pt x="47" y="115"/>
                    <a:pt x="45" y="116"/>
                  </a:cubicBezTo>
                  <a:cubicBezTo>
                    <a:pt x="47" y="118"/>
                    <a:pt x="47" y="115"/>
                    <a:pt x="49" y="116"/>
                  </a:cubicBezTo>
                  <a:cubicBezTo>
                    <a:pt x="50" y="117"/>
                    <a:pt x="49" y="117"/>
                    <a:pt x="50" y="118"/>
                  </a:cubicBezTo>
                  <a:cubicBezTo>
                    <a:pt x="50" y="118"/>
                    <a:pt x="50" y="118"/>
                    <a:pt x="50" y="119"/>
                  </a:cubicBezTo>
                  <a:cubicBezTo>
                    <a:pt x="52" y="117"/>
                    <a:pt x="54" y="120"/>
                    <a:pt x="57" y="119"/>
                  </a:cubicBezTo>
                  <a:cubicBezTo>
                    <a:pt x="56" y="119"/>
                    <a:pt x="56" y="120"/>
                    <a:pt x="56" y="120"/>
                  </a:cubicBezTo>
                  <a:cubicBezTo>
                    <a:pt x="57" y="120"/>
                    <a:pt x="57" y="120"/>
                    <a:pt x="57" y="121"/>
                  </a:cubicBezTo>
                  <a:cubicBezTo>
                    <a:pt x="57" y="123"/>
                    <a:pt x="54" y="124"/>
                    <a:pt x="52" y="125"/>
                  </a:cubicBezTo>
                  <a:cubicBezTo>
                    <a:pt x="43" y="131"/>
                    <a:pt x="45" y="145"/>
                    <a:pt x="50" y="156"/>
                  </a:cubicBezTo>
                  <a:cubicBezTo>
                    <a:pt x="53" y="159"/>
                    <a:pt x="56" y="163"/>
                    <a:pt x="60" y="165"/>
                  </a:cubicBezTo>
                  <a:cubicBezTo>
                    <a:pt x="60" y="166"/>
                    <a:pt x="59" y="166"/>
                    <a:pt x="60" y="167"/>
                  </a:cubicBezTo>
                  <a:cubicBezTo>
                    <a:pt x="62" y="168"/>
                    <a:pt x="66" y="168"/>
                    <a:pt x="67" y="170"/>
                  </a:cubicBezTo>
                  <a:cubicBezTo>
                    <a:pt x="65" y="170"/>
                    <a:pt x="62" y="168"/>
                    <a:pt x="61" y="170"/>
                  </a:cubicBezTo>
                  <a:cubicBezTo>
                    <a:pt x="61" y="169"/>
                    <a:pt x="60" y="170"/>
                    <a:pt x="60" y="169"/>
                  </a:cubicBezTo>
                  <a:cubicBezTo>
                    <a:pt x="59" y="169"/>
                    <a:pt x="59" y="169"/>
                    <a:pt x="59" y="170"/>
                  </a:cubicBezTo>
                  <a:cubicBezTo>
                    <a:pt x="58" y="169"/>
                    <a:pt x="59" y="169"/>
                    <a:pt x="58" y="168"/>
                  </a:cubicBezTo>
                  <a:cubicBezTo>
                    <a:pt x="57" y="168"/>
                    <a:pt x="57" y="167"/>
                    <a:pt x="57" y="169"/>
                  </a:cubicBezTo>
                  <a:cubicBezTo>
                    <a:pt x="56" y="168"/>
                    <a:pt x="54" y="166"/>
                    <a:pt x="53" y="167"/>
                  </a:cubicBezTo>
                  <a:cubicBezTo>
                    <a:pt x="55" y="167"/>
                    <a:pt x="52" y="168"/>
                    <a:pt x="53" y="168"/>
                  </a:cubicBezTo>
                  <a:cubicBezTo>
                    <a:pt x="55" y="168"/>
                    <a:pt x="56" y="168"/>
                    <a:pt x="56" y="169"/>
                  </a:cubicBezTo>
                  <a:cubicBezTo>
                    <a:pt x="56" y="169"/>
                    <a:pt x="55" y="169"/>
                    <a:pt x="55" y="169"/>
                  </a:cubicBezTo>
                  <a:cubicBezTo>
                    <a:pt x="56" y="172"/>
                    <a:pt x="59" y="169"/>
                    <a:pt x="60" y="171"/>
                  </a:cubicBezTo>
                  <a:cubicBezTo>
                    <a:pt x="59" y="172"/>
                    <a:pt x="59" y="171"/>
                    <a:pt x="58" y="172"/>
                  </a:cubicBezTo>
                  <a:cubicBezTo>
                    <a:pt x="58" y="172"/>
                    <a:pt x="60" y="173"/>
                    <a:pt x="61" y="172"/>
                  </a:cubicBezTo>
                  <a:cubicBezTo>
                    <a:pt x="61" y="172"/>
                    <a:pt x="61" y="171"/>
                    <a:pt x="61" y="171"/>
                  </a:cubicBezTo>
                  <a:cubicBezTo>
                    <a:pt x="63" y="174"/>
                    <a:pt x="70" y="171"/>
                    <a:pt x="74" y="173"/>
                  </a:cubicBezTo>
                  <a:cubicBezTo>
                    <a:pt x="73" y="174"/>
                    <a:pt x="75" y="175"/>
                    <a:pt x="74" y="176"/>
                  </a:cubicBezTo>
                  <a:cubicBezTo>
                    <a:pt x="73" y="173"/>
                    <a:pt x="71" y="172"/>
                    <a:pt x="68" y="173"/>
                  </a:cubicBezTo>
                  <a:cubicBezTo>
                    <a:pt x="69" y="174"/>
                    <a:pt x="69" y="175"/>
                    <a:pt x="68" y="175"/>
                  </a:cubicBezTo>
                  <a:cubicBezTo>
                    <a:pt x="67" y="174"/>
                    <a:pt x="68" y="173"/>
                    <a:pt x="66" y="173"/>
                  </a:cubicBezTo>
                  <a:cubicBezTo>
                    <a:pt x="67" y="174"/>
                    <a:pt x="66" y="176"/>
                    <a:pt x="65" y="175"/>
                  </a:cubicBezTo>
                  <a:cubicBezTo>
                    <a:pt x="64" y="174"/>
                    <a:pt x="66" y="174"/>
                    <a:pt x="66" y="173"/>
                  </a:cubicBezTo>
                  <a:cubicBezTo>
                    <a:pt x="65" y="173"/>
                    <a:pt x="63" y="173"/>
                    <a:pt x="62" y="173"/>
                  </a:cubicBezTo>
                  <a:cubicBezTo>
                    <a:pt x="62" y="175"/>
                    <a:pt x="64" y="175"/>
                    <a:pt x="64" y="176"/>
                  </a:cubicBezTo>
                  <a:cubicBezTo>
                    <a:pt x="63" y="177"/>
                    <a:pt x="63" y="175"/>
                    <a:pt x="62" y="176"/>
                  </a:cubicBezTo>
                  <a:cubicBezTo>
                    <a:pt x="61" y="177"/>
                    <a:pt x="61" y="178"/>
                    <a:pt x="60" y="178"/>
                  </a:cubicBezTo>
                  <a:cubicBezTo>
                    <a:pt x="61" y="179"/>
                    <a:pt x="62" y="179"/>
                    <a:pt x="62" y="180"/>
                  </a:cubicBezTo>
                  <a:cubicBezTo>
                    <a:pt x="60" y="180"/>
                    <a:pt x="61" y="181"/>
                    <a:pt x="61" y="182"/>
                  </a:cubicBezTo>
                  <a:cubicBezTo>
                    <a:pt x="60" y="182"/>
                    <a:pt x="60" y="181"/>
                    <a:pt x="59" y="181"/>
                  </a:cubicBezTo>
                  <a:cubicBezTo>
                    <a:pt x="59" y="183"/>
                    <a:pt x="57" y="182"/>
                    <a:pt x="56" y="184"/>
                  </a:cubicBezTo>
                  <a:cubicBezTo>
                    <a:pt x="55" y="184"/>
                    <a:pt x="56" y="182"/>
                    <a:pt x="56" y="182"/>
                  </a:cubicBezTo>
                  <a:cubicBezTo>
                    <a:pt x="56" y="182"/>
                    <a:pt x="56" y="182"/>
                    <a:pt x="57" y="182"/>
                  </a:cubicBezTo>
                  <a:cubicBezTo>
                    <a:pt x="56" y="180"/>
                    <a:pt x="61" y="180"/>
                    <a:pt x="59" y="178"/>
                  </a:cubicBezTo>
                  <a:cubicBezTo>
                    <a:pt x="58" y="178"/>
                    <a:pt x="58" y="178"/>
                    <a:pt x="57" y="178"/>
                  </a:cubicBezTo>
                  <a:cubicBezTo>
                    <a:pt x="57" y="180"/>
                    <a:pt x="56" y="181"/>
                    <a:pt x="54" y="183"/>
                  </a:cubicBezTo>
                  <a:cubicBezTo>
                    <a:pt x="54" y="183"/>
                    <a:pt x="53" y="182"/>
                    <a:pt x="52" y="182"/>
                  </a:cubicBezTo>
                  <a:cubicBezTo>
                    <a:pt x="53" y="183"/>
                    <a:pt x="54" y="183"/>
                    <a:pt x="53" y="184"/>
                  </a:cubicBezTo>
                  <a:cubicBezTo>
                    <a:pt x="52" y="184"/>
                    <a:pt x="51" y="186"/>
                    <a:pt x="51" y="187"/>
                  </a:cubicBezTo>
                  <a:cubicBezTo>
                    <a:pt x="51" y="186"/>
                    <a:pt x="50" y="186"/>
                    <a:pt x="49" y="186"/>
                  </a:cubicBezTo>
                  <a:cubicBezTo>
                    <a:pt x="51" y="187"/>
                    <a:pt x="48" y="187"/>
                    <a:pt x="47" y="188"/>
                  </a:cubicBezTo>
                  <a:cubicBezTo>
                    <a:pt x="47" y="189"/>
                    <a:pt x="47" y="190"/>
                    <a:pt x="48" y="190"/>
                  </a:cubicBezTo>
                  <a:cubicBezTo>
                    <a:pt x="48" y="189"/>
                    <a:pt x="48" y="189"/>
                    <a:pt x="49" y="189"/>
                  </a:cubicBezTo>
                  <a:cubicBezTo>
                    <a:pt x="49" y="189"/>
                    <a:pt x="48" y="190"/>
                    <a:pt x="49" y="190"/>
                  </a:cubicBezTo>
                  <a:cubicBezTo>
                    <a:pt x="49" y="190"/>
                    <a:pt x="49" y="189"/>
                    <a:pt x="49" y="190"/>
                  </a:cubicBezTo>
                  <a:cubicBezTo>
                    <a:pt x="49" y="190"/>
                    <a:pt x="49" y="191"/>
                    <a:pt x="48" y="191"/>
                  </a:cubicBezTo>
                  <a:cubicBezTo>
                    <a:pt x="48" y="191"/>
                    <a:pt x="48" y="190"/>
                    <a:pt x="47" y="190"/>
                  </a:cubicBezTo>
                  <a:cubicBezTo>
                    <a:pt x="48" y="191"/>
                    <a:pt x="46" y="193"/>
                    <a:pt x="48" y="194"/>
                  </a:cubicBezTo>
                  <a:cubicBezTo>
                    <a:pt x="47" y="194"/>
                    <a:pt x="47" y="195"/>
                    <a:pt x="46" y="196"/>
                  </a:cubicBezTo>
                  <a:cubicBezTo>
                    <a:pt x="47" y="197"/>
                    <a:pt x="47" y="198"/>
                    <a:pt x="49" y="198"/>
                  </a:cubicBezTo>
                  <a:cubicBezTo>
                    <a:pt x="47" y="198"/>
                    <a:pt x="46" y="200"/>
                    <a:pt x="46" y="199"/>
                  </a:cubicBezTo>
                  <a:cubicBezTo>
                    <a:pt x="46" y="198"/>
                    <a:pt x="47" y="198"/>
                    <a:pt x="46" y="197"/>
                  </a:cubicBezTo>
                  <a:cubicBezTo>
                    <a:pt x="45" y="197"/>
                    <a:pt x="45" y="197"/>
                    <a:pt x="44" y="197"/>
                  </a:cubicBezTo>
                  <a:cubicBezTo>
                    <a:pt x="44" y="198"/>
                    <a:pt x="46" y="199"/>
                    <a:pt x="45" y="200"/>
                  </a:cubicBezTo>
                  <a:cubicBezTo>
                    <a:pt x="43" y="201"/>
                    <a:pt x="42" y="201"/>
                    <a:pt x="40" y="201"/>
                  </a:cubicBezTo>
                  <a:cubicBezTo>
                    <a:pt x="40" y="201"/>
                    <a:pt x="40" y="199"/>
                    <a:pt x="39" y="200"/>
                  </a:cubicBezTo>
                  <a:cubicBezTo>
                    <a:pt x="39" y="201"/>
                    <a:pt x="40" y="203"/>
                    <a:pt x="39" y="204"/>
                  </a:cubicBezTo>
                  <a:cubicBezTo>
                    <a:pt x="40" y="205"/>
                    <a:pt x="41" y="203"/>
                    <a:pt x="42" y="203"/>
                  </a:cubicBezTo>
                  <a:cubicBezTo>
                    <a:pt x="42" y="204"/>
                    <a:pt x="43" y="203"/>
                    <a:pt x="43" y="203"/>
                  </a:cubicBezTo>
                  <a:cubicBezTo>
                    <a:pt x="43" y="204"/>
                    <a:pt x="41" y="204"/>
                    <a:pt x="40" y="205"/>
                  </a:cubicBezTo>
                  <a:cubicBezTo>
                    <a:pt x="40" y="205"/>
                    <a:pt x="41" y="206"/>
                    <a:pt x="41" y="207"/>
                  </a:cubicBezTo>
                  <a:cubicBezTo>
                    <a:pt x="41" y="207"/>
                    <a:pt x="42" y="206"/>
                    <a:pt x="43" y="207"/>
                  </a:cubicBezTo>
                  <a:cubicBezTo>
                    <a:pt x="43" y="207"/>
                    <a:pt x="42" y="208"/>
                    <a:pt x="42" y="208"/>
                  </a:cubicBezTo>
                  <a:cubicBezTo>
                    <a:pt x="41" y="208"/>
                    <a:pt x="39" y="207"/>
                    <a:pt x="38" y="208"/>
                  </a:cubicBezTo>
                  <a:cubicBezTo>
                    <a:pt x="38" y="207"/>
                    <a:pt x="37" y="207"/>
                    <a:pt x="37" y="205"/>
                  </a:cubicBezTo>
                  <a:cubicBezTo>
                    <a:pt x="35" y="206"/>
                    <a:pt x="36" y="207"/>
                    <a:pt x="36" y="208"/>
                  </a:cubicBezTo>
                  <a:cubicBezTo>
                    <a:pt x="33" y="207"/>
                    <a:pt x="32" y="211"/>
                    <a:pt x="30" y="212"/>
                  </a:cubicBezTo>
                  <a:cubicBezTo>
                    <a:pt x="26" y="213"/>
                    <a:pt x="20" y="212"/>
                    <a:pt x="19" y="215"/>
                  </a:cubicBezTo>
                  <a:cubicBezTo>
                    <a:pt x="18" y="214"/>
                    <a:pt x="17" y="214"/>
                    <a:pt x="16" y="214"/>
                  </a:cubicBezTo>
                  <a:cubicBezTo>
                    <a:pt x="16" y="214"/>
                    <a:pt x="17" y="215"/>
                    <a:pt x="16" y="216"/>
                  </a:cubicBezTo>
                  <a:cubicBezTo>
                    <a:pt x="16" y="215"/>
                    <a:pt x="15" y="215"/>
                    <a:pt x="14" y="216"/>
                  </a:cubicBezTo>
                  <a:cubicBezTo>
                    <a:pt x="14" y="215"/>
                    <a:pt x="14" y="215"/>
                    <a:pt x="14" y="215"/>
                  </a:cubicBezTo>
                  <a:cubicBezTo>
                    <a:pt x="12" y="215"/>
                    <a:pt x="15" y="218"/>
                    <a:pt x="14" y="219"/>
                  </a:cubicBezTo>
                  <a:cubicBezTo>
                    <a:pt x="14" y="219"/>
                    <a:pt x="15" y="220"/>
                    <a:pt x="16" y="219"/>
                  </a:cubicBezTo>
                  <a:cubicBezTo>
                    <a:pt x="16" y="219"/>
                    <a:pt x="16" y="218"/>
                    <a:pt x="16" y="218"/>
                  </a:cubicBezTo>
                  <a:cubicBezTo>
                    <a:pt x="17" y="219"/>
                    <a:pt x="17" y="219"/>
                    <a:pt x="16" y="220"/>
                  </a:cubicBezTo>
                  <a:cubicBezTo>
                    <a:pt x="15" y="221"/>
                    <a:pt x="15" y="220"/>
                    <a:pt x="14" y="221"/>
                  </a:cubicBezTo>
                  <a:cubicBezTo>
                    <a:pt x="14" y="222"/>
                    <a:pt x="16" y="220"/>
                    <a:pt x="16" y="221"/>
                  </a:cubicBezTo>
                  <a:cubicBezTo>
                    <a:pt x="15" y="222"/>
                    <a:pt x="14" y="222"/>
                    <a:pt x="13" y="222"/>
                  </a:cubicBezTo>
                  <a:cubicBezTo>
                    <a:pt x="14" y="225"/>
                    <a:pt x="11" y="224"/>
                    <a:pt x="10" y="224"/>
                  </a:cubicBezTo>
                  <a:cubicBezTo>
                    <a:pt x="10" y="224"/>
                    <a:pt x="11" y="224"/>
                    <a:pt x="12" y="224"/>
                  </a:cubicBezTo>
                  <a:cubicBezTo>
                    <a:pt x="11" y="222"/>
                    <a:pt x="10" y="223"/>
                    <a:pt x="10" y="222"/>
                  </a:cubicBezTo>
                  <a:cubicBezTo>
                    <a:pt x="10" y="221"/>
                    <a:pt x="14" y="221"/>
                    <a:pt x="12" y="219"/>
                  </a:cubicBezTo>
                  <a:cubicBezTo>
                    <a:pt x="11" y="220"/>
                    <a:pt x="10" y="220"/>
                    <a:pt x="8" y="218"/>
                  </a:cubicBezTo>
                  <a:cubicBezTo>
                    <a:pt x="9" y="218"/>
                    <a:pt x="10" y="218"/>
                    <a:pt x="10" y="219"/>
                  </a:cubicBezTo>
                  <a:cubicBezTo>
                    <a:pt x="11" y="219"/>
                    <a:pt x="11" y="218"/>
                    <a:pt x="11" y="218"/>
                  </a:cubicBezTo>
                  <a:cubicBezTo>
                    <a:pt x="11" y="216"/>
                    <a:pt x="10" y="216"/>
                    <a:pt x="9" y="216"/>
                  </a:cubicBezTo>
                  <a:cubicBezTo>
                    <a:pt x="9" y="215"/>
                    <a:pt x="8" y="214"/>
                    <a:pt x="9" y="214"/>
                  </a:cubicBezTo>
                  <a:cubicBezTo>
                    <a:pt x="10" y="214"/>
                    <a:pt x="10" y="215"/>
                    <a:pt x="11" y="214"/>
                  </a:cubicBezTo>
                  <a:cubicBezTo>
                    <a:pt x="12" y="214"/>
                    <a:pt x="12" y="214"/>
                    <a:pt x="11" y="213"/>
                  </a:cubicBezTo>
                  <a:cubicBezTo>
                    <a:pt x="11" y="212"/>
                    <a:pt x="10" y="212"/>
                    <a:pt x="9" y="212"/>
                  </a:cubicBezTo>
                  <a:cubicBezTo>
                    <a:pt x="9" y="211"/>
                    <a:pt x="9" y="210"/>
                    <a:pt x="8" y="209"/>
                  </a:cubicBezTo>
                  <a:cubicBezTo>
                    <a:pt x="8" y="210"/>
                    <a:pt x="8" y="212"/>
                    <a:pt x="5" y="212"/>
                  </a:cubicBezTo>
                  <a:cubicBezTo>
                    <a:pt x="5" y="213"/>
                    <a:pt x="5" y="214"/>
                    <a:pt x="5" y="215"/>
                  </a:cubicBezTo>
                  <a:cubicBezTo>
                    <a:pt x="3" y="217"/>
                    <a:pt x="4" y="221"/>
                    <a:pt x="1" y="222"/>
                  </a:cubicBezTo>
                  <a:cubicBezTo>
                    <a:pt x="0" y="224"/>
                    <a:pt x="3" y="224"/>
                    <a:pt x="4" y="226"/>
                  </a:cubicBezTo>
                  <a:cubicBezTo>
                    <a:pt x="5" y="226"/>
                    <a:pt x="2" y="227"/>
                    <a:pt x="4" y="228"/>
                  </a:cubicBezTo>
                  <a:cubicBezTo>
                    <a:pt x="4" y="227"/>
                    <a:pt x="4" y="227"/>
                    <a:pt x="4" y="227"/>
                  </a:cubicBezTo>
                  <a:cubicBezTo>
                    <a:pt x="5" y="228"/>
                    <a:pt x="5" y="230"/>
                    <a:pt x="8" y="230"/>
                  </a:cubicBezTo>
                  <a:cubicBezTo>
                    <a:pt x="7" y="231"/>
                    <a:pt x="6" y="231"/>
                    <a:pt x="6" y="231"/>
                  </a:cubicBezTo>
                  <a:cubicBezTo>
                    <a:pt x="8" y="231"/>
                    <a:pt x="7" y="232"/>
                    <a:pt x="7" y="233"/>
                  </a:cubicBezTo>
                  <a:cubicBezTo>
                    <a:pt x="8" y="233"/>
                    <a:pt x="9" y="232"/>
                    <a:pt x="9" y="233"/>
                  </a:cubicBezTo>
                  <a:cubicBezTo>
                    <a:pt x="8" y="233"/>
                    <a:pt x="8" y="234"/>
                    <a:pt x="7" y="234"/>
                  </a:cubicBezTo>
                  <a:cubicBezTo>
                    <a:pt x="7" y="235"/>
                    <a:pt x="8" y="235"/>
                    <a:pt x="8" y="236"/>
                  </a:cubicBezTo>
                  <a:cubicBezTo>
                    <a:pt x="9" y="236"/>
                    <a:pt x="8" y="235"/>
                    <a:pt x="9" y="235"/>
                  </a:cubicBezTo>
                  <a:cubicBezTo>
                    <a:pt x="10" y="235"/>
                    <a:pt x="9" y="237"/>
                    <a:pt x="9" y="237"/>
                  </a:cubicBezTo>
                  <a:cubicBezTo>
                    <a:pt x="9" y="237"/>
                    <a:pt x="9" y="236"/>
                    <a:pt x="8" y="236"/>
                  </a:cubicBezTo>
                  <a:cubicBezTo>
                    <a:pt x="8" y="238"/>
                    <a:pt x="9" y="238"/>
                    <a:pt x="9" y="240"/>
                  </a:cubicBezTo>
                  <a:cubicBezTo>
                    <a:pt x="10" y="240"/>
                    <a:pt x="11" y="240"/>
                    <a:pt x="11" y="241"/>
                  </a:cubicBezTo>
                  <a:cubicBezTo>
                    <a:pt x="13" y="248"/>
                    <a:pt x="21" y="251"/>
                    <a:pt x="26" y="254"/>
                  </a:cubicBezTo>
                  <a:cubicBezTo>
                    <a:pt x="26" y="254"/>
                    <a:pt x="26" y="254"/>
                    <a:pt x="27" y="254"/>
                  </a:cubicBezTo>
                  <a:cubicBezTo>
                    <a:pt x="33" y="261"/>
                    <a:pt x="39" y="269"/>
                    <a:pt x="46" y="275"/>
                  </a:cubicBezTo>
                  <a:cubicBezTo>
                    <a:pt x="51" y="279"/>
                    <a:pt x="56" y="284"/>
                    <a:pt x="61" y="287"/>
                  </a:cubicBezTo>
                  <a:cubicBezTo>
                    <a:pt x="71" y="294"/>
                    <a:pt x="84" y="295"/>
                    <a:pt x="98" y="294"/>
                  </a:cubicBezTo>
                  <a:cubicBezTo>
                    <a:pt x="98" y="294"/>
                    <a:pt x="99" y="295"/>
                    <a:pt x="99" y="295"/>
                  </a:cubicBezTo>
                  <a:cubicBezTo>
                    <a:pt x="99" y="294"/>
                    <a:pt x="100" y="294"/>
                    <a:pt x="100" y="294"/>
                  </a:cubicBezTo>
                  <a:cubicBezTo>
                    <a:pt x="100" y="296"/>
                    <a:pt x="101" y="294"/>
                    <a:pt x="101" y="294"/>
                  </a:cubicBezTo>
                  <a:cubicBezTo>
                    <a:pt x="102" y="295"/>
                    <a:pt x="102" y="295"/>
                    <a:pt x="101" y="295"/>
                  </a:cubicBezTo>
                  <a:cubicBezTo>
                    <a:pt x="103" y="296"/>
                    <a:pt x="105" y="294"/>
                    <a:pt x="105" y="294"/>
                  </a:cubicBezTo>
                  <a:cubicBezTo>
                    <a:pt x="105" y="295"/>
                    <a:pt x="106" y="294"/>
                    <a:pt x="107" y="294"/>
                  </a:cubicBezTo>
                  <a:cubicBezTo>
                    <a:pt x="108" y="295"/>
                    <a:pt x="108" y="295"/>
                    <a:pt x="109" y="296"/>
                  </a:cubicBezTo>
                  <a:cubicBezTo>
                    <a:pt x="110" y="296"/>
                    <a:pt x="108" y="294"/>
                    <a:pt x="109" y="294"/>
                  </a:cubicBezTo>
                  <a:cubicBezTo>
                    <a:pt x="110" y="296"/>
                    <a:pt x="111" y="296"/>
                    <a:pt x="112" y="296"/>
                  </a:cubicBezTo>
                  <a:cubicBezTo>
                    <a:pt x="113" y="296"/>
                    <a:pt x="112" y="294"/>
                    <a:pt x="112" y="294"/>
                  </a:cubicBezTo>
                  <a:cubicBezTo>
                    <a:pt x="114" y="294"/>
                    <a:pt x="113" y="295"/>
                    <a:pt x="113" y="296"/>
                  </a:cubicBezTo>
                  <a:cubicBezTo>
                    <a:pt x="114" y="296"/>
                    <a:pt x="116" y="295"/>
                    <a:pt x="116" y="295"/>
                  </a:cubicBezTo>
                  <a:cubicBezTo>
                    <a:pt x="119" y="296"/>
                    <a:pt x="120" y="298"/>
                    <a:pt x="123" y="300"/>
                  </a:cubicBezTo>
                  <a:cubicBezTo>
                    <a:pt x="126" y="301"/>
                    <a:pt x="129" y="302"/>
                    <a:pt x="131" y="303"/>
                  </a:cubicBezTo>
                  <a:cubicBezTo>
                    <a:pt x="131" y="303"/>
                    <a:pt x="131" y="303"/>
                    <a:pt x="131" y="303"/>
                  </a:cubicBezTo>
                  <a:cubicBezTo>
                    <a:pt x="131" y="303"/>
                    <a:pt x="131" y="303"/>
                    <a:pt x="131" y="303"/>
                  </a:cubicBezTo>
                  <a:cubicBezTo>
                    <a:pt x="129" y="302"/>
                    <a:pt x="133" y="305"/>
                    <a:pt x="134" y="304"/>
                  </a:cubicBezTo>
                  <a:cubicBezTo>
                    <a:pt x="138" y="301"/>
                    <a:pt x="142" y="302"/>
                    <a:pt x="147" y="301"/>
                  </a:cubicBezTo>
                  <a:cubicBezTo>
                    <a:pt x="147" y="299"/>
                    <a:pt x="149" y="300"/>
                    <a:pt x="150" y="300"/>
                  </a:cubicBezTo>
                  <a:cubicBezTo>
                    <a:pt x="149" y="299"/>
                    <a:pt x="150" y="299"/>
                    <a:pt x="150" y="298"/>
                  </a:cubicBezTo>
                  <a:cubicBezTo>
                    <a:pt x="151" y="298"/>
                    <a:pt x="151" y="299"/>
                    <a:pt x="152" y="299"/>
                  </a:cubicBezTo>
                  <a:cubicBezTo>
                    <a:pt x="151" y="298"/>
                    <a:pt x="152" y="298"/>
                    <a:pt x="152" y="297"/>
                  </a:cubicBezTo>
                  <a:cubicBezTo>
                    <a:pt x="152" y="299"/>
                    <a:pt x="154" y="296"/>
                    <a:pt x="153" y="298"/>
                  </a:cubicBezTo>
                  <a:cubicBezTo>
                    <a:pt x="154" y="297"/>
                    <a:pt x="155" y="297"/>
                    <a:pt x="156" y="296"/>
                  </a:cubicBezTo>
                  <a:cubicBezTo>
                    <a:pt x="156" y="298"/>
                    <a:pt x="157" y="298"/>
                    <a:pt x="157" y="298"/>
                  </a:cubicBezTo>
                  <a:cubicBezTo>
                    <a:pt x="158" y="298"/>
                    <a:pt x="158" y="298"/>
                    <a:pt x="158" y="297"/>
                  </a:cubicBezTo>
                  <a:cubicBezTo>
                    <a:pt x="156" y="297"/>
                    <a:pt x="157" y="296"/>
                    <a:pt x="158" y="296"/>
                  </a:cubicBezTo>
                  <a:cubicBezTo>
                    <a:pt x="156" y="296"/>
                    <a:pt x="156" y="296"/>
                    <a:pt x="155" y="295"/>
                  </a:cubicBezTo>
                  <a:cubicBezTo>
                    <a:pt x="156" y="294"/>
                    <a:pt x="157" y="295"/>
                    <a:pt x="157" y="294"/>
                  </a:cubicBezTo>
                  <a:cubicBezTo>
                    <a:pt x="156" y="294"/>
                    <a:pt x="156" y="292"/>
                    <a:pt x="155" y="293"/>
                  </a:cubicBezTo>
                  <a:cubicBezTo>
                    <a:pt x="155" y="293"/>
                    <a:pt x="155" y="293"/>
                    <a:pt x="155" y="294"/>
                  </a:cubicBezTo>
                  <a:cubicBezTo>
                    <a:pt x="155" y="293"/>
                    <a:pt x="154" y="293"/>
                    <a:pt x="154" y="293"/>
                  </a:cubicBezTo>
                  <a:cubicBezTo>
                    <a:pt x="155" y="292"/>
                    <a:pt x="156" y="293"/>
                    <a:pt x="157" y="292"/>
                  </a:cubicBezTo>
                  <a:cubicBezTo>
                    <a:pt x="158" y="293"/>
                    <a:pt x="159" y="292"/>
                    <a:pt x="161" y="293"/>
                  </a:cubicBezTo>
                  <a:cubicBezTo>
                    <a:pt x="160" y="293"/>
                    <a:pt x="158" y="293"/>
                    <a:pt x="159" y="294"/>
                  </a:cubicBezTo>
                  <a:cubicBezTo>
                    <a:pt x="160" y="293"/>
                    <a:pt x="160" y="293"/>
                    <a:pt x="161" y="293"/>
                  </a:cubicBezTo>
                  <a:cubicBezTo>
                    <a:pt x="160" y="292"/>
                    <a:pt x="162" y="291"/>
                    <a:pt x="162" y="290"/>
                  </a:cubicBezTo>
                  <a:cubicBezTo>
                    <a:pt x="163" y="293"/>
                    <a:pt x="166" y="289"/>
                    <a:pt x="170" y="291"/>
                  </a:cubicBezTo>
                  <a:cubicBezTo>
                    <a:pt x="170" y="290"/>
                    <a:pt x="168" y="290"/>
                    <a:pt x="169" y="289"/>
                  </a:cubicBezTo>
                  <a:cubicBezTo>
                    <a:pt x="170" y="289"/>
                    <a:pt x="170" y="289"/>
                    <a:pt x="171" y="289"/>
                  </a:cubicBezTo>
                  <a:cubicBezTo>
                    <a:pt x="170" y="289"/>
                    <a:pt x="171" y="290"/>
                    <a:pt x="172" y="290"/>
                  </a:cubicBezTo>
                  <a:cubicBezTo>
                    <a:pt x="171" y="289"/>
                    <a:pt x="172" y="289"/>
                    <a:pt x="172" y="289"/>
                  </a:cubicBezTo>
                  <a:cubicBezTo>
                    <a:pt x="171" y="287"/>
                    <a:pt x="170" y="287"/>
                    <a:pt x="169" y="286"/>
                  </a:cubicBezTo>
                  <a:cubicBezTo>
                    <a:pt x="169" y="286"/>
                    <a:pt x="171" y="287"/>
                    <a:pt x="171" y="286"/>
                  </a:cubicBezTo>
                  <a:cubicBezTo>
                    <a:pt x="169" y="287"/>
                    <a:pt x="171" y="286"/>
                    <a:pt x="171" y="285"/>
                  </a:cubicBezTo>
                  <a:cubicBezTo>
                    <a:pt x="170" y="285"/>
                    <a:pt x="169" y="285"/>
                    <a:pt x="168" y="287"/>
                  </a:cubicBezTo>
                  <a:cubicBezTo>
                    <a:pt x="168" y="286"/>
                    <a:pt x="168" y="285"/>
                    <a:pt x="168" y="284"/>
                  </a:cubicBezTo>
                  <a:cubicBezTo>
                    <a:pt x="169" y="286"/>
                    <a:pt x="172" y="284"/>
                    <a:pt x="172" y="285"/>
                  </a:cubicBezTo>
                  <a:cubicBezTo>
                    <a:pt x="173" y="284"/>
                    <a:pt x="174" y="283"/>
                    <a:pt x="175" y="283"/>
                  </a:cubicBezTo>
                  <a:cubicBezTo>
                    <a:pt x="174" y="281"/>
                    <a:pt x="173" y="281"/>
                    <a:pt x="172" y="281"/>
                  </a:cubicBezTo>
                  <a:cubicBezTo>
                    <a:pt x="173" y="280"/>
                    <a:pt x="172" y="280"/>
                    <a:pt x="172" y="280"/>
                  </a:cubicBezTo>
                  <a:cubicBezTo>
                    <a:pt x="172" y="279"/>
                    <a:pt x="173" y="279"/>
                    <a:pt x="173" y="279"/>
                  </a:cubicBezTo>
                  <a:cubicBezTo>
                    <a:pt x="172" y="278"/>
                    <a:pt x="174" y="276"/>
                    <a:pt x="172" y="275"/>
                  </a:cubicBezTo>
                  <a:cubicBezTo>
                    <a:pt x="173" y="274"/>
                    <a:pt x="176" y="274"/>
                    <a:pt x="176" y="273"/>
                  </a:cubicBezTo>
                  <a:cubicBezTo>
                    <a:pt x="175" y="273"/>
                    <a:pt x="174" y="273"/>
                    <a:pt x="174" y="273"/>
                  </a:cubicBezTo>
                  <a:cubicBezTo>
                    <a:pt x="175" y="271"/>
                    <a:pt x="178" y="272"/>
                    <a:pt x="179" y="271"/>
                  </a:cubicBezTo>
                  <a:cubicBezTo>
                    <a:pt x="179" y="272"/>
                    <a:pt x="180" y="271"/>
                    <a:pt x="180" y="272"/>
                  </a:cubicBezTo>
                  <a:cubicBezTo>
                    <a:pt x="180" y="272"/>
                    <a:pt x="180" y="272"/>
                    <a:pt x="180" y="273"/>
                  </a:cubicBezTo>
                  <a:cubicBezTo>
                    <a:pt x="181" y="273"/>
                    <a:pt x="181" y="272"/>
                    <a:pt x="181" y="274"/>
                  </a:cubicBezTo>
                  <a:cubicBezTo>
                    <a:pt x="183" y="273"/>
                    <a:pt x="182" y="270"/>
                    <a:pt x="183" y="272"/>
                  </a:cubicBezTo>
                  <a:cubicBezTo>
                    <a:pt x="183" y="271"/>
                    <a:pt x="183" y="270"/>
                    <a:pt x="183" y="270"/>
                  </a:cubicBezTo>
                  <a:cubicBezTo>
                    <a:pt x="181" y="270"/>
                    <a:pt x="179" y="271"/>
                    <a:pt x="177" y="270"/>
                  </a:cubicBezTo>
                  <a:cubicBezTo>
                    <a:pt x="178" y="269"/>
                    <a:pt x="179" y="270"/>
                    <a:pt x="180" y="269"/>
                  </a:cubicBezTo>
                  <a:cubicBezTo>
                    <a:pt x="180" y="268"/>
                    <a:pt x="179" y="268"/>
                    <a:pt x="179" y="269"/>
                  </a:cubicBezTo>
                  <a:cubicBezTo>
                    <a:pt x="179" y="269"/>
                    <a:pt x="179" y="269"/>
                    <a:pt x="179" y="269"/>
                  </a:cubicBezTo>
                  <a:cubicBezTo>
                    <a:pt x="179" y="269"/>
                    <a:pt x="179" y="269"/>
                    <a:pt x="179" y="269"/>
                  </a:cubicBezTo>
                  <a:cubicBezTo>
                    <a:pt x="179" y="265"/>
                    <a:pt x="183" y="263"/>
                    <a:pt x="181" y="258"/>
                  </a:cubicBezTo>
                  <a:cubicBezTo>
                    <a:pt x="183" y="257"/>
                    <a:pt x="185" y="254"/>
                    <a:pt x="186" y="253"/>
                  </a:cubicBezTo>
                  <a:cubicBezTo>
                    <a:pt x="186" y="252"/>
                    <a:pt x="185" y="253"/>
                    <a:pt x="185" y="252"/>
                  </a:cubicBezTo>
                  <a:cubicBezTo>
                    <a:pt x="186" y="246"/>
                    <a:pt x="188" y="240"/>
                    <a:pt x="188" y="234"/>
                  </a:cubicBezTo>
                  <a:cubicBezTo>
                    <a:pt x="189" y="235"/>
                    <a:pt x="189" y="233"/>
                    <a:pt x="189" y="234"/>
                  </a:cubicBezTo>
                  <a:cubicBezTo>
                    <a:pt x="190" y="235"/>
                    <a:pt x="189" y="235"/>
                    <a:pt x="189" y="235"/>
                  </a:cubicBezTo>
                  <a:cubicBezTo>
                    <a:pt x="190" y="235"/>
                    <a:pt x="190" y="235"/>
                    <a:pt x="191" y="235"/>
                  </a:cubicBezTo>
                  <a:cubicBezTo>
                    <a:pt x="190" y="233"/>
                    <a:pt x="190" y="231"/>
                    <a:pt x="192" y="232"/>
                  </a:cubicBezTo>
                  <a:cubicBezTo>
                    <a:pt x="191" y="230"/>
                    <a:pt x="190" y="231"/>
                    <a:pt x="190" y="230"/>
                  </a:cubicBezTo>
                  <a:cubicBezTo>
                    <a:pt x="191" y="230"/>
                    <a:pt x="193" y="228"/>
                    <a:pt x="190" y="227"/>
                  </a:cubicBezTo>
                  <a:cubicBezTo>
                    <a:pt x="191" y="226"/>
                    <a:pt x="192" y="227"/>
                    <a:pt x="192" y="226"/>
                  </a:cubicBezTo>
                  <a:cubicBezTo>
                    <a:pt x="191" y="226"/>
                    <a:pt x="190" y="226"/>
                    <a:pt x="189" y="226"/>
                  </a:cubicBezTo>
                  <a:cubicBezTo>
                    <a:pt x="189" y="225"/>
                    <a:pt x="190" y="225"/>
                    <a:pt x="190" y="224"/>
                  </a:cubicBezTo>
                  <a:cubicBezTo>
                    <a:pt x="190" y="224"/>
                    <a:pt x="191" y="225"/>
                    <a:pt x="192" y="225"/>
                  </a:cubicBezTo>
                  <a:cubicBezTo>
                    <a:pt x="190" y="224"/>
                    <a:pt x="192" y="223"/>
                    <a:pt x="192" y="222"/>
                  </a:cubicBezTo>
                  <a:cubicBezTo>
                    <a:pt x="191" y="222"/>
                    <a:pt x="190" y="222"/>
                    <a:pt x="190" y="221"/>
                  </a:cubicBezTo>
                  <a:cubicBezTo>
                    <a:pt x="190" y="221"/>
                    <a:pt x="191" y="221"/>
                    <a:pt x="192" y="221"/>
                  </a:cubicBezTo>
                  <a:cubicBezTo>
                    <a:pt x="192" y="220"/>
                    <a:pt x="192" y="220"/>
                    <a:pt x="192" y="220"/>
                  </a:cubicBezTo>
                  <a:cubicBezTo>
                    <a:pt x="191" y="218"/>
                    <a:pt x="192" y="217"/>
                    <a:pt x="190" y="217"/>
                  </a:cubicBezTo>
                  <a:cubicBezTo>
                    <a:pt x="192" y="215"/>
                    <a:pt x="192" y="214"/>
                    <a:pt x="193" y="214"/>
                  </a:cubicBezTo>
                  <a:cubicBezTo>
                    <a:pt x="192" y="212"/>
                    <a:pt x="191" y="214"/>
                    <a:pt x="190" y="214"/>
                  </a:cubicBezTo>
                  <a:cubicBezTo>
                    <a:pt x="190" y="213"/>
                    <a:pt x="192" y="213"/>
                    <a:pt x="192" y="212"/>
                  </a:cubicBezTo>
                  <a:cubicBezTo>
                    <a:pt x="192" y="211"/>
                    <a:pt x="191" y="211"/>
                    <a:pt x="192" y="210"/>
                  </a:cubicBezTo>
                  <a:cubicBezTo>
                    <a:pt x="192" y="210"/>
                    <a:pt x="192" y="210"/>
                    <a:pt x="193" y="210"/>
                  </a:cubicBezTo>
                  <a:cubicBezTo>
                    <a:pt x="192" y="208"/>
                    <a:pt x="194" y="210"/>
                    <a:pt x="193" y="208"/>
                  </a:cubicBezTo>
                  <a:cubicBezTo>
                    <a:pt x="192" y="207"/>
                    <a:pt x="192" y="210"/>
                    <a:pt x="192" y="209"/>
                  </a:cubicBezTo>
                  <a:cubicBezTo>
                    <a:pt x="191" y="208"/>
                    <a:pt x="192" y="207"/>
                    <a:pt x="191" y="207"/>
                  </a:cubicBezTo>
                  <a:cubicBezTo>
                    <a:pt x="192" y="207"/>
                    <a:pt x="192" y="207"/>
                    <a:pt x="192" y="206"/>
                  </a:cubicBezTo>
                  <a:cubicBezTo>
                    <a:pt x="193" y="206"/>
                    <a:pt x="193" y="207"/>
                    <a:pt x="194" y="207"/>
                  </a:cubicBezTo>
                  <a:cubicBezTo>
                    <a:pt x="194" y="207"/>
                    <a:pt x="194" y="206"/>
                    <a:pt x="195" y="207"/>
                  </a:cubicBezTo>
                  <a:cubicBezTo>
                    <a:pt x="195" y="206"/>
                    <a:pt x="195" y="205"/>
                    <a:pt x="195" y="204"/>
                  </a:cubicBezTo>
                  <a:cubicBezTo>
                    <a:pt x="194" y="204"/>
                    <a:pt x="192" y="205"/>
                    <a:pt x="192" y="204"/>
                  </a:cubicBezTo>
                  <a:cubicBezTo>
                    <a:pt x="192" y="203"/>
                    <a:pt x="192" y="204"/>
                    <a:pt x="193" y="204"/>
                  </a:cubicBezTo>
                  <a:cubicBezTo>
                    <a:pt x="192" y="203"/>
                    <a:pt x="194" y="202"/>
                    <a:pt x="194" y="202"/>
                  </a:cubicBezTo>
                  <a:cubicBezTo>
                    <a:pt x="194" y="202"/>
                    <a:pt x="194" y="202"/>
                    <a:pt x="196" y="201"/>
                  </a:cubicBezTo>
                  <a:cubicBezTo>
                    <a:pt x="196" y="200"/>
                    <a:pt x="194" y="202"/>
                    <a:pt x="194" y="201"/>
                  </a:cubicBezTo>
                  <a:cubicBezTo>
                    <a:pt x="195" y="200"/>
                    <a:pt x="195" y="199"/>
                    <a:pt x="196" y="200"/>
                  </a:cubicBezTo>
                  <a:cubicBezTo>
                    <a:pt x="196" y="198"/>
                    <a:pt x="193" y="198"/>
                    <a:pt x="194" y="197"/>
                  </a:cubicBezTo>
                  <a:cubicBezTo>
                    <a:pt x="195" y="197"/>
                    <a:pt x="196" y="200"/>
                    <a:pt x="197" y="198"/>
                  </a:cubicBezTo>
                  <a:cubicBezTo>
                    <a:pt x="197" y="198"/>
                    <a:pt x="196" y="198"/>
                    <a:pt x="196" y="198"/>
                  </a:cubicBezTo>
                  <a:cubicBezTo>
                    <a:pt x="197" y="198"/>
                    <a:pt x="197" y="197"/>
                    <a:pt x="196" y="196"/>
                  </a:cubicBezTo>
                  <a:cubicBezTo>
                    <a:pt x="196" y="196"/>
                    <a:pt x="196" y="198"/>
                    <a:pt x="195" y="197"/>
                  </a:cubicBezTo>
                  <a:cubicBezTo>
                    <a:pt x="195" y="196"/>
                    <a:pt x="196" y="194"/>
                    <a:pt x="197" y="195"/>
                  </a:cubicBezTo>
                  <a:cubicBezTo>
                    <a:pt x="196" y="194"/>
                    <a:pt x="196" y="194"/>
                    <a:pt x="197" y="193"/>
                  </a:cubicBezTo>
                  <a:cubicBezTo>
                    <a:pt x="197" y="192"/>
                    <a:pt x="195" y="193"/>
                    <a:pt x="195" y="192"/>
                  </a:cubicBezTo>
                  <a:cubicBezTo>
                    <a:pt x="196" y="192"/>
                    <a:pt x="196" y="192"/>
                    <a:pt x="197" y="192"/>
                  </a:cubicBezTo>
                  <a:cubicBezTo>
                    <a:pt x="196" y="191"/>
                    <a:pt x="196" y="192"/>
                    <a:pt x="196" y="191"/>
                  </a:cubicBezTo>
                  <a:cubicBezTo>
                    <a:pt x="195" y="190"/>
                    <a:pt x="197" y="190"/>
                    <a:pt x="197" y="189"/>
                  </a:cubicBezTo>
                  <a:cubicBezTo>
                    <a:pt x="196" y="189"/>
                    <a:pt x="196" y="187"/>
                    <a:pt x="195" y="187"/>
                  </a:cubicBezTo>
                  <a:cubicBezTo>
                    <a:pt x="195" y="186"/>
                    <a:pt x="195" y="186"/>
                    <a:pt x="196" y="186"/>
                  </a:cubicBezTo>
                  <a:cubicBezTo>
                    <a:pt x="196" y="185"/>
                    <a:pt x="194" y="186"/>
                    <a:pt x="194" y="186"/>
                  </a:cubicBezTo>
                  <a:cubicBezTo>
                    <a:pt x="192" y="180"/>
                    <a:pt x="186" y="186"/>
                    <a:pt x="182" y="184"/>
                  </a:cubicBezTo>
                  <a:cubicBezTo>
                    <a:pt x="185" y="183"/>
                    <a:pt x="190" y="182"/>
                    <a:pt x="192" y="182"/>
                  </a:cubicBezTo>
                  <a:cubicBezTo>
                    <a:pt x="192" y="181"/>
                    <a:pt x="192" y="180"/>
                    <a:pt x="192" y="180"/>
                  </a:cubicBezTo>
                  <a:cubicBezTo>
                    <a:pt x="192" y="180"/>
                    <a:pt x="192" y="180"/>
                    <a:pt x="192" y="180"/>
                  </a:cubicBezTo>
                  <a:cubicBezTo>
                    <a:pt x="193" y="181"/>
                    <a:pt x="196" y="180"/>
                    <a:pt x="195" y="179"/>
                  </a:cubicBezTo>
                  <a:cubicBezTo>
                    <a:pt x="194" y="178"/>
                    <a:pt x="194" y="178"/>
                    <a:pt x="193" y="178"/>
                  </a:cubicBezTo>
                  <a:cubicBezTo>
                    <a:pt x="194" y="178"/>
                    <a:pt x="194" y="178"/>
                    <a:pt x="194" y="176"/>
                  </a:cubicBezTo>
                  <a:cubicBezTo>
                    <a:pt x="193" y="176"/>
                    <a:pt x="192" y="178"/>
                    <a:pt x="192" y="177"/>
                  </a:cubicBezTo>
                  <a:cubicBezTo>
                    <a:pt x="192" y="176"/>
                    <a:pt x="192" y="176"/>
                    <a:pt x="193" y="175"/>
                  </a:cubicBezTo>
                  <a:cubicBezTo>
                    <a:pt x="193" y="174"/>
                    <a:pt x="192" y="175"/>
                    <a:pt x="192" y="175"/>
                  </a:cubicBezTo>
                  <a:cubicBezTo>
                    <a:pt x="192" y="174"/>
                    <a:pt x="192" y="174"/>
                    <a:pt x="192" y="174"/>
                  </a:cubicBezTo>
                  <a:cubicBezTo>
                    <a:pt x="193" y="175"/>
                    <a:pt x="194" y="175"/>
                    <a:pt x="194" y="176"/>
                  </a:cubicBezTo>
                  <a:cubicBezTo>
                    <a:pt x="195" y="176"/>
                    <a:pt x="195" y="175"/>
                    <a:pt x="195" y="175"/>
                  </a:cubicBezTo>
                  <a:cubicBezTo>
                    <a:pt x="196" y="176"/>
                    <a:pt x="197" y="177"/>
                    <a:pt x="198" y="177"/>
                  </a:cubicBezTo>
                  <a:cubicBezTo>
                    <a:pt x="196" y="177"/>
                    <a:pt x="197" y="176"/>
                    <a:pt x="198" y="175"/>
                  </a:cubicBezTo>
                  <a:cubicBezTo>
                    <a:pt x="195" y="175"/>
                    <a:pt x="194" y="174"/>
                    <a:pt x="193" y="173"/>
                  </a:cubicBezTo>
                  <a:cubicBezTo>
                    <a:pt x="193" y="172"/>
                    <a:pt x="195" y="172"/>
                    <a:pt x="194" y="171"/>
                  </a:cubicBezTo>
                  <a:cubicBezTo>
                    <a:pt x="193" y="172"/>
                    <a:pt x="194" y="171"/>
                    <a:pt x="194" y="170"/>
                  </a:cubicBezTo>
                  <a:cubicBezTo>
                    <a:pt x="193" y="170"/>
                    <a:pt x="192" y="170"/>
                    <a:pt x="191" y="169"/>
                  </a:cubicBezTo>
                  <a:cubicBezTo>
                    <a:pt x="192" y="170"/>
                    <a:pt x="193" y="168"/>
                    <a:pt x="195" y="169"/>
                  </a:cubicBezTo>
                  <a:cubicBezTo>
                    <a:pt x="195" y="167"/>
                    <a:pt x="195" y="167"/>
                    <a:pt x="194" y="167"/>
                  </a:cubicBezTo>
                  <a:cubicBezTo>
                    <a:pt x="196" y="167"/>
                    <a:pt x="197" y="168"/>
                    <a:pt x="197" y="168"/>
                  </a:cubicBezTo>
                  <a:cubicBezTo>
                    <a:pt x="197" y="167"/>
                    <a:pt x="197" y="166"/>
                    <a:pt x="198" y="166"/>
                  </a:cubicBezTo>
                  <a:cubicBezTo>
                    <a:pt x="197" y="165"/>
                    <a:pt x="197" y="165"/>
                    <a:pt x="196" y="165"/>
                  </a:cubicBezTo>
                  <a:cubicBezTo>
                    <a:pt x="196" y="165"/>
                    <a:pt x="196" y="165"/>
                    <a:pt x="196" y="165"/>
                  </a:cubicBezTo>
                  <a:cubicBezTo>
                    <a:pt x="194" y="163"/>
                    <a:pt x="191" y="167"/>
                    <a:pt x="190" y="163"/>
                  </a:cubicBezTo>
                  <a:cubicBezTo>
                    <a:pt x="194" y="163"/>
                    <a:pt x="197" y="163"/>
                    <a:pt x="200" y="165"/>
                  </a:cubicBezTo>
                  <a:cubicBezTo>
                    <a:pt x="199" y="163"/>
                    <a:pt x="200" y="165"/>
                    <a:pt x="201" y="165"/>
                  </a:cubicBezTo>
                  <a:cubicBezTo>
                    <a:pt x="201" y="163"/>
                    <a:pt x="199" y="163"/>
                    <a:pt x="199" y="163"/>
                  </a:cubicBezTo>
                  <a:cubicBezTo>
                    <a:pt x="200" y="162"/>
                    <a:pt x="201" y="163"/>
                    <a:pt x="201" y="163"/>
                  </a:cubicBezTo>
                  <a:cubicBezTo>
                    <a:pt x="201" y="162"/>
                    <a:pt x="200" y="161"/>
                    <a:pt x="201" y="161"/>
                  </a:cubicBezTo>
                  <a:cubicBezTo>
                    <a:pt x="201" y="160"/>
                    <a:pt x="201" y="160"/>
                    <a:pt x="200" y="159"/>
                  </a:cubicBezTo>
                  <a:cubicBezTo>
                    <a:pt x="201" y="159"/>
                    <a:pt x="201" y="160"/>
                    <a:pt x="202" y="159"/>
                  </a:cubicBezTo>
                  <a:cubicBezTo>
                    <a:pt x="201" y="158"/>
                    <a:pt x="202" y="157"/>
                    <a:pt x="201" y="156"/>
                  </a:cubicBezTo>
                  <a:cubicBezTo>
                    <a:pt x="203" y="157"/>
                    <a:pt x="201" y="154"/>
                    <a:pt x="202" y="153"/>
                  </a:cubicBezTo>
                  <a:cubicBezTo>
                    <a:pt x="202" y="152"/>
                    <a:pt x="201" y="153"/>
                    <a:pt x="201" y="152"/>
                  </a:cubicBezTo>
                  <a:cubicBezTo>
                    <a:pt x="201" y="152"/>
                    <a:pt x="202" y="152"/>
                    <a:pt x="203" y="152"/>
                  </a:cubicBezTo>
                  <a:cubicBezTo>
                    <a:pt x="201" y="151"/>
                    <a:pt x="202" y="151"/>
                    <a:pt x="202" y="149"/>
                  </a:cubicBezTo>
                  <a:cubicBezTo>
                    <a:pt x="201" y="149"/>
                    <a:pt x="200" y="150"/>
                    <a:pt x="200" y="149"/>
                  </a:cubicBezTo>
                  <a:cubicBezTo>
                    <a:pt x="202" y="147"/>
                    <a:pt x="198" y="144"/>
                    <a:pt x="197" y="143"/>
                  </a:cubicBezTo>
                  <a:cubicBezTo>
                    <a:pt x="199" y="143"/>
                    <a:pt x="200" y="143"/>
                    <a:pt x="201" y="143"/>
                  </a:cubicBezTo>
                  <a:cubicBezTo>
                    <a:pt x="201" y="143"/>
                    <a:pt x="201" y="142"/>
                    <a:pt x="200" y="142"/>
                  </a:cubicBezTo>
                  <a:cubicBezTo>
                    <a:pt x="199" y="142"/>
                    <a:pt x="197" y="142"/>
                    <a:pt x="198" y="141"/>
                  </a:cubicBezTo>
                  <a:cubicBezTo>
                    <a:pt x="202" y="142"/>
                    <a:pt x="205" y="141"/>
                    <a:pt x="207" y="138"/>
                  </a:cubicBezTo>
                  <a:cubicBezTo>
                    <a:pt x="207" y="137"/>
                    <a:pt x="206" y="134"/>
                    <a:pt x="208" y="133"/>
                  </a:cubicBezTo>
                  <a:cubicBezTo>
                    <a:pt x="208" y="130"/>
                    <a:pt x="210" y="128"/>
                    <a:pt x="211" y="125"/>
                  </a:cubicBezTo>
                  <a:cubicBezTo>
                    <a:pt x="215" y="123"/>
                    <a:pt x="220" y="119"/>
                    <a:pt x="221" y="115"/>
                  </a:cubicBezTo>
                  <a:cubicBezTo>
                    <a:pt x="221" y="114"/>
                    <a:pt x="222" y="114"/>
                    <a:pt x="222" y="114"/>
                  </a:cubicBezTo>
                  <a:cubicBezTo>
                    <a:pt x="223" y="116"/>
                    <a:pt x="224" y="113"/>
                    <a:pt x="225" y="114"/>
                  </a:cubicBezTo>
                  <a:cubicBezTo>
                    <a:pt x="225" y="114"/>
                    <a:pt x="224" y="112"/>
                    <a:pt x="225" y="112"/>
                  </a:cubicBezTo>
                  <a:cubicBezTo>
                    <a:pt x="230" y="115"/>
                    <a:pt x="232" y="108"/>
                    <a:pt x="235" y="105"/>
                  </a:cubicBezTo>
                  <a:cubicBezTo>
                    <a:pt x="238" y="104"/>
                    <a:pt x="238" y="101"/>
                    <a:pt x="241" y="99"/>
                  </a:cubicBezTo>
                  <a:cubicBezTo>
                    <a:pt x="241" y="99"/>
                    <a:pt x="240" y="98"/>
                    <a:pt x="241" y="98"/>
                  </a:cubicBezTo>
                  <a:cubicBezTo>
                    <a:pt x="242" y="98"/>
                    <a:pt x="245" y="92"/>
                    <a:pt x="242" y="91"/>
                  </a:cubicBezTo>
                  <a:cubicBezTo>
                    <a:pt x="243" y="90"/>
                    <a:pt x="242" y="89"/>
                    <a:pt x="243" y="89"/>
                  </a:cubicBezTo>
                  <a:cubicBezTo>
                    <a:pt x="243" y="89"/>
                    <a:pt x="243" y="90"/>
                    <a:pt x="244" y="90"/>
                  </a:cubicBezTo>
                  <a:cubicBezTo>
                    <a:pt x="245" y="89"/>
                    <a:pt x="243" y="88"/>
                    <a:pt x="244" y="87"/>
                  </a:cubicBezTo>
                  <a:cubicBezTo>
                    <a:pt x="246" y="92"/>
                    <a:pt x="251" y="86"/>
                    <a:pt x="253" y="83"/>
                  </a:cubicBezTo>
                  <a:cubicBezTo>
                    <a:pt x="255" y="79"/>
                    <a:pt x="256" y="76"/>
                    <a:pt x="257" y="73"/>
                  </a:cubicBezTo>
                  <a:cubicBezTo>
                    <a:pt x="257" y="72"/>
                    <a:pt x="255" y="73"/>
                    <a:pt x="25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57"/>
            <p:cNvSpPr>
              <a:spLocks/>
            </p:cNvSpPr>
            <p:nvPr/>
          </p:nvSpPr>
          <p:spPr bwMode="auto">
            <a:xfrm>
              <a:off x="4150419" y="6046695"/>
              <a:ext cx="5738" cy="5738"/>
            </a:xfrm>
            <a:custGeom>
              <a:avLst/>
              <a:gdLst/>
              <a:ahLst/>
              <a:cxnLst>
                <a:cxn ang="0">
                  <a:pos x="3" y="1"/>
                </a:cxn>
                <a:cxn ang="0">
                  <a:pos x="1" y="1"/>
                </a:cxn>
                <a:cxn ang="0">
                  <a:pos x="1" y="4"/>
                </a:cxn>
                <a:cxn ang="0">
                  <a:pos x="0" y="3"/>
                </a:cxn>
                <a:cxn ang="0">
                  <a:pos x="0" y="4"/>
                </a:cxn>
                <a:cxn ang="0">
                  <a:pos x="2" y="4"/>
                </a:cxn>
                <a:cxn ang="0">
                  <a:pos x="4" y="2"/>
                </a:cxn>
                <a:cxn ang="0">
                  <a:pos x="3" y="1"/>
                </a:cxn>
              </a:cxnLst>
              <a:rect l="0" t="0" r="r" b="b"/>
              <a:pathLst>
                <a:path w="4" h="4">
                  <a:moveTo>
                    <a:pt x="3" y="1"/>
                  </a:moveTo>
                  <a:cubicBezTo>
                    <a:pt x="3" y="3"/>
                    <a:pt x="2" y="1"/>
                    <a:pt x="1" y="1"/>
                  </a:cubicBezTo>
                  <a:cubicBezTo>
                    <a:pt x="2" y="3"/>
                    <a:pt x="2" y="3"/>
                    <a:pt x="1" y="4"/>
                  </a:cubicBezTo>
                  <a:cubicBezTo>
                    <a:pt x="1" y="4"/>
                    <a:pt x="1" y="2"/>
                    <a:pt x="0" y="3"/>
                  </a:cubicBezTo>
                  <a:cubicBezTo>
                    <a:pt x="0" y="3"/>
                    <a:pt x="0" y="4"/>
                    <a:pt x="0" y="4"/>
                  </a:cubicBezTo>
                  <a:cubicBezTo>
                    <a:pt x="1" y="3"/>
                    <a:pt x="1" y="4"/>
                    <a:pt x="2" y="4"/>
                  </a:cubicBezTo>
                  <a:cubicBezTo>
                    <a:pt x="3" y="4"/>
                    <a:pt x="4" y="3"/>
                    <a:pt x="4" y="2"/>
                  </a:cubicBezTo>
                  <a:cubicBezTo>
                    <a:pt x="4" y="3"/>
                    <a:pt x="4"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58"/>
            <p:cNvSpPr>
              <a:spLocks/>
            </p:cNvSpPr>
            <p:nvPr/>
          </p:nvSpPr>
          <p:spPr bwMode="auto">
            <a:xfrm>
              <a:off x="4047774" y="5804428"/>
              <a:ext cx="7651" cy="5738"/>
            </a:xfrm>
            <a:custGeom>
              <a:avLst/>
              <a:gdLst/>
              <a:ahLst/>
              <a:cxnLst>
                <a:cxn ang="0">
                  <a:pos x="1" y="3"/>
                </a:cxn>
                <a:cxn ang="0">
                  <a:pos x="5" y="3"/>
                </a:cxn>
                <a:cxn ang="0">
                  <a:pos x="0" y="1"/>
                </a:cxn>
                <a:cxn ang="0">
                  <a:pos x="1" y="3"/>
                </a:cxn>
              </a:cxnLst>
              <a:rect l="0" t="0" r="r" b="b"/>
              <a:pathLst>
                <a:path w="5" h="4">
                  <a:moveTo>
                    <a:pt x="1" y="3"/>
                  </a:moveTo>
                  <a:cubicBezTo>
                    <a:pt x="2" y="2"/>
                    <a:pt x="4" y="4"/>
                    <a:pt x="5" y="3"/>
                  </a:cubicBezTo>
                  <a:cubicBezTo>
                    <a:pt x="3" y="3"/>
                    <a:pt x="1" y="0"/>
                    <a:pt x="0" y="1"/>
                  </a:cubicBezTo>
                  <a:cubicBezTo>
                    <a:pt x="1" y="1"/>
                    <a:pt x="1" y="2"/>
                    <a:pt x="1"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59"/>
            <p:cNvSpPr>
              <a:spLocks noEditPoints="1"/>
            </p:cNvSpPr>
            <p:nvPr/>
          </p:nvSpPr>
          <p:spPr bwMode="auto">
            <a:xfrm>
              <a:off x="4095590" y="5614439"/>
              <a:ext cx="54829" cy="182338"/>
            </a:xfrm>
            <a:custGeom>
              <a:avLst/>
              <a:gdLst/>
              <a:ahLst/>
              <a:cxnLst>
                <a:cxn ang="0">
                  <a:pos x="25" y="88"/>
                </a:cxn>
                <a:cxn ang="0">
                  <a:pos x="23" y="88"/>
                </a:cxn>
                <a:cxn ang="0">
                  <a:pos x="23" y="87"/>
                </a:cxn>
                <a:cxn ang="0">
                  <a:pos x="30" y="87"/>
                </a:cxn>
                <a:cxn ang="0">
                  <a:pos x="29" y="88"/>
                </a:cxn>
                <a:cxn ang="0">
                  <a:pos x="29" y="54"/>
                </a:cxn>
                <a:cxn ang="0">
                  <a:pos x="29" y="54"/>
                </a:cxn>
                <a:cxn ang="0">
                  <a:pos x="0" y="104"/>
                </a:cxn>
                <a:cxn ang="0">
                  <a:pos x="1" y="113"/>
                </a:cxn>
                <a:cxn ang="0">
                  <a:pos x="6" y="119"/>
                </a:cxn>
                <a:cxn ang="0">
                  <a:pos x="9" y="119"/>
                </a:cxn>
                <a:cxn ang="0">
                  <a:pos x="22" y="119"/>
                </a:cxn>
                <a:cxn ang="0">
                  <a:pos x="22" y="121"/>
                </a:cxn>
                <a:cxn ang="0">
                  <a:pos x="27" y="113"/>
                </a:cxn>
                <a:cxn ang="0">
                  <a:pos x="31" y="107"/>
                </a:cxn>
                <a:cxn ang="0">
                  <a:pos x="31" y="91"/>
                </a:cxn>
                <a:cxn ang="0">
                  <a:pos x="31" y="88"/>
                </a:cxn>
                <a:cxn ang="0">
                  <a:pos x="32" y="77"/>
                </a:cxn>
                <a:cxn ang="0">
                  <a:pos x="31" y="59"/>
                </a:cxn>
                <a:cxn ang="0">
                  <a:pos x="32" y="58"/>
                </a:cxn>
                <a:cxn ang="0">
                  <a:pos x="32" y="56"/>
                </a:cxn>
                <a:cxn ang="0">
                  <a:pos x="31" y="54"/>
                </a:cxn>
                <a:cxn ang="0">
                  <a:pos x="31" y="53"/>
                </a:cxn>
                <a:cxn ang="0">
                  <a:pos x="32" y="51"/>
                </a:cxn>
                <a:cxn ang="0">
                  <a:pos x="27" y="47"/>
                </a:cxn>
                <a:cxn ang="0">
                  <a:pos x="29" y="47"/>
                </a:cxn>
                <a:cxn ang="0">
                  <a:pos x="36" y="35"/>
                </a:cxn>
                <a:cxn ang="0">
                  <a:pos x="30" y="21"/>
                </a:cxn>
                <a:cxn ang="0">
                  <a:pos x="28" y="18"/>
                </a:cxn>
                <a:cxn ang="0">
                  <a:pos x="27" y="9"/>
                </a:cxn>
                <a:cxn ang="0">
                  <a:pos x="26" y="6"/>
                </a:cxn>
                <a:cxn ang="0">
                  <a:pos x="29" y="4"/>
                </a:cxn>
                <a:cxn ang="0">
                  <a:pos x="26" y="3"/>
                </a:cxn>
                <a:cxn ang="0">
                  <a:pos x="25" y="1"/>
                </a:cxn>
                <a:cxn ang="0">
                  <a:pos x="22" y="0"/>
                </a:cxn>
                <a:cxn ang="0">
                  <a:pos x="18" y="1"/>
                </a:cxn>
                <a:cxn ang="0">
                  <a:pos x="14" y="5"/>
                </a:cxn>
                <a:cxn ang="0">
                  <a:pos x="8" y="11"/>
                </a:cxn>
                <a:cxn ang="0">
                  <a:pos x="7" y="13"/>
                </a:cxn>
                <a:cxn ang="0">
                  <a:pos x="9" y="14"/>
                </a:cxn>
                <a:cxn ang="0">
                  <a:pos x="6" y="23"/>
                </a:cxn>
                <a:cxn ang="0">
                  <a:pos x="6" y="23"/>
                </a:cxn>
                <a:cxn ang="0">
                  <a:pos x="7" y="24"/>
                </a:cxn>
                <a:cxn ang="0">
                  <a:pos x="8" y="25"/>
                </a:cxn>
                <a:cxn ang="0">
                  <a:pos x="7" y="28"/>
                </a:cxn>
                <a:cxn ang="0">
                  <a:pos x="4" y="31"/>
                </a:cxn>
                <a:cxn ang="0">
                  <a:pos x="5" y="35"/>
                </a:cxn>
                <a:cxn ang="0">
                  <a:pos x="7" y="44"/>
                </a:cxn>
                <a:cxn ang="0">
                  <a:pos x="9" y="44"/>
                </a:cxn>
                <a:cxn ang="0">
                  <a:pos x="9" y="45"/>
                </a:cxn>
                <a:cxn ang="0">
                  <a:pos x="7" y="47"/>
                </a:cxn>
                <a:cxn ang="0">
                  <a:pos x="8" y="73"/>
                </a:cxn>
                <a:cxn ang="0">
                  <a:pos x="10" y="81"/>
                </a:cxn>
                <a:cxn ang="0">
                  <a:pos x="9" y="84"/>
                </a:cxn>
                <a:cxn ang="0">
                  <a:pos x="7" y="86"/>
                </a:cxn>
              </a:cxnLst>
              <a:rect l="0" t="0" r="r" b="b"/>
              <a:pathLst>
                <a:path w="36" h="121">
                  <a:moveTo>
                    <a:pt x="23" y="87"/>
                  </a:moveTo>
                  <a:cubicBezTo>
                    <a:pt x="24" y="86"/>
                    <a:pt x="24" y="89"/>
                    <a:pt x="25" y="88"/>
                  </a:cubicBezTo>
                  <a:cubicBezTo>
                    <a:pt x="26" y="88"/>
                    <a:pt x="25" y="88"/>
                    <a:pt x="25" y="89"/>
                  </a:cubicBezTo>
                  <a:cubicBezTo>
                    <a:pt x="25" y="89"/>
                    <a:pt x="23" y="87"/>
                    <a:pt x="23" y="88"/>
                  </a:cubicBezTo>
                  <a:cubicBezTo>
                    <a:pt x="23" y="88"/>
                    <a:pt x="23" y="88"/>
                    <a:pt x="23" y="88"/>
                  </a:cubicBezTo>
                  <a:cubicBezTo>
                    <a:pt x="23" y="87"/>
                    <a:pt x="23" y="87"/>
                    <a:pt x="23" y="87"/>
                  </a:cubicBezTo>
                  <a:close/>
                  <a:moveTo>
                    <a:pt x="28" y="87"/>
                  </a:moveTo>
                  <a:cubicBezTo>
                    <a:pt x="29" y="87"/>
                    <a:pt x="30" y="86"/>
                    <a:pt x="30" y="87"/>
                  </a:cubicBezTo>
                  <a:cubicBezTo>
                    <a:pt x="29" y="87"/>
                    <a:pt x="29" y="87"/>
                    <a:pt x="29" y="87"/>
                  </a:cubicBezTo>
                  <a:cubicBezTo>
                    <a:pt x="29" y="88"/>
                    <a:pt x="29" y="88"/>
                    <a:pt x="29" y="88"/>
                  </a:cubicBezTo>
                  <a:cubicBezTo>
                    <a:pt x="30" y="88"/>
                    <a:pt x="28" y="88"/>
                    <a:pt x="28" y="87"/>
                  </a:cubicBezTo>
                  <a:close/>
                  <a:moveTo>
                    <a:pt x="29" y="54"/>
                  </a:moveTo>
                  <a:cubicBezTo>
                    <a:pt x="30" y="54"/>
                    <a:pt x="30" y="55"/>
                    <a:pt x="29" y="56"/>
                  </a:cubicBezTo>
                  <a:cubicBezTo>
                    <a:pt x="29" y="55"/>
                    <a:pt x="29" y="54"/>
                    <a:pt x="29" y="54"/>
                  </a:cubicBezTo>
                  <a:close/>
                  <a:moveTo>
                    <a:pt x="1" y="103"/>
                  </a:moveTo>
                  <a:cubicBezTo>
                    <a:pt x="1" y="104"/>
                    <a:pt x="1" y="104"/>
                    <a:pt x="0" y="104"/>
                  </a:cubicBezTo>
                  <a:cubicBezTo>
                    <a:pt x="3" y="105"/>
                    <a:pt x="1" y="110"/>
                    <a:pt x="3" y="112"/>
                  </a:cubicBezTo>
                  <a:cubicBezTo>
                    <a:pt x="2" y="113"/>
                    <a:pt x="2" y="112"/>
                    <a:pt x="1" y="113"/>
                  </a:cubicBezTo>
                  <a:cubicBezTo>
                    <a:pt x="2" y="115"/>
                    <a:pt x="3" y="116"/>
                    <a:pt x="3" y="118"/>
                  </a:cubicBezTo>
                  <a:cubicBezTo>
                    <a:pt x="4" y="118"/>
                    <a:pt x="5" y="119"/>
                    <a:pt x="6" y="119"/>
                  </a:cubicBezTo>
                  <a:cubicBezTo>
                    <a:pt x="6" y="118"/>
                    <a:pt x="6" y="118"/>
                    <a:pt x="6" y="118"/>
                  </a:cubicBezTo>
                  <a:cubicBezTo>
                    <a:pt x="7" y="117"/>
                    <a:pt x="8" y="117"/>
                    <a:pt x="9" y="119"/>
                  </a:cubicBezTo>
                  <a:cubicBezTo>
                    <a:pt x="13" y="119"/>
                    <a:pt x="17" y="120"/>
                    <a:pt x="21" y="120"/>
                  </a:cubicBezTo>
                  <a:cubicBezTo>
                    <a:pt x="21" y="120"/>
                    <a:pt x="21" y="119"/>
                    <a:pt x="22" y="119"/>
                  </a:cubicBezTo>
                  <a:cubicBezTo>
                    <a:pt x="22" y="119"/>
                    <a:pt x="22" y="119"/>
                    <a:pt x="22" y="119"/>
                  </a:cubicBezTo>
                  <a:cubicBezTo>
                    <a:pt x="22" y="120"/>
                    <a:pt x="21" y="120"/>
                    <a:pt x="22" y="121"/>
                  </a:cubicBezTo>
                  <a:cubicBezTo>
                    <a:pt x="23" y="121"/>
                    <a:pt x="23" y="120"/>
                    <a:pt x="26" y="120"/>
                  </a:cubicBezTo>
                  <a:cubicBezTo>
                    <a:pt x="27" y="118"/>
                    <a:pt x="27" y="115"/>
                    <a:pt x="27" y="113"/>
                  </a:cubicBezTo>
                  <a:cubicBezTo>
                    <a:pt x="27" y="113"/>
                    <a:pt x="27" y="114"/>
                    <a:pt x="27" y="113"/>
                  </a:cubicBezTo>
                  <a:cubicBezTo>
                    <a:pt x="28" y="111"/>
                    <a:pt x="28" y="109"/>
                    <a:pt x="31" y="107"/>
                  </a:cubicBezTo>
                  <a:cubicBezTo>
                    <a:pt x="32" y="104"/>
                    <a:pt x="35" y="96"/>
                    <a:pt x="32" y="92"/>
                  </a:cubicBezTo>
                  <a:cubicBezTo>
                    <a:pt x="32" y="91"/>
                    <a:pt x="31" y="91"/>
                    <a:pt x="31" y="91"/>
                  </a:cubicBezTo>
                  <a:cubicBezTo>
                    <a:pt x="31" y="90"/>
                    <a:pt x="32" y="90"/>
                    <a:pt x="32" y="90"/>
                  </a:cubicBezTo>
                  <a:cubicBezTo>
                    <a:pt x="33" y="89"/>
                    <a:pt x="32" y="89"/>
                    <a:pt x="31" y="88"/>
                  </a:cubicBezTo>
                  <a:cubicBezTo>
                    <a:pt x="32" y="87"/>
                    <a:pt x="32" y="86"/>
                    <a:pt x="31" y="84"/>
                  </a:cubicBezTo>
                  <a:cubicBezTo>
                    <a:pt x="32" y="82"/>
                    <a:pt x="34" y="79"/>
                    <a:pt x="32" y="77"/>
                  </a:cubicBezTo>
                  <a:cubicBezTo>
                    <a:pt x="34" y="72"/>
                    <a:pt x="31" y="64"/>
                    <a:pt x="33" y="60"/>
                  </a:cubicBezTo>
                  <a:cubicBezTo>
                    <a:pt x="32" y="60"/>
                    <a:pt x="31" y="60"/>
                    <a:pt x="31" y="59"/>
                  </a:cubicBezTo>
                  <a:cubicBezTo>
                    <a:pt x="32" y="58"/>
                    <a:pt x="32" y="59"/>
                    <a:pt x="32" y="59"/>
                  </a:cubicBezTo>
                  <a:cubicBezTo>
                    <a:pt x="32" y="58"/>
                    <a:pt x="32" y="58"/>
                    <a:pt x="32" y="58"/>
                  </a:cubicBezTo>
                  <a:cubicBezTo>
                    <a:pt x="32" y="56"/>
                    <a:pt x="31" y="58"/>
                    <a:pt x="31" y="57"/>
                  </a:cubicBezTo>
                  <a:cubicBezTo>
                    <a:pt x="31" y="56"/>
                    <a:pt x="32" y="56"/>
                    <a:pt x="32" y="56"/>
                  </a:cubicBezTo>
                  <a:cubicBezTo>
                    <a:pt x="32" y="55"/>
                    <a:pt x="31" y="56"/>
                    <a:pt x="30" y="54"/>
                  </a:cubicBezTo>
                  <a:cubicBezTo>
                    <a:pt x="31" y="54"/>
                    <a:pt x="30" y="54"/>
                    <a:pt x="31" y="54"/>
                  </a:cubicBezTo>
                  <a:cubicBezTo>
                    <a:pt x="31" y="54"/>
                    <a:pt x="32" y="54"/>
                    <a:pt x="32" y="54"/>
                  </a:cubicBezTo>
                  <a:cubicBezTo>
                    <a:pt x="33" y="53"/>
                    <a:pt x="30" y="53"/>
                    <a:pt x="31" y="53"/>
                  </a:cubicBezTo>
                  <a:cubicBezTo>
                    <a:pt x="31" y="52"/>
                    <a:pt x="32" y="53"/>
                    <a:pt x="32" y="53"/>
                  </a:cubicBezTo>
                  <a:cubicBezTo>
                    <a:pt x="32" y="52"/>
                    <a:pt x="32" y="51"/>
                    <a:pt x="32" y="51"/>
                  </a:cubicBezTo>
                  <a:cubicBezTo>
                    <a:pt x="30" y="51"/>
                    <a:pt x="29" y="49"/>
                    <a:pt x="27" y="49"/>
                  </a:cubicBezTo>
                  <a:cubicBezTo>
                    <a:pt x="27" y="49"/>
                    <a:pt x="27" y="48"/>
                    <a:pt x="27" y="47"/>
                  </a:cubicBezTo>
                  <a:cubicBezTo>
                    <a:pt x="28" y="47"/>
                    <a:pt x="28" y="47"/>
                    <a:pt x="29" y="47"/>
                  </a:cubicBezTo>
                  <a:cubicBezTo>
                    <a:pt x="28" y="48"/>
                    <a:pt x="29" y="48"/>
                    <a:pt x="29" y="47"/>
                  </a:cubicBezTo>
                  <a:cubicBezTo>
                    <a:pt x="32" y="50"/>
                    <a:pt x="34" y="46"/>
                    <a:pt x="35" y="44"/>
                  </a:cubicBezTo>
                  <a:cubicBezTo>
                    <a:pt x="35" y="42"/>
                    <a:pt x="34" y="37"/>
                    <a:pt x="36" y="35"/>
                  </a:cubicBezTo>
                  <a:cubicBezTo>
                    <a:pt x="35" y="29"/>
                    <a:pt x="35" y="25"/>
                    <a:pt x="32" y="22"/>
                  </a:cubicBezTo>
                  <a:cubicBezTo>
                    <a:pt x="31" y="22"/>
                    <a:pt x="31" y="22"/>
                    <a:pt x="30" y="21"/>
                  </a:cubicBezTo>
                  <a:cubicBezTo>
                    <a:pt x="29" y="23"/>
                    <a:pt x="28" y="25"/>
                    <a:pt x="26" y="24"/>
                  </a:cubicBezTo>
                  <a:cubicBezTo>
                    <a:pt x="26" y="22"/>
                    <a:pt x="26" y="20"/>
                    <a:pt x="28" y="18"/>
                  </a:cubicBezTo>
                  <a:cubicBezTo>
                    <a:pt x="27" y="16"/>
                    <a:pt x="27" y="14"/>
                    <a:pt x="28" y="12"/>
                  </a:cubicBezTo>
                  <a:cubicBezTo>
                    <a:pt x="28" y="11"/>
                    <a:pt x="27" y="10"/>
                    <a:pt x="27" y="9"/>
                  </a:cubicBezTo>
                  <a:cubicBezTo>
                    <a:pt x="27" y="10"/>
                    <a:pt x="27" y="10"/>
                    <a:pt x="28" y="10"/>
                  </a:cubicBezTo>
                  <a:cubicBezTo>
                    <a:pt x="27" y="8"/>
                    <a:pt x="27" y="7"/>
                    <a:pt x="26" y="6"/>
                  </a:cubicBezTo>
                  <a:cubicBezTo>
                    <a:pt x="27" y="6"/>
                    <a:pt x="27" y="5"/>
                    <a:pt x="28" y="5"/>
                  </a:cubicBezTo>
                  <a:cubicBezTo>
                    <a:pt x="27" y="4"/>
                    <a:pt x="28" y="5"/>
                    <a:pt x="29" y="4"/>
                  </a:cubicBezTo>
                  <a:cubicBezTo>
                    <a:pt x="28" y="3"/>
                    <a:pt x="27" y="3"/>
                    <a:pt x="27" y="2"/>
                  </a:cubicBezTo>
                  <a:cubicBezTo>
                    <a:pt x="27" y="2"/>
                    <a:pt x="27" y="3"/>
                    <a:pt x="26" y="3"/>
                  </a:cubicBezTo>
                  <a:cubicBezTo>
                    <a:pt x="26" y="2"/>
                    <a:pt x="25" y="2"/>
                    <a:pt x="25" y="2"/>
                  </a:cubicBezTo>
                  <a:cubicBezTo>
                    <a:pt x="25" y="2"/>
                    <a:pt x="25" y="2"/>
                    <a:pt x="25" y="1"/>
                  </a:cubicBezTo>
                  <a:cubicBezTo>
                    <a:pt x="25" y="2"/>
                    <a:pt x="24" y="1"/>
                    <a:pt x="24" y="0"/>
                  </a:cubicBezTo>
                  <a:cubicBezTo>
                    <a:pt x="23" y="2"/>
                    <a:pt x="23" y="0"/>
                    <a:pt x="22" y="0"/>
                  </a:cubicBezTo>
                  <a:cubicBezTo>
                    <a:pt x="21" y="1"/>
                    <a:pt x="20" y="3"/>
                    <a:pt x="18" y="2"/>
                  </a:cubicBezTo>
                  <a:cubicBezTo>
                    <a:pt x="18" y="2"/>
                    <a:pt x="18" y="2"/>
                    <a:pt x="18" y="1"/>
                  </a:cubicBezTo>
                  <a:cubicBezTo>
                    <a:pt x="16" y="2"/>
                    <a:pt x="12" y="2"/>
                    <a:pt x="12" y="5"/>
                  </a:cubicBezTo>
                  <a:cubicBezTo>
                    <a:pt x="13" y="5"/>
                    <a:pt x="14" y="4"/>
                    <a:pt x="14" y="5"/>
                  </a:cubicBezTo>
                  <a:cubicBezTo>
                    <a:pt x="11" y="6"/>
                    <a:pt x="11" y="8"/>
                    <a:pt x="8" y="9"/>
                  </a:cubicBezTo>
                  <a:cubicBezTo>
                    <a:pt x="9" y="10"/>
                    <a:pt x="6" y="11"/>
                    <a:pt x="8" y="11"/>
                  </a:cubicBezTo>
                  <a:cubicBezTo>
                    <a:pt x="8" y="12"/>
                    <a:pt x="7" y="11"/>
                    <a:pt x="7" y="12"/>
                  </a:cubicBezTo>
                  <a:cubicBezTo>
                    <a:pt x="8" y="12"/>
                    <a:pt x="6" y="12"/>
                    <a:pt x="7" y="13"/>
                  </a:cubicBezTo>
                  <a:cubicBezTo>
                    <a:pt x="7" y="14"/>
                    <a:pt x="8" y="11"/>
                    <a:pt x="9" y="12"/>
                  </a:cubicBezTo>
                  <a:cubicBezTo>
                    <a:pt x="8" y="12"/>
                    <a:pt x="8" y="13"/>
                    <a:pt x="9" y="14"/>
                  </a:cubicBezTo>
                  <a:cubicBezTo>
                    <a:pt x="7" y="15"/>
                    <a:pt x="5" y="17"/>
                    <a:pt x="7" y="16"/>
                  </a:cubicBezTo>
                  <a:cubicBezTo>
                    <a:pt x="6" y="18"/>
                    <a:pt x="4" y="20"/>
                    <a:pt x="6" y="23"/>
                  </a:cubicBezTo>
                  <a:cubicBezTo>
                    <a:pt x="6" y="22"/>
                    <a:pt x="6" y="21"/>
                    <a:pt x="7" y="21"/>
                  </a:cubicBezTo>
                  <a:cubicBezTo>
                    <a:pt x="7" y="22"/>
                    <a:pt x="6" y="23"/>
                    <a:pt x="6" y="23"/>
                  </a:cubicBezTo>
                  <a:cubicBezTo>
                    <a:pt x="7" y="23"/>
                    <a:pt x="7" y="22"/>
                    <a:pt x="7" y="23"/>
                  </a:cubicBezTo>
                  <a:cubicBezTo>
                    <a:pt x="7" y="23"/>
                    <a:pt x="7" y="24"/>
                    <a:pt x="7" y="24"/>
                  </a:cubicBezTo>
                  <a:cubicBezTo>
                    <a:pt x="7" y="24"/>
                    <a:pt x="6" y="24"/>
                    <a:pt x="6" y="25"/>
                  </a:cubicBezTo>
                  <a:cubicBezTo>
                    <a:pt x="7" y="25"/>
                    <a:pt x="7" y="25"/>
                    <a:pt x="8" y="25"/>
                  </a:cubicBezTo>
                  <a:cubicBezTo>
                    <a:pt x="7" y="26"/>
                    <a:pt x="5" y="28"/>
                    <a:pt x="6" y="28"/>
                  </a:cubicBezTo>
                  <a:cubicBezTo>
                    <a:pt x="6" y="28"/>
                    <a:pt x="7" y="27"/>
                    <a:pt x="7" y="28"/>
                  </a:cubicBezTo>
                  <a:cubicBezTo>
                    <a:pt x="7" y="29"/>
                    <a:pt x="4" y="30"/>
                    <a:pt x="6" y="30"/>
                  </a:cubicBezTo>
                  <a:cubicBezTo>
                    <a:pt x="6" y="31"/>
                    <a:pt x="5" y="31"/>
                    <a:pt x="4" y="31"/>
                  </a:cubicBezTo>
                  <a:cubicBezTo>
                    <a:pt x="5" y="32"/>
                    <a:pt x="5" y="32"/>
                    <a:pt x="6" y="32"/>
                  </a:cubicBezTo>
                  <a:cubicBezTo>
                    <a:pt x="5" y="33"/>
                    <a:pt x="6" y="35"/>
                    <a:pt x="5" y="35"/>
                  </a:cubicBezTo>
                  <a:cubicBezTo>
                    <a:pt x="6" y="39"/>
                    <a:pt x="5" y="42"/>
                    <a:pt x="6" y="44"/>
                  </a:cubicBezTo>
                  <a:cubicBezTo>
                    <a:pt x="6" y="43"/>
                    <a:pt x="7" y="45"/>
                    <a:pt x="7" y="44"/>
                  </a:cubicBezTo>
                  <a:cubicBezTo>
                    <a:pt x="6" y="44"/>
                    <a:pt x="7" y="42"/>
                    <a:pt x="7" y="42"/>
                  </a:cubicBezTo>
                  <a:cubicBezTo>
                    <a:pt x="8" y="44"/>
                    <a:pt x="9" y="43"/>
                    <a:pt x="9" y="44"/>
                  </a:cubicBezTo>
                  <a:cubicBezTo>
                    <a:pt x="9" y="45"/>
                    <a:pt x="8" y="44"/>
                    <a:pt x="8" y="45"/>
                  </a:cubicBezTo>
                  <a:cubicBezTo>
                    <a:pt x="9" y="45"/>
                    <a:pt x="9" y="45"/>
                    <a:pt x="9" y="45"/>
                  </a:cubicBezTo>
                  <a:cubicBezTo>
                    <a:pt x="9" y="46"/>
                    <a:pt x="9" y="47"/>
                    <a:pt x="9" y="47"/>
                  </a:cubicBezTo>
                  <a:cubicBezTo>
                    <a:pt x="8" y="47"/>
                    <a:pt x="8" y="46"/>
                    <a:pt x="7" y="47"/>
                  </a:cubicBezTo>
                  <a:cubicBezTo>
                    <a:pt x="7" y="47"/>
                    <a:pt x="8" y="47"/>
                    <a:pt x="8" y="49"/>
                  </a:cubicBezTo>
                  <a:cubicBezTo>
                    <a:pt x="6" y="56"/>
                    <a:pt x="2" y="65"/>
                    <a:pt x="8" y="73"/>
                  </a:cubicBezTo>
                  <a:cubicBezTo>
                    <a:pt x="10" y="75"/>
                    <a:pt x="12" y="78"/>
                    <a:pt x="12" y="80"/>
                  </a:cubicBezTo>
                  <a:cubicBezTo>
                    <a:pt x="11" y="81"/>
                    <a:pt x="11" y="80"/>
                    <a:pt x="10" y="81"/>
                  </a:cubicBezTo>
                  <a:cubicBezTo>
                    <a:pt x="10" y="81"/>
                    <a:pt x="11" y="84"/>
                    <a:pt x="9" y="83"/>
                  </a:cubicBezTo>
                  <a:cubicBezTo>
                    <a:pt x="9" y="83"/>
                    <a:pt x="10" y="84"/>
                    <a:pt x="9" y="84"/>
                  </a:cubicBezTo>
                  <a:cubicBezTo>
                    <a:pt x="9" y="84"/>
                    <a:pt x="8" y="84"/>
                    <a:pt x="8" y="84"/>
                  </a:cubicBezTo>
                  <a:cubicBezTo>
                    <a:pt x="8" y="85"/>
                    <a:pt x="8" y="85"/>
                    <a:pt x="7" y="86"/>
                  </a:cubicBezTo>
                  <a:cubicBezTo>
                    <a:pt x="1" y="87"/>
                    <a:pt x="0" y="97"/>
                    <a:pt x="1"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60"/>
            <p:cNvSpPr>
              <a:spLocks/>
            </p:cNvSpPr>
            <p:nvPr/>
          </p:nvSpPr>
          <p:spPr bwMode="auto">
            <a:xfrm>
              <a:off x="4047774" y="5750236"/>
              <a:ext cx="7651" cy="5738"/>
            </a:xfrm>
            <a:custGeom>
              <a:avLst/>
              <a:gdLst/>
              <a:ahLst/>
              <a:cxnLst>
                <a:cxn ang="0">
                  <a:pos x="1" y="0"/>
                </a:cxn>
                <a:cxn ang="0">
                  <a:pos x="1" y="2"/>
                </a:cxn>
                <a:cxn ang="0">
                  <a:pos x="4" y="1"/>
                </a:cxn>
                <a:cxn ang="0">
                  <a:pos x="2" y="0"/>
                </a:cxn>
                <a:cxn ang="0">
                  <a:pos x="1" y="0"/>
                </a:cxn>
              </a:cxnLst>
              <a:rect l="0" t="0" r="r" b="b"/>
              <a:pathLst>
                <a:path w="5" h="4">
                  <a:moveTo>
                    <a:pt x="1" y="0"/>
                  </a:moveTo>
                  <a:cubicBezTo>
                    <a:pt x="0" y="0"/>
                    <a:pt x="0" y="1"/>
                    <a:pt x="1" y="2"/>
                  </a:cubicBezTo>
                  <a:cubicBezTo>
                    <a:pt x="2" y="1"/>
                    <a:pt x="5" y="4"/>
                    <a:pt x="4" y="1"/>
                  </a:cubicBezTo>
                  <a:cubicBezTo>
                    <a:pt x="2" y="3"/>
                    <a:pt x="3" y="1"/>
                    <a:pt x="2" y="0"/>
                  </a:cubicBezTo>
                  <a:cubicBezTo>
                    <a:pt x="2" y="0"/>
                    <a:pt x="1" y="0"/>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61"/>
            <p:cNvSpPr>
              <a:spLocks noEditPoints="1"/>
            </p:cNvSpPr>
            <p:nvPr/>
          </p:nvSpPr>
          <p:spPr bwMode="auto">
            <a:xfrm>
              <a:off x="3776818" y="5877745"/>
              <a:ext cx="121771" cy="94994"/>
            </a:xfrm>
            <a:custGeom>
              <a:avLst/>
              <a:gdLst/>
              <a:ahLst/>
              <a:cxnLst>
                <a:cxn ang="0">
                  <a:pos x="57" y="47"/>
                </a:cxn>
                <a:cxn ang="0">
                  <a:pos x="58" y="47"/>
                </a:cxn>
                <a:cxn ang="0">
                  <a:pos x="40" y="55"/>
                </a:cxn>
                <a:cxn ang="0">
                  <a:pos x="41" y="56"/>
                </a:cxn>
                <a:cxn ang="0">
                  <a:pos x="73" y="50"/>
                </a:cxn>
                <a:cxn ang="0">
                  <a:pos x="70" y="51"/>
                </a:cxn>
                <a:cxn ang="0">
                  <a:pos x="76" y="58"/>
                </a:cxn>
                <a:cxn ang="0">
                  <a:pos x="81" y="52"/>
                </a:cxn>
                <a:cxn ang="0">
                  <a:pos x="78" y="49"/>
                </a:cxn>
                <a:cxn ang="0">
                  <a:pos x="75" y="51"/>
                </a:cxn>
                <a:cxn ang="0">
                  <a:pos x="73" y="46"/>
                </a:cxn>
                <a:cxn ang="0">
                  <a:pos x="74" y="43"/>
                </a:cxn>
                <a:cxn ang="0">
                  <a:pos x="74" y="40"/>
                </a:cxn>
                <a:cxn ang="0">
                  <a:pos x="71" y="37"/>
                </a:cxn>
                <a:cxn ang="0">
                  <a:pos x="66" y="38"/>
                </a:cxn>
                <a:cxn ang="0">
                  <a:pos x="65" y="34"/>
                </a:cxn>
                <a:cxn ang="0">
                  <a:pos x="69" y="29"/>
                </a:cxn>
                <a:cxn ang="0">
                  <a:pos x="63" y="28"/>
                </a:cxn>
                <a:cxn ang="0">
                  <a:pos x="51" y="25"/>
                </a:cxn>
                <a:cxn ang="0">
                  <a:pos x="46" y="15"/>
                </a:cxn>
                <a:cxn ang="0">
                  <a:pos x="39" y="8"/>
                </a:cxn>
                <a:cxn ang="0">
                  <a:pos x="3" y="7"/>
                </a:cxn>
                <a:cxn ang="0">
                  <a:pos x="1" y="16"/>
                </a:cxn>
                <a:cxn ang="0">
                  <a:pos x="4" y="11"/>
                </a:cxn>
                <a:cxn ang="0">
                  <a:pos x="5" y="11"/>
                </a:cxn>
                <a:cxn ang="0">
                  <a:pos x="4" y="12"/>
                </a:cxn>
                <a:cxn ang="0">
                  <a:pos x="5" y="13"/>
                </a:cxn>
                <a:cxn ang="0">
                  <a:pos x="6" y="13"/>
                </a:cxn>
                <a:cxn ang="0">
                  <a:pos x="7" y="15"/>
                </a:cxn>
                <a:cxn ang="0">
                  <a:pos x="8" y="14"/>
                </a:cxn>
                <a:cxn ang="0">
                  <a:pos x="9" y="14"/>
                </a:cxn>
                <a:cxn ang="0">
                  <a:pos x="11" y="21"/>
                </a:cxn>
                <a:cxn ang="0">
                  <a:pos x="22" y="36"/>
                </a:cxn>
                <a:cxn ang="0">
                  <a:pos x="22" y="39"/>
                </a:cxn>
                <a:cxn ang="0">
                  <a:pos x="32" y="50"/>
                </a:cxn>
                <a:cxn ang="0">
                  <a:pos x="35" y="51"/>
                </a:cxn>
                <a:cxn ang="0">
                  <a:pos x="36" y="55"/>
                </a:cxn>
                <a:cxn ang="0">
                  <a:pos x="38" y="54"/>
                </a:cxn>
                <a:cxn ang="0">
                  <a:pos x="40" y="56"/>
                </a:cxn>
                <a:cxn ang="0">
                  <a:pos x="43" y="57"/>
                </a:cxn>
                <a:cxn ang="0">
                  <a:pos x="42" y="60"/>
                </a:cxn>
                <a:cxn ang="0">
                  <a:pos x="46" y="58"/>
                </a:cxn>
                <a:cxn ang="0">
                  <a:pos x="50" y="58"/>
                </a:cxn>
                <a:cxn ang="0">
                  <a:pos x="50" y="59"/>
                </a:cxn>
                <a:cxn ang="0">
                  <a:pos x="60" y="55"/>
                </a:cxn>
                <a:cxn ang="0">
                  <a:pos x="61" y="57"/>
                </a:cxn>
                <a:cxn ang="0">
                  <a:pos x="65" y="55"/>
                </a:cxn>
                <a:cxn ang="0">
                  <a:pos x="70" y="58"/>
                </a:cxn>
                <a:cxn ang="0">
                  <a:pos x="77" y="60"/>
                </a:cxn>
              </a:cxnLst>
              <a:rect l="0" t="0" r="r" b="b"/>
              <a:pathLst>
                <a:path w="81" h="63">
                  <a:moveTo>
                    <a:pt x="58" y="47"/>
                  </a:moveTo>
                  <a:cubicBezTo>
                    <a:pt x="58" y="46"/>
                    <a:pt x="58" y="47"/>
                    <a:pt x="57" y="47"/>
                  </a:cubicBezTo>
                  <a:cubicBezTo>
                    <a:pt x="57" y="46"/>
                    <a:pt x="57" y="45"/>
                    <a:pt x="57" y="44"/>
                  </a:cubicBezTo>
                  <a:cubicBezTo>
                    <a:pt x="58" y="45"/>
                    <a:pt x="60" y="46"/>
                    <a:pt x="58" y="47"/>
                  </a:cubicBezTo>
                  <a:close/>
                  <a:moveTo>
                    <a:pt x="41" y="56"/>
                  </a:moveTo>
                  <a:cubicBezTo>
                    <a:pt x="41" y="57"/>
                    <a:pt x="40" y="55"/>
                    <a:pt x="40" y="55"/>
                  </a:cubicBezTo>
                  <a:cubicBezTo>
                    <a:pt x="40" y="55"/>
                    <a:pt x="39" y="55"/>
                    <a:pt x="39" y="56"/>
                  </a:cubicBezTo>
                  <a:cubicBezTo>
                    <a:pt x="38" y="55"/>
                    <a:pt x="41" y="54"/>
                    <a:pt x="41" y="56"/>
                  </a:cubicBezTo>
                  <a:close/>
                  <a:moveTo>
                    <a:pt x="70" y="51"/>
                  </a:moveTo>
                  <a:cubicBezTo>
                    <a:pt x="71" y="51"/>
                    <a:pt x="72" y="51"/>
                    <a:pt x="73" y="50"/>
                  </a:cubicBezTo>
                  <a:cubicBezTo>
                    <a:pt x="72" y="51"/>
                    <a:pt x="72" y="52"/>
                    <a:pt x="71" y="53"/>
                  </a:cubicBezTo>
                  <a:cubicBezTo>
                    <a:pt x="70" y="52"/>
                    <a:pt x="70" y="52"/>
                    <a:pt x="70" y="51"/>
                  </a:cubicBezTo>
                  <a:close/>
                  <a:moveTo>
                    <a:pt x="77" y="60"/>
                  </a:moveTo>
                  <a:cubicBezTo>
                    <a:pt x="76" y="59"/>
                    <a:pt x="76" y="59"/>
                    <a:pt x="76" y="58"/>
                  </a:cubicBezTo>
                  <a:cubicBezTo>
                    <a:pt x="78" y="59"/>
                    <a:pt x="79" y="56"/>
                    <a:pt x="78" y="55"/>
                  </a:cubicBezTo>
                  <a:cubicBezTo>
                    <a:pt x="79" y="54"/>
                    <a:pt x="79" y="53"/>
                    <a:pt x="81" y="52"/>
                  </a:cubicBezTo>
                  <a:cubicBezTo>
                    <a:pt x="81" y="51"/>
                    <a:pt x="79" y="51"/>
                    <a:pt x="78" y="51"/>
                  </a:cubicBezTo>
                  <a:cubicBezTo>
                    <a:pt x="78" y="50"/>
                    <a:pt x="77" y="50"/>
                    <a:pt x="78" y="49"/>
                  </a:cubicBezTo>
                  <a:cubicBezTo>
                    <a:pt x="77" y="49"/>
                    <a:pt x="76" y="49"/>
                    <a:pt x="76" y="49"/>
                  </a:cubicBezTo>
                  <a:cubicBezTo>
                    <a:pt x="75" y="50"/>
                    <a:pt x="76" y="51"/>
                    <a:pt x="75" y="51"/>
                  </a:cubicBezTo>
                  <a:cubicBezTo>
                    <a:pt x="74" y="50"/>
                    <a:pt x="76" y="49"/>
                    <a:pt x="75" y="47"/>
                  </a:cubicBezTo>
                  <a:cubicBezTo>
                    <a:pt x="74" y="47"/>
                    <a:pt x="74" y="46"/>
                    <a:pt x="73" y="46"/>
                  </a:cubicBezTo>
                  <a:cubicBezTo>
                    <a:pt x="74" y="45"/>
                    <a:pt x="74" y="44"/>
                    <a:pt x="73" y="44"/>
                  </a:cubicBezTo>
                  <a:cubicBezTo>
                    <a:pt x="73" y="44"/>
                    <a:pt x="74" y="44"/>
                    <a:pt x="74" y="43"/>
                  </a:cubicBezTo>
                  <a:cubicBezTo>
                    <a:pt x="74" y="43"/>
                    <a:pt x="73" y="42"/>
                    <a:pt x="72" y="41"/>
                  </a:cubicBezTo>
                  <a:cubicBezTo>
                    <a:pt x="73" y="40"/>
                    <a:pt x="74" y="41"/>
                    <a:pt x="74" y="40"/>
                  </a:cubicBezTo>
                  <a:cubicBezTo>
                    <a:pt x="73" y="40"/>
                    <a:pt x="72" y="41"/>
                    <a:pt x="72" y="41"/>
                  </a:cubicBezTo>
                  <a:cubicBezTo>
                    <a:pt x="72" y="39"/>
                    <a:pt x="72" y="39"/>
                    <a:pt x="71" y="37"/>
                  </a:cubicBezTo>
                  <a:cubicBezTo>
                    <a:pt x="68" y="38"/>
                    <a:pt x="68" y="36"/>
                    <a:pt x="67" y="35"/>
                  </a:cubicBezTo>
                  <a:cubicBezTo>
                    <a:pt x="67" y="36"/>
                    <a:pt x="67" y="37"/>
                    <a:pt x="66" y="38"/>
                  </a:cubicBezTo>
                  <a:cubicBezTo>
                    <a:pt x="66" y="38"/>
                    <a:pt x="66" y="38"/>
                    <a:pt x="66" y="38"/>
                  </a:cubicBezTo>
                  <a:cubicBezTo>
                    <a:pt x="67" y="37"/>
                    <a:pt x="64" y="35"/>
                    <a:pt x="65" y="34"/>
                  </a:cubicBezTo>
                  <a:cubicBezTo>
                    <a:pt x="67" y="33"/>
                    <a:pt x="70" y="32"/>
                    <a:pt x="70" y="31"/>
                  </a:cubicBezTo>
                  <a:cubicBezTo>
                    <a:pt x="69" y="31"/>
                    <a:pt x="70" y="30"/>
                    <a:pt x="69" y="29"/>
                  </a:cubicBezTo>
                  <a:cubicBezTo>
                    <a:pt x="67" y="29"/>
                    <a:pt x="66" y="29"/>
                    <a:pt x="64" y="30"/>
                  </a:cubicBezTo>
                  <a:cubicBezTo>
                    <a:pt x="64" y="29"/>
                    <a:pt x="64" y="28"/>
                    <a:pt x="63" y="28"/>
                  </a:cubicBezTo>
                  <a:cubicBezTo>
                    <a:pt x="61" y="29"/>
                    <a:pt x="62" y="30"/>
                    <a:pt x="61" y="30"/>
                  </a:cubicBezTo>
                  <a:cubicBezTo>
                    <a:pt x="59" y="25"/>
                    <a:pt x="55" y="24"/>
                    <a:pt x="51" y="25"/>
                  </a:cubicBezTo>
                  <a:cubicBezTo>
                    <a:pt x="52" y="23"/>
                    <a:pt x="50" y="20"/>
                    <a:pt x="49" y="20"/>
                  </a:cubicBezTo>
                  <a:cubicBezTo>
                    <a:pt x="49" y="18"/>
                    <a:pt x="47" y="16"/>
                    <a:pt x="46" y="15"/>
                  </a:cubicBezTo>
                  <a:cubicBezTo>
                    <a:pt x="45" y="14"/>
                    <a:pt x="45" y="13"/>
                    <a:pt x="45" y="12"/>
                  </a:cubicBezTo>
                  <a:cubicBezTo>
                    <a:pt x="44" y="11"/>
                    <a:pt x="41" y="9"/>
                    <a:pt x="39" y="8"/>
                  </a:cubicBezTo>
                  <a:cubicBezTo>
                    <a:pt x="32" y="2"/>
                    <a:pt x="23" y="0"/>
                    <a:pt x="14" y="3"/>
                  </a:cubicBezTo>
                  <a:cubicBezTo>
                    <a:pt x="8" y="4"/>
                    <a:pt x="8" y="6"/>
                    <a:pt x="3" y="7"/>
                  </a:cubicBezTo>
                  <a:cubicBezTo>
                    <a:pt x="5" y="10"/>
                    <a:pt x="0" y="13"/>
                    <a:pt x="0" y="17"/>
                  </a:cubicBezTo>
                  <a:cubicBezTo>
                    <a:pt x="1" y="17"/>
                    <a:pt x="1" y="15"/>
                    <a:pt x="1" y="16"/>
                  </a:cubicBezTo>
                  <a:cubicBezTo>
                    <a:pt x="2" y="17"/>
                    <a:pt x="1" y="19"/>
                    <a:pt x="3" y="20"/>
                  </a:cubicBezTo>
                  <a:cubicBezTo>
                    <a:pt x="2" y="15"/>
                    <a:pt x="0" y="14"/>
                    <a:pt x="4" y="11"/>
                  </a:cubicBezTo>
                  <a:cubicBezTo>
                    <a:pt x="3" y="10"/>
                    <a:pt x="3" y="10"/>
                    <a:pt x="3" y="9"/>
                  </a:cubicBezTo>
                  <a:cubicBezTo>
                    <a:pt x="4" y="10"/>
                    <a:pt x="4" y="11"/>
                    <a:pt x="5" y="11"/>
                  </a:cubicBezTo>
                  <a:cubicBezTo>
                    <a:pt x="3" y="11"/>
                    <a:pt x="2" y="14"/>
                    <a:pt x="3" y="14"/>
                  </a:cubicBezTo>
                  <a:cubicBezTo>
                    <a:pt x="3" y="13"/>
                    <a:pt x="3" y="13"/>
                    <a:pt x="4" y="12"/>
                  </a:cubicBezTo>
                  <a:cubicBezTo>
                    <a:pt x="4" y="13"/>
                    <a:pt x="3" y="15"/>
                    <a:pt x="3" y="15"/>
                  </a:cubicBezTo>
                  <a:cubicBezTo>
                    <a:pt x="4" y="14"/>
                    <a:pt x="4" y="12"/>
                    <a:pt x="5" y="13"/>
                  </a:cubicBezTo>
                  <a:cubicBezTo>
                    <a:pt x="5" y="13"/>
                    <a:pt x="4" y="15"/>
                    <a:pt x="5" y="16"/>
                  </a:cubicBezTo>
                  <a:cubicBezTo>
                    <a:pt x="5" y="15"/>
                    <a:pt x="5" y="13"/>
                    <a:pt x="6" y="13"/>
                  </a:cubicBezTo>
                  <a:cubicBezTo>
                    <a:pt x="6" y="14"/>
                    <a:pt x="5" y="16"/>
                    <a:pt x="6" y="17"/>
                  </a:cubicBezTo>
                  <a:cubicBezTo>
                    <a:pt x="6" y="16"/>
                    <a:pt x="6" y="14"/>
                    <a:pt x="7" y="15"/>
                  </a:cubicBezTo>
                  <a:cubicBezTo>
                    <a:pt x="7" y="15"/>
                    <a:pt x="7" y="18"/>
                    <a:pt x="8" y="19"/>
                  </a:cubicBezTo>
                  <a:cubicBezTo>
                    <a:pt x="8" y="17"/>
                    <a:pt x="7" y="15"/>
                    <a:pt x="8" y="14"/>
                  </a:cubicBezTo>
                  <a:cubicBezTo>
                    <a:pt x="8" y="16"/>
                    <a:pt x="8" y="19"/>
                    <a:pt x="9" y="20"/>
                  </a:cubicBezTo>
                  <a:cubicBezTo>
                    <a:pt x="9" y="18"/>
                    <a:pt x="8" y="16"/>
                    <a:pt x="9" y="14"/>
                  </a:cubicBezTo>
                  <a:cubicBezTo>
                    <a:pt x="9" y="17"/>
                    <a:pt x="10" y="24"/>
                    <a:pt x="10" y="17"/>
                  </a:cubicBezTo>
                  <a:cubicBezTo>
                    <a:pt x="10" y="19"/>
                    <a:pt x="10" y="20"/>
                    <a:pt x="11" y="21"/>
                  </a:cubicBezTo>
                  <a:cubicBezTo>
                    <a:pt x="12" y="20"/>
                    <a:pt x="16" y="33"/>
                    <a:pt x="16" y="28"/>
                  </a:cubicBezTo>
                  <a:cubicBezTo>
                    <a:pt x="18" y="31"/>
                    <a:pt x="21" y="34"/>
                    <a:pt x="22" y="36"/>
                  </a:cubicBezTo>
                  <a:cubicBezTo>
                    <a:pt x="23" y="37"/>
                    <a:pt x="23" y="37"/>
                    <a:pt x="23" y="38"/>
                  </a:cubicBezTo>
                  <a:cubicBezTo>
                    <a:pt x="23" y="38"/>
                    <a:pt x="22" y="38"/>
                    <a:pt x="22" y="39"/>
                  </a:cubicBezTo>
                  <a:cubicBezTo>
                    <a:pt x="24" y="42"/>
                    <a:pt x="27" y="44"/>
                    <a:pt x="31" y="48"/>
                  </a:cubicBezTo>
                  <a:cubicBezTo>
                    <a:pt x="32" y="49"/>
                    <a:pt x="30" y="50"/>
                    <a:pt x="32" y="50"/>
                  </a:cubicBezTo>
                  <a:cubicBezTo>
                    <a:pt x="32" y="49"/>
                    <a:pt x="32" y="49"/>
                    <a:pt x="32" y="49"/>
                  </a:cubicBezTo>
                  <a:cubicBezTo>
                    <a:pt x="33" y="50"/>
                    <a:pt x="34" y="50"/>
                    <a:pt x="35" y="51"/>
                  </a:cubicBezTo>
                  <a:cubicBezTo>
                    <a:pt x="35" y="52"/>
                    <a:pt x="33" y="54"/>
                    <a:pt x="34" y="54"/>
                  </a:cubicBezTo>
                  <a:cubicBezTo>
                    <a:pt x="35" y="52"/>
                    <a:pt x="35" y="55"/>
                    <a:pt x="36" y="55"/>
                  </a:cubicBezTo>
                  <a:cubicBezTo>
                    <a:pt x="36" y="54"/>
                    <a:pt x="37" y="54"/>
                    <a:pt x="37" y="53"/>
                  </a:cubicBezTo>
                  <a:cubicBezTo>
                    <a:pt x="38" y="54"/>
                    <a:pt x="38" y="53"/>
                    <a:pt x="38" y="54"/>
                  </a:cubicBezTo>
                  <a:cubicBezTo>
                    <a:pt x="38" y="55"/>
                    <a:pt x="39" y="57"/>
                    <a:pt x="40" y="57"/>
                  </a:cubicBezTo>
                  <a:cubicBezTo>
                    <a:pt x="40" y="57"/>
                    <a:pt x="39" y="56"/>
                    <a:pt x="40" y="56"/>
                  </a:cubicBezTo>
                  <a:cubicBezTo>
                    <a:pt x="41" y="57"/>
                    <a:pt x="43" y="56"/>
                    <a:pt x="43" y="55"/>
                  </a:cubicBezTo>
                  <a:cubicBezTo>
                    <a:pt x="43" y="56"/>
                    <a:pt x="43" y="57"/>
                    <a:pt x="43" y="57"/>
                  </a:cubicBezTo>
                  <a:cubicBezTo>
                    <a:pt x="42" y="57"/>
                    <a:pt x="42" y="57"/>
                    <a:pt x="41" y="57"/>
                  </a:cubicBezTo>
                  <a:cubicBezTo>
                    <a:pt x="42" y="58"/>
                    <a:pt x="43" y="59"/>
                    <a:pt x="42" y="60"/>
                  </a:cubicBezTo>
                  <a:cubicBezTo>
                    <a:pt x="44" y="59"/>
                    <a:pt x="43" y="58"/>
                    <a:pt x="44" y="57"/>
                  </a:cubicBezTo>
                  <a:cubicBezTo>
                    <a:pt x="44" y="59"/>
                    <a:pt x="45" y="57"/>
                    <a:pt x="46" y="58"/>
                  </a:cubicBezTo>
                  <a:cubicBezTo>
                    <a:pt x="45" y="58"/>
                    <a:pt x="46" y="59"/>
                    <a:pt x="46" y="60"/>
                  </a:cubicBezTo>
                  <a:cubicBezTo>
                    <a:pt x="47" y="58"/>
                    <a:pt x="48" y="57"/>
                    <a:pt x="50" y="58"/>
                  </a:cubicBezTo>
                  <a:cubicBezTo>
                    <a:pt x="49" y="57"/>
                    <a:pt x="50" y="55"/>
                    <a:pt x="51" y="56"/>
                  </a:cubicBezTo>
                  <a:cubicBezTo>
                    <a:pt x="51" y="57"/>
                    <a:pt x="50" y="58"/>
                    <a:pt x="50" y="59"/>
                  </a:cubicBezTo>
                  <a:cubicBezTo>
                    <a:pt x="51" y="59"/>
                    <a:pt x="52" y="57"/>
                    <a:pt x="54" y="56"/>
                  </a:cubicBezTo>
                  <a:cubicBezTo>
                    <a:pt x="56" y="57"/>
                    <a:pt x="58" y="57"/>
                    <a:pt x="60" y="55"/>
                  </a:cubicBezTo>
                  <a:cubicBezTo>
                    <a:pt x="60" y="56"/>
                    <a:pt x="59" y="56"/>
                    <a:pt x="59" y="57"/>
                  </a:cubicBezTo>
                  <a:cubicBezTo>
                    <a:pt x="60" y="57"/>
                    <a:pt x="60" y="58"/>
                    <a:pt x="61" y="57"/>
                  </a:cubicBezTo>
                  <a:cubicBezTo>
                    <a:pt x="61" y="56"/>
                    <a:pt x="61" y="55"/>
                    <a:pt x="63" y="55"/>
                  </a:cubicBezTo>
                  <a:cubicBezTo>
                    <a:pt x="63" y="56"/>
                    <a:pt x="65" y="55"/>
                    <a:pt x="65" y="55"/>
                  </a:cubicBezTo>
                  <a:cubicBezTo>
                    <a:pt x="64" y="56"/>
                    <a:pt x="63" y="55"/>
                    <a:pt x="62" y="57"/>
                  </a:cubicBezTo>
                  <a:cubicBezTo>
                    <a:pt x="64" y="58"/>
                    <a:pt x="69" y="60"/>
                    <a:pt x="70" y="58"/>
                  </a:cubicBezTo>
                  <a:cubicBezTo>
                    <a:pt x="72" y="58"/>
                    <a:pt x="71" y="61"/>
                    <a:pt x="69" y="61"/>
                  </a:cubicBezTo>
                  <a:cubicBezTo>
                    <a:pt x="71" y="63"/>
                    <a:pt x="73" y="61"/>
                    <a:pt x="77"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62"/>
            <p:cNvSpPr>
              <a:spLocks/>
            </p:cNvSpPr>
            <p:nvPr/>
          </p:nvSpPr>
          <p:spPr bwMode="auto">
            <a:xfrm>
              <a:off x="3823359" y="5951700"/>
              <a:ext cx="7651" cy="7651"/>
            </a:xfrm>
            <a:custGeom>
              <a:avLst/>
              <a:gdLst/>
              <a:ahLst/>
              <a:cxnLst>
                <a:cxn ang="0">
                  <a:pos x="3" y="1"/>
                </a:cxn>
                <a:cxn ang="0">
                  <a:pos x="2" y="4"/>
                </a:cxn>
                <a:cxn ang="0">
                  <a:pos x="5" y="4"/>
                </a:cxn>
                <a:cxn ang="0">
                  <a:pos x="3" y="1"/>
                </a:cxn>
              </a:cxnLst>
              <a:rect l="0" t="0" r="r" b="b"/>
              <a:pathLst>
                <a:path w="5" h="5">
                  <a:moveTo>
                    <a:pt x="3" y="1"/>
                  </a:moveTo>
                  <a:cubicBezTo>
                    <a:pt x="3" y="2"/>
                    <a:pt x="0" y="2"/>
                    <a:pt x="2" y="4"/>
                  </a:cubicBezTo>
                  <a:cubicBezTo>
                    <a:pt x="3" y="4"/>
                    <a:pt x="3" y="5"/>
                    <a:pt x="5" y="4"/>
                  </a:cubicBezTo>
                  <a:cubicBezTo>
                    <a:pt x="3" y="3"/>
                    <a:pt x="5"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63"/>
            <p:cNvSpPr>
              <a:spLocks/>
            </p:cNvSpPr>
            <p:nvPr/>
          </p:nvSpPr>
          <p:spPr bwMode="auto">
            <a:xfrm>
              <a:off x="3959156" y="5905160"/>
              <a:ext cx="13389" cy="5738"/>
            </a:xfrm>
            <a:custGeom>
              <a:avLst/>
              <a:gdLst/>
              <a:ahLst/>
              <a:cxnLst>
                <a:cxn ang="0">
                  <a:pos x="2" y="3"/>
                </a:cxn>
                <a:cxn ang="0">
                  <a:pos x="3" y="4"/>
                </a:cxn>
                <a:cxn ang="0">
                  <a:pos x="7" y="3"/>
                </a:cxn>
                <a:cxn ang="0">
                  <a:pos x="6" y="4"/>
                </a:cxn>
                <a:cxn ang="0">
                  <a:pos x="9" y="0"/>
                </a:cxn>
                <a:cxn ang="0">
                  <a:pos x="7" y="1"/>
                </a:cxn>
                <a:cxn ang="0">
                  <a:pos x="8" y="2"/>
                </a:cxn>
                <a:cxn ang="0">
                  <a:pos x="7" y="2"/>
                </a:cxn>
                <a:cxn ang="0">
                  <a:pos x="4" y="1"/>
                </a:cxn>
                <a:cxn ang="0">
                  <a:pos x="5" y="2"/>
                </a:cxn>
                <a:cxn ang="0">
                  <a:pos x="2" y="1"/>
                </a:cxn>
                <a:cxn ang="0">
                  <a:pos x="3" y="2"/>
                </a:cxn>
                <a:cxn ang="0">
                  <a:pos x="1" y="2"/>
                </a:cxn>
                <a:cxn ang="0">
                  <a:pos x="2" y="2"/>
                </a:cxn>
                <a:cxn ang="0">
                  <a:pos x="1" y="2"/>
                </a:cxn>
                <a:cxn ang="0">
                  <a:pos x="2" y="3"/>
                </a:cxn>
              </a:cxnLst>
              <a:rect l="0" t="0" r="r" b="b"/>
              <a:pathLst>
                <a:path w="9" h="4">
                  <a:moveTo>
                    <a:pt x="2" y="3"/>
                  </a:moveTo>
                  <a:cubicBezTo>
                    <a:pt x="2" y="4"/>
                    <a:pt x="3" y="4"/>
                    <a:pt x="3" y="4"/>
                  </a:cubicBezTo>
                  <a:cubicBezTo>
                    <a:pt x="5" y="4"/>
                    <a:pt x="5" y="3"/>
                    <a:pt x="7" y="3"/>
                  </a:cubicBezTo>
                  <a:cubicBezTo>
                    <a:pt x="7" y="4"/>
                    <a:pt x="6" y="4"/>
                    <a:pt x="6" y="4"/>
                  </a:cubicBezTo>
                  <a:cubicBezTo>
                    <a:pt x="9" y="4"/>
                    <a:pt x="9" y="1"/>
                    <a:pt x="9" y="0"/>
                  </a:cubicBezTo>
                  <a:cubicBezTo>
                    <a:pt x="8" y="0"/>
                    <a:pt x="8" y="1"/>
                    <a:pt x="7" y="1"/>
                  </a:cubicBezTo>
                  <a:cubicBezTo>
                    <a:pt x="8" y="1"/>
                    <a:pt x="8" y="1"/>
                    <a:pt x="8" y="2"/>
                  </a:cubicBezTo>
                  <a:cubicBezTo>
                    <a:pt x="8" y="1"/>
                    <a:pt x="7" y="2"/>
                    <a:pt x="7" y="2"/>
                  </a:cubicBezTo>
                  <a:cubicBezTo>
                    <a:pt x="6" y="2"/>
                    <a:pt x="5" y="1"/>
                    <a:pt x="4" y="1"/>
                  </a:cubicBezTo>
                  <a:cubicBezTo>
                    <a:pt x="4" y="2"/>
                    <a:pt x="6" y="1"/>
                    <a:pt x="5" y="2"/>
                  </a:cubicBezTo>
                  <a:cubicBezTo>
                    <a:pt x="4" y="2"/>
                    <a:pt x="4" y="1"/>
                    <a:pt x="2" y="1"/>
                  </a:cubicBezTo>
                  <a:cubicBezTo>
                    <a:pt x="2" y="2"/>
                    <a:pt x="4" y="2"/>
                    <a:pt x="3" y="2"/>
                  </a:cubicBezTo>
                  <a:cubicBezTo>
                    <a:pt x="2" y="2"/>
                    <a:pt x="2" y="2"/>
                    <a:pt x="1" y="2"/>
                  </a:cubicBezTo>
                  <a:cubicBezTo>
                    <a:pt x="2" y="2"/>
                    <a:pt x="2" y="2"/>
                    <a:pt x="2" y="2"/>
                  </a:cubicBezTo>
                  <a:cubicBezTo>
                    <a:pt x="1" y="2"/>
                    <a:pt x="0" y="2"/>
                    <a:pt x="1" y="2"/>
                  </a:cubicBezTo>
                  <a:cubicBezTo>
                    <a:pt x="1" y="3"/>
                    <a:pt x="2" y="2"/>
                    <a:pt x="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85"/>
            <p:cNvSpPr>
              <a:spLocks noEditPoints="1"/>
            </p:cNvSpPr>
            <p:nvPr/>
          </p:nvSpPr>
          <p:spPr bwMode="auto">
            <a:xfrm>
              <a:off x="3581092" y="5395762"/>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87"/>
            <p:cNvSpPr>
              <a:spLocks noEditPoints="1"/>
            </p:cNvSpPr>
            <p:nvPr/>
          </p:nvSpPr>
          <p:spPr bwMode="auto">
            <a:xfrm>
              <a:off x="3465059" y="5683932"/>
              <a:ext cx="105195" cy="88619"/>
            </a:xfrm>
            <a:custGeom>
              <a:avLst/>
              <a:gdLst/>
              <a:ahLst/>
              <a:cxnLst>
                <a:cxn ang="0">
                  <a:pos x="70" y="43"/>
                </a:cxn>
                <a:cxn ang="0">
                  <a:pos x="66" y="59"/>
                </a:cxn>
                <a:cxn ang="0">
                  <a:pos x="0" y="44"/>
                </a:cxn>
                <a:cxn ang="0">
                  <a:pos x="5" y="22"/>
                </a:cxn>
                <a:cxn ang="0">
                  <a:pos x="8" y="12"/>
                </a:cxn>
                <a:cxn ang="0">
                  <a:pos x="12" y="6"/>
                </a:cxn>
                <a:cxn ang="0">
                  <a:pos x="22" y="1"/>
                </a:cxn>
                <a:cxn ang="0">
                  <a:pos x="33" y="1"/>
                </a:cxn>
                <a:cxn ang="0">
                  <a:pos x="44" y="7"/>
                </a:cxn>
                <a:cxn ang="0">
                  <a:pos x="50" y="17"/>
                </a:cxn>
                <a:cxn ang="0">
                  <a:pos x="51" y="23"/>
                </a:cxn>
                <a:cxn ang="0">
                  <a:pos x="50" y="34"/>
                </a:cxn>
                <a:cxn ang="0">
                  <a:pos x="49" y="38"/>
                </a:cxn>
                <a:cxn ang="0">
                  <a:pos x="70" y="43"/>
                </a:cxn>
                <a:cxn ang="0">
                  <a:pos x="34" y="35"/>
                </a:cxn>
                <a:cxn ang="0">
                  <a:pos x="35" y="32"/>
                </a:cxn>
                <a:cxn ang="0">
                  <a:pos x="35" y="22"/>
                </a:cxn>
                <a:cxn ang="0">
                  <a:pos x="30" y="18"/>
                </a:cxn>
                <a:cxn ang="0">
                  <a:pos x="23" y="19"/>
                </a:cxn>
                <a:cxn ang="0">
                  <a:pos x="19" y="27"/>
                </a:cxn>
                <a:cxn ang="0">
                  <a:pos x="18" y="31"/>
                </a:cxn>
                <a:cxn ang="0">
                  <a:pos x="34" y="35"/>
                </a:cxn>
              </a:cxnLst>
              <a:rect l="0" t="0" r="r" b="b"/>
              <a:pathLst>
                <a:path w="70" h="59">
                  <a:moveTo>
                    <a:pt x="70" y="43"/>
                  </a:moveTo>
                  <a:cubicBezTo>
                    <a:pt x="66" y="59"/>
                    <a:pt x="66" y="59"/>
                    <a:pt x="66" y="59"/>
                  </a:cubicBezTo>
                  <a:cubicBezTo>
                    <a:pt x="0" y="44"/>
                    <a:pt x="0" y="44"/>
                    <a:pt x="0" y="44"/>
                  </a:cubicBezTo>
                  <a:cubicBezTo>
                    <a:pt x="5" y="22"/>
                    <a:pt x="5" y="22"/>
                    <a:pt x="5" y="22"/>
                  </a:cubicBezTo>
                  <a:cubicBezTo>
                    <a:pt x="6" y="18"/>
                    <a:pt x="7" y="14"/>
                    <a:pt x="8" y="12"/>
                  </a:cubicBezTo>
                  <a:cubicBezTo>
                    <a:pt x="9" y="10"/>
                    <a:pt x="11" y="8"/>
                    <a:pt x="12" y="6"/>
                  </a:cubicBezTo>
                  <a:cubicBezTo>
                    <a:pt x="15" y="4"/>
                    <a:pt x="18" y="2"/>
                    <a:pt x="22" y="1"/>
                  </a:cubicBezTo>
                  <a:cubicBezTo>
                    <a:pt x="25" y="0"/>
                    <a:pt x="29" y="0"/>
                    <a:pt x="33" y="1"/>
                  </a:cubicBezTo>
                  <a:cubicBezTo>
                    <a:pt x="37" y="2"/>
                    <a:pt x="41" y="4"/>
                    <a:pt x="44" y="7"/>
                  </a:cubicBezTo>
                  <a:cubicBezTo>
                    <a:pt x="47" y="9"/>
                    <a:pt x="49" y="13"/>
                    <a:pt x="50" y="17"/>
                  </a:cubicBezTo>
                  <a:cubicBezTo>
                    <a:pt x="51" y="19"/>
                    <a:pt x="51" y="21"/>
                    <a:pt x="51" y="23"/>
                  </a:cubicBezTo>
                  <a:cubicBezTo>
                    <a:pt x="51" y="26"/>
                    <a:pt x="51" y="29"/>
                    <a:pt x="50" y="34"/>
                  </a:cubicBezTo>
                  <a:cubicBezTo>
                    <a:pt x="49" y="38"/>
                    <a:pt x="49" y="38"/>
                    <a:pt x="49" y="38"/>
                  </a:cubicBezTo>
                  <a:lnTo>
                    <a:pt x="70" y="43"/>
                  </a:lnTo>
                  <a:close/>
                  <a:moveTo>
                    <a:pt x="34" y="35"/>
                  </a:moveTo>
                  <a:cubicBezTo>
                    <a:pt x="35" y="32"/>
                    <a:pt x="35" y="32"/>
                    <a:pt x="35" y="32"/>
                  </a:cubicBezTo>
                  <a:cubicBezTo>
                    <a:pt x="36" y="27"/>
                    <a:pt x="36" y="24"/>
                    <a:pt x="35" y="22"/>
                  </a:cubicBezTo>
                  <a:cubicBezTo>
                    <a:pt x="34" y="20"/>
                    <a:pt x="33" y="19"/>
                    <a:pt x="30" y="18"/>
                  </a:cubicBezTo>
                  <a:cubicBezTo>
                    <a:pt x="27" y="17"/>
                    <a:pt x="25" y="18"/>
                    <a:pt x="23" y="19"/>
                  </a:cubicBezTo>
                  <a:cubicBezTo>
                    <a:pt x="22" y="21"/>
                    <a:pt x="20" y="23"/>
                    <a:pt x="19" y="27"/>
                  </a:cubicBezTo>
                  <a:cubicBezTo>
                    <a:pt x="18" y="31"/>
                    <a:pt x="18" y="31"/>
                    <a:pt x="18" y="31"/>
                  </a:cubicBezTo>
                  <a:lnTo>
                    <a:pt x="34"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88"/>
            <p:cNvSpPr>
              <a:spLocks noEditPoints="1"/>
            </p:cNvSpPr>
            <p:nvPr/>
          </p:nvSpPr>
          <p:spPr bwMode="auto">
            <a:xfrm>
              <a:off x="3490560" y="5594675"/>
              <a:ext cx="123684" cy="98182"/>
            </a:xfrm>
            <a:custGeom>
              <a:avLst/>
              <a:gdLst/>
              <a:ahLst/>
              <a:cxnLst>
                <a:cxn ang="0">
                  <a:pos x="69" y="50"/>
                </a:cxn>
                <a:cxn ang="0">
                  <a:pos x="62" y="65"/>
                </a:cxn>
                <a:cxn ang="0">
                  <a:pos x="0" y="38"/>
                </a:cxn>
                <a:cxn ang="0">
                  <a:pos x="8" y="17"/>
                </a:cxn>
                <a:cxn ang="0">
                  <a:pos x="13" y="8"/>
                </a:cxn>
                <a:cxn ang="0">
                  <a:pos x="19" y="3"/>
                </a:cxn>
                <a:cxn ang="0">
                  <a:pos x="29" y="0"/>
                </a:cxn>
                <a:cxn ang="0">
                  <a:pos x="40" y="2"/>
                </a:cxn>
                <a:cxn ang="0">
                  <a:pos x="51" y="11"/>
                </a:cxn>
                <a:cxn ang="0">
                  <a:pos x="54" y="25"/>
                </a:cxn>
                <a:cxn ang="0">
                  <a:pos x="82" y="19"/>
                </a:cxn>
                <a:cxn ang="0">
                  <a:pos x="74" y="38"/>
                </a:cxn>
                <a:cxn ang="0">
                  <a:pos x="49" y="41"/>
                </a:cxn>
                <a:cxn ang="0">
                  <a:pos x="69" y="50"/>
                </a:cxn>
                <a:cxn ang="0">
                  <a:pos x="35" y="35"/>
                </a:cxn>
                <a:cxn ang="0">
                  <a:pos x="36" y="32"/>
                </a:cxn>
                <a:cxn ang="0">
                  <a:pos x="38" y="23"/>
                </a:cxn>
                <a:cxn ang="0">
                  <a:pos x="34" y="18"/>
                </a:cxn>
                <a:cxn ang="0">
                  <a:pos x="27" y="18"/>
                </a:cxn>
                <a:cxn ang="0">
                  <a:pos x="22" y="25"/>
                </a:cxn>
                <a:cxn ang="0">
                  <a:pos x="20" y="29"/>
                </a:cxn>
                <a:cxn ang="0">
                  <a:pos x="35" y="35"/>
                </a:cxn>
              </a:cxnLst>
              <a:rect l="0" t="0" r="r" b="b"/>
              <a:pathLst>
                <a:path w="82" h="65">
                  <a:moveTo>
                    <a:pt x="69" y="50"/>
                  </a:moveTo>
                  <a:cubicBezTo>
                    <a:pt x="62" y="65"/>
                    <a:pt x="62" y="65"/>
                    <a:pt x="62" y="65"/>
                  </a:cubicBezTo>
                  <a:cubicBezTo>
                    <a:pt x="0" y="38"/>
                    <a:pt x="0" y="38"/>
                    <a:pt x="0" y="38"/>
                  </a:cubicBezTo>
                  <a:cubicBezTo>
                    <a:pt x="8" y="17"/>
                    <a:pt x="8" y="17"/>
                    <a:pt x="8" y="17"/>
                  </a:cubicBezTo>
                  <a:cubicBezTo>
                    <a:pt x="10" y="13"/>
                    <a:pt x="12" y="10"/>
                    <a:pt x="13" y="8"/>
                  </a:cubicBezTo>
                  <a:cubicBezTo>
                    <a:pt x="15" y="6"/>
                    <a:pt x="17" y="4"/>
                    <a:pt x="19" y="3"/>
                  </a:cubicBezTo>
                  <a:cubicBezTo>
                    <a:pt x="22" y="1"/>
                    <a:pt x="25" y="0"/>
                    <a:pt x="29" y="0"/>
                  </a:cubicBezTo>
                  <a:cubicBezTo>
                    <a:pt x="32" y="0"/>
                    <a:pt x="36" y="0"/>
                    <a:pt x="40" y="2"/>
                  </a:cubicBezTo>
                  <a:cubicBezTo>
                    <a:pt x="45" y="4"/>
                    <a:pt x="49" y="7"/>
                    <a:pt x="51" y="11"/>
                  </a:cubicBezTo>
                  <a:cubicBezTo>
                    <a:pt x="54" y="15"/>
                    <a:pt x="55" y="20"/>
                    <a:pt x="54" y="25"/>
                  </a:cubicBezTo>
                  <a:cubicBezTo>
                    <a:pt x="82" y="19"/>
                    <a:pt x="82" y="19"/>
                    <a:pt x="82" y="19"/>
                  </a:cubicBezTo>
                  <a:cubicBezTo>
                    <a:pt x="74" y="38"/>
                    <a:pt x="74" y="38"/>
                    <a:pt x="74" y="38"/>
                  </a:cubicBezTo>
                  <a:cubicBezTo>
                    <a:pt x="49" y="41"/>
                    <a:pt x="49" y="41"/>
                    <a:pt x="49" y="41"/>
                  </a:cubicBezTo>
                  <a:lnTo>
                    <a:pt x="69" y="50"/>
                  </a:lnTo>
                  <a:close/>
                  <a:moveTo>
                    <a:pt x="35" y="35"/>
                  </a:moveTo>
                  <a:cubicBezTo>
                    <a:pt x="36" y="32"/>
                    <a:pt x="36" y="32"/>
                    <a:pt x="36" y="32"/>
                  </a:cubicBezTo>
                  <a:cubicBezTo>
                    <a:pt x="38" y="28"/>
                    <a:pt x="39" y="25"/>
                    <a:pt x="38" y="23"/>
                  </a:cubicBezTo>
                  <a:cubicBezTo>
                    <a:pt x="38" y="21"/>
                    <a:pt x="36" y="19"/>
                    <a:pt x="34" y="18"/>
                  </a:cubicBezTo>
                  <a:cubicBezTo>
                    <a:pt x="31" y="17"/>
                    <a:pt x="29" y="17"/>
                    <a:pt x="27" y="18"/>
                  </a:cubicBezTo>
                  <a:cubicBezTo>
                    <a:pt x="25" y="19"/>
                    <a:pt x="23" y="21"/>
                    <a:pt x="22" y="25"/>
                  </a:cubicBezTo>
                  <a:cubicBezTo>
                    <a:pt x="20" y="29"/>
                    <a:pt x="20" y="29"/>
                    <a:pt x="20" y="29"/>
                  </a:cubicBezTo>
                  <a:lnTo>
                    <a:pt x="3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89"/>
            <p:cNvSpPr>
              <a:spLocks/>
            </p:cNvSpPr>
            <p:nvPr/>
          </p:nvSpPr>
          <p:spPr bwMode="auto">
            <a:xfrm>
              <a:off x="3531363" y="5541759"/>
              <a:ext cx="100732" cy="73955"/>
            </a:xfrm>
            <a:custGeom>
              <a:avLst/>
              <a:gdLst/>
              <a:ahLst/>
              <a:cxnLst>
                <a:cxn ang="0">
                  <a:pos x="158" y="83"/>
                </a:cxn>
                <a:cxn ang="0">
                  <a:pos x="139" y="116"/>
                </a:cxn>
                <a:cxn ang="0">
                  <a:pos x="0" y="34"/>
                </a:cxn>
                <a:cxn ang="0">
                  <a:pos x="21" y="0"/>
                </a:cxn>
                <a:cxn ang="0">
                  <a:pos x="158" y="83"/>
                </a:cxn>
              </a:cxnLst>
              <a:rect l="0" t="0" r="r" b="b"/>
              <a:pathLst>
                <a:path w="158" h="116">
                  <a:moveTo>
                    <a:pt x="158" y="83"/>
                  </a:moveTo>
                  <a:lnTo>
                    <a:pt x="139" y="116"/>
                  </a:lnTo>
                  <a:lnTo>
                    <a:pt x="0" y="34"/>
                  </a:lnTo>
                  <a:lnTo>
                    <a:pt x="21" y="0"/>
                  </a:lnTo>
                  <a:lnTo>
                    <a:pt x="158"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90"/>
            <p:cNvSpPr>
              <a:spLocks/>
            </p:cNvSpPr>
            <p:nvPr/>
          </p:nvSpPr>
          <p:spPr bwMode="auto">
            <a:xfrm>
              <a:off x="3558140" y="5433377"/>
              <a:ext cx="149185" cy="149185"/>
            </a:xfrm>
            <a:custGeom>
              <a:avLst/>
              <a:gdLst/>
              <a:ahLst/>
              <a:cxnLst>
                <a:cxn ang="0">
                  <a:pos x="147" y="206"/>
                </a:cxn>
                <a:cxn ang="0">
                  <a:pos x="123" y="234"/>
                </a:cxn>
                <a:cxn ang="0">
                  <a:pos x="0" y="130"/>
                </a:cxn>
                <a:cxn ang="0">
                  <a:pos x="36" y="90"/>
                </a:cxn>
                <a:cxn ang="0">
                  <a:pos x="130" y="130"/>
                </a:cxn>
                <a:cxn ang="0">
                  <a:pos x="76" y="43"/>
                </a:cxn>
                <a:cxn ang="0">
                  <a:pos x="111" y="0"/>
                </a:cxn>
                <a:cxn ang="0">
                  <a:pos x="234" y="104"/>
                </a:cxn>
                <a:cxn ang="0">
                  <a:pos x="208" y="135"/>
                </a:cxn>
                <a:cxn ang="0">
                  <a:pos x="128" y="64"/>
                </a:cxn>
                <a:cxn ang="0">
                  <a:pos x="187" y="159"/>
                </a:cxn>
                <a:cxn ang="0">
                  <a:pos x="168" y="180"/>
                </a:cxn>
                <a:cxn ang="0">
                  <a:pos x="66" y="137"/>
                </a:cxn>
                <a:cxn ang="0">
                  <a:pos x="147" y="206"/>
                </a:cxn>
              </a:cxnLst>
              <a:rect l="0" t="0" r="r" b="b"/>
              <a:pathLst>
                <a:path w="234" h="234">
                  <a:moveTo>
                    <a:pt x="147" y="206"/>
                  </a:moveTo>
                  <a:lnTo>
                    <a:pt x="123" y="234"/>
                  </a:lnTo>
                  <a:lnTo>
                    <a:pt x="0" y="130"/>
                  </a:lnTo>
                  <a:lnTo>
                    <a:pt x="36" y="90"/>
                  </a:lnTo>
                  <a:lnTo>
                    <a:pt x="130" y="130"/>
                  </a:lnTo>
                  <a:lnTo>
                    <a:pt x="76" y="43"/>
                  </a:lnTo>
                  <a:lnTo>
                    <a:pt x="111" y="0"/>
                  </a:lnTo>
                  <a:lnTo>
                    <a:pt x="234" y="104"/>
                  </a:lnTo>
                  <a:lnTo>
                    <a:pt x="208" y="135"/>
                  </a:lnTo>
                  <a:lnTo>
                    <a:pt x="128" y="64"/>
                  </a:lnTo>
                  <a:lnTo>
                    <a:pt x="187" y="159"/>
                  </a:lnTo>
                  <a:lnTo>
                    <a:pt x="168" y="180"/>
                  </a:lnTo>
                  <a:lnTo>
                    <a:pt x="66" y="137"/>
                  </a:lnTo>
                  <a:lnTo>
                    <a:pt x="147" y="2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91"/>
            <p:cNvSpPr>
              <a:spLocks noEditPoints="1"/>
            </p:cNvSpPr>
            <p:nvPr/>
          </p:nvSpPr>
          <p:spPr bwMode="auto">
            <a:xfrm>
              <a:off x="3674173" y="5385561"/>
              <a:ext cx="109658" cy="117308"/>
            </a:xfrm>
            <a:custGeom>
              <a:avLst/>
              <a:gdLst/>
              <a:ahLst/>
              <a:cxnLst>
                <a:cxn ang="0">
                  <a:pos x="73" y="134"/>
                </a:cxn>
                <a:cxn ang="0">
                  <a:pos x="83" y="158"/>
                </a:cxn>
                <a:cxn ang="0">
                  <a:pos x="47" y="184"/>
                </a:cxn>
                <a:cxn ang="0">
                  <a:pos x="0" y="19"/>
                </a:cxn>
                <a:cxn ang="0">
                  <a:pos x="24" y="0"/>
                </a:cxn>
                <a:cxn ang="0">
                  <a:pos x="172" y="89"/>
                </a:cxn>
                <a:cxn ang="0">
                  <a:pos x="137" y="115"/>
                </a:cxn>
                <a:cxn ang="0">
                  <a:pos x="116" y="101"/>
                </a:cxn>
                <a:cxn ang="0">
                  <a:pos x="73" y="134"/>
                </a:cxn>
                <a:cxn ang="0">
                  <a:pos x="87" y="82"/>
                </a:cxn>
                <a:cxn ang="0">
                  <a:pos x="45" y="52"/>
                </a:cxn>
                <a:cxn ang="0">
                  <a:pos x="61" y="101"/>
                </a:cxn>
                <a:cxn ang="0">
                  <a:pos x="87" y="82"/>
                </a:cxn>
              </a:cxnLst>
              <a:rect l="0" t="0" r="r" b="b"/>
              <a:pathLst>
                <a:path w="172" h="184">
                  <a:moveTo>
                    <a:pt x="73" y="134"/>
                  </a:moveTo>
                  <a:lnTo>
                    <a:pt x="83" y="158"/>
                  </a:lnTo>
                  <a:lnTo>
                    <a:pt x="47" y="184"/>
                  </a:lnTo>
                  <a:lnTo>
                    <a:pt x="0" y="19"/>
                  </a:lnTo>
                  <a:lnTo>
                    <a:pt x="24" y="0"/>
                  </a:lnTo>
                  <a:lnTo>
                    <a:pt x="172" y="89"/>
                  </a:lnTo>
                  <a:lnTo>
                    <a:pt x="137" y="115"/>
                  </a:lnTo>
                  <a:lnTo>
                    <a:pt x="116" y="101"/>
                  </a:lnTo>
                  <a:lnTo>
                    <a:pt x="73" y="134"/>
                  </a:lnTo>
                  <a:close/>
                  <a:moveTo>
                    <a:pt x="87" y="82"/>
                  </a:moveTo>
                  <a:lnTo>
                    <a:pt x="45" y="52"/>
                  </a:lnTo>
                  <a:lnTo>
                    <a:pt x="61" y="101"/>
                  </a:lnTo>
                  <a:lnTo>
                    <a:pt x="87"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92"/>
            <p:cNvSpPr>
              <a:spLocks noEditPoints="1"/>
            </p:cNvSpPr>
            <p:nvPr/>
          </p:nvSpPr>
          <p:spPr bwMode="auto">
            <a:xfrm>
              <a:off x="3736015" y="5329457"/>
              <a:ext cx="114121" cy="114758"/>
            </a:xfrm>
            <a:custGeom>
              <a:avLst/>
              <a:gdLst/>
              <a:ahLst/>
              <a:cxnLst>
                <a:cxn ang="0">
                  <a:pos x="46" y="69"/>
                </a:cxn>
                <a:cxn ang="0">
                  <a:pos x="31" y="76"/>
                </a:cxn>
                <a:cxn ang="0">
                  <a:pos x="0" y="16"/>
                </a:cxn>
                <a:cxn ang="0">
                  <a:pos x="20" y="5"/>
                </a:cxn>
                <a:cxn ang="0">
                  <a:pos x="30" y="1"/>
                </a:cxn>
                <a:cxn ang="0">
                  <a:pos x="37" y="1"/>
                </a:cxn>
                <a:cxn ang="0">
                  <a:pos x="47" y="5"/>
                </a:cxn>
                <a:cxn ang="0">
                  <a:pos x="54" y="14"/>
                </a:cxn>
                <a:cxn ang="0">
                  <a:pos x="57" y="28"/>
                </a:cxn>
                <a:cxn ang="0">
                  <a:pos x="50" y="40"/>
                </a:cxn>
                <a:cxn ang="0">
                  <a:pos x="76" y="53"/>
                </a:cxn>
                <a:cxn ang="0">
                  <a:pos x="57" y="63"/>
                </a:cxn>
                <a:cxn ang="0">
                  <a:pos x="36" y="49"/>
                </a:cxn>
                <a:cxn ang="0">
                  <a:pos x="46" y="69"/>
                </a:cxn>
                <a:cxn ang="0">
                  <a:pos x="29" y="36"/>
                </a:cxn>
                <a:cxn ang="0">
                  <a:pos x="32" y="35"/>
                </a:cxn>
                <a:cxn ang="0">
                  <a:pos x="39" y="29"/>
                </a:cxn>
                <a:cxn ang="0">
                  <a:pos x="39" y="22"/>
                </a:cxn>
                <a:cxn ang="0">
                  <a:pos x="34" y="17"/>
                </a:cxn>
                <a:cxn ang="0">
                  <a:pos x="26" y="20"/>
                </a:cxn>
                <a:cxn ang="0">
                  <a:pos x="21" y="22"/>
                </a:cxn>
                <a:cxn ang="0">
                  <a:pos x="29" y="36"/>
                </a:cxn>
              </a:cxnLst>
              <a:rect l="0" t="0" r="r" b="b"/>
              <a:pathLst>
                <a:path w="76" h="76">
                  <a:moveTo>
                    <a:pt x="46" y="69"/>
                  </a:moveTo>
                  <a:cubicBezTo>
                    <a:pt x="31" y="76"/>
                    <a:pt x="31" y="76"/>
                    <a:pt x="31" y="76"/>
                  </a:cubicBezTo>
                  <a:cubicBezTo>
                    <a:pt x="0" y="16"/>
                    <a:pt x="0" y="16"/>
                    <a:pt x="0" y="16"/>
                  </a:cubicBezTo>
                  <a:cubicBezTo>
                    <a:pt x="20" y="5"/>
                    <a:pt x="20" y="5"/>
                    <a:pt x="20" y="5"/>
                  </a:cubicBezTo>
                  <a:cubicBezTo>
                    <a:pt x="24" y="3"/>
                    <a:pt x="27" y="2"/>
                    <a:pt x="30" y="1"/>
                  </a:cubicBezTo>
                  <a:cubicBezTo>
                    <a:pt x="32" y="1"/>
                    <a:pt x="35" y="0"/>
                    <a:pt x="37" y="1"/>
                  </a:cubicBezTo>
                  <a:cubicBezTo>
                    <a:pt x="41" y="1"/>
                    <a:pt x="44" y="3"/>
                    <a:pt x="47" y="5"/>
                  </a:cubicBezTo>
                  <a:cubicBezTo>
                    <a:pt x="49" y="7"/>
                    <a:pt x="52" y="10"/>
                    <a:pt x="54" y="14"/>
                  </a:cubicBezTo>
                  <a:cubicBezTo>
                    <a:pt x="56" y="18"/>
                    <a:pt x="57" y="23"/>
                    <a:pt x="57" y="28"/>
                  </a:cubicBezTo>
                  <a:cubicBezTo>
                    <a:pt x="56" y="33"/>
                    <a:pt x="54" y="37"/>
                    <a:pt x="50" y="40"/>
                  </a:cubicBezTo>
                  <a:cubicBezTo>
                    <a:pt x="76" y="53"/>
                    <a:pt x="76" y="53"/>
                    <a:pt x="76" y="53"/>
                  </a:cubicBezTo>
                  <a:cubicBezTo>
                    <a:pt x="57" y="63"/>
                    <a:pt x="57" y="63"/>
                    <a:pt x="57" y="63"/>
                  </a:cubicBezTo>
                  <a:cubicBezTo>
                    <a:pt x="36" y="49"/>
                    <a:pt x="36" y="49"/>
                    <a:pt x="36" y="49"/>
                  </a:cubicBezTo>
                  <a:lnTo>
                    <a:pt x="46" y="69"/>
                  </a:lnTo>
                  <a:close/>
                  <a:moveTo>
                    <a:pt x="29" y="36"/>
                  </a:moveTo>
                  <a:cubicBezTo>
                    <a:pt x="32" y="35"/>
                    <a:pt x="32" y="35"/>
                    <a:pt x="32" y="35"/>
                  </a:cubicBezTo>
                  <a:cubicBezTo>
                    <a:pt x="36" y="33"/>
                    <a:pt x="38" y="31"/>
                    <a:pt x="39" y="29"/>
                  </a:cubicBezTo>
                  <a:cubicBezTo>
                    <a:pt x="40" y="27"/>
                    <a:pt x="40" y="24"/>
                    <a:pt x="39" y="22"/>
                  </a:cubicBezTo>
                  <a:cubicBezTo>
                    <a:pt x="38" y="19"/>
                    <a:pt x="36" y="18"/>
                    <a:pt x="34" y="17"/>
                  </a:cubicBezTo>
                  <a:cubicBezTo>
                    <a:pt x="32" y="17"/>
                    <a:pt x="29" y="18"/>
                    <a:pt x="26" y="20"/>
                  </a:cubicBezTo>
                  <a:cubicBezTo>
                    <a:pt x="21" y="22"/>
                    <a:pt x="21" y="22"/>
                    <a:pt x="21" y="22"/>
                  </a:cubicBezTo>
                  <a:lnTo>
                    <a:pt x="29"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93"/>
            <p:cNvSpPr>
              <a:spLocks/>
            </p:cNvSpPr>
            <p:nvPr/>
          </p:nvSpPr>
          <p:spPr bwMode="auto">
            <a:xfrm>
              <a:off x="3809970" y="5288654"/>
              <a:ext cx="84156" cy="114758"/>
            </a:xfrm>
            <a:custGeom>
              <a:avLst/>
              <a:gdLst/>
              <a:ahLst/>
              <a:cxnLst>
                <a:cxn ang="0">
                  <a:pos x="132" y="168"/>
                </a:cxn>
                <a:cxn ang="0">
                  <a:pos x="94" y="180"/>
                </a:cxn>
                <a:cxn ang="0">
                  <a:pos x="75" y="123"/>
                </a:cxn>
                <a:cxn ang="0">
                  <a:pos x="0" y="41"/>
                </a:cxn>
                <a:cxn ang="0">
                  <a:pos x="42" y="29"/>
                </a:cxn>
                <a:cxn ang="0">
                  <a:pos x="82" y="76"/>
                </a:cxn>
                <a:cxn ang="0">
                  <a:pos x="87" y="12"/>
                </a:cxn>
                <a:cxn ang="0">
                  <a:pos x="127" y="0"/>
                </a:cxn>
                <a:cxn ang="0">
                  <a:pos x="113" y="112"/>
                </a:cxn>
                <a:cxn ang="0">
                  <a:pos x="132" y="168"/>
                </a:cxn>
              </a:cxnLst>
              <a:rect l="0" t="0" r="r" b="b"/>
              <a:pathLst>
                <a:path w="132" h="180">
                  <a:moveTo>
                    <a:pt x="132" y="168"/>
                  </a:moveTo>
                  <a:lnTo>
                    <a:pt x="94" y="180"/>
                  </a:lnTo>
                  <a:lnTo>
                    <a:pt x="75" y="123"/>
                  </a:lnTo>
                  <a:lnTo>
                    <a:pt x="0" y="41"/>
                  </a:lnTo>
                  <a:lnTo>
                    <a:pt x="42" y="29"/>
                  </a:lnTo>
                  <a:lnTo>
                    <a:pt x="82" y="76"/>
                  </a:lnTo>
                  <a:lnTo>
                    <a:pt x="87" y="12"/>
                  </a:lnTo>
                  <a:lnTo>
                    <a:pt x="127" y="0"/>
                  </a:lnTo>
                  <a:lnTo>
                    <a:pt x="113" y="112"/>
                  </a:lnTo>
                  <a:lnTo>
                    <a:pt x="132"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94"/>
            <p:cNvSpPr>
              <a:spLocks/>
            </p:cNvSpPr>
            <p:nvPr/>
          </p:nvSpPr>
          <p:spPr bwMode="auto">
            <a:xfrm>
              <a:off x="3954055" y="5273991"/>
              <a:ext cx="63754" cy="107107"/>
            </a:xfrm>
            <a:custGeom>
              <a:avLst/>
              <a:gdLst/>
              <a:ahLst/>
              <a:cxnLst>
                <a:cxn ang="0">
                  <a:pos x="100" y="161"/>
                </a:cxn>
                <a:cxn ang="0">
                  <a:pos x="12" y="168"/>
                </a:cxn>
                <a:cxn ang="0">
                  <a:pos x="0" y="7"/>
                </a:cxn>
                <a:cxn ang="0">
                  <a:pos x="88" y="0"/>
                </a:cxn>
                <a:cxn ang="0">
                  <a:pos x="90" y="35"/>
                </a:cxn>
                <a:cxn ang="0">
                  <a:pos x="43" y="38"/>
                </a:cxn>
                <a:cxn ang="0">
                  <a:pos x="45" y="64"/>
                </a:cxn>
                <a:cxn ang="0">
                  <a:pos x="93" y="61"/>
                </a:cxn>
                <a:cxn ang="0">
                  <a:pos x="95" y="97"/>
                </a:cxn>
                <a:cxn ang="0">
                  <a:pos x="48" y="101"/>
                </a:cxn>
                <a:cxn ang="0">
                  <a:pos x="50" y="127"/>
                </a:cxn>
                <a:cxn ang="0">
                  <a:pos x="97" y="125"/>
                </a:cxn>
                <a:cxn ang="0">
                  <a:pos x="100" y="161"/>
                </a:cxn>
              </a:cxnLst>
              <a:rect l="0" t="0" r="r" b="b"/>
              <a:pathLst>
                <a:path w="100" h="168">
                  <a:moveTo>
                    <a:pt x="100" y="161"/>
                  </a:moveTo>
                  <a:lnTo>
                    <a:pt x="12" y="168"/>
                  </a:lnTo>
                  <a:lnTo>
                    <a:pt x="0" y="7"/>
                  </a:lnTo>
                  <a:lnTo>
                    <a:pt x="88" y="0"/>
                  </a:lnTo>
                  <a:lnTo>
                    <a:pt x="90" y="35"/>
                  </a:lnTo>
                  <a:lnTo>
                    <a:pt x="43" y="38"/>
                  </a:lnTo>
                  <a:lnTo>
                    <a:pt x="45" y="64"/>
                  </a:lnTo>
                  <a:lnTo>
                    <a:pt x="93" y="61"/>
                  </a:lnTo>
                  <a:lnTo>
                    <a:pt x="95" y="97"/>
                  </a:lnTo>
                  <a:lnTo>
                    <a:pt x="48" y="101"/>
                  </a:lnTo>
                  <a:lnTo>
                    <a:pt x="50" y="127"/>
                  </a:lnTo>
                  <a:lnTo>
                    <a:pt x="97" y="125"/>
                  </a:lnTo>
                  <a:lnTo>
                    <a:pt x="10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95"/>
            <p:cNvSpPr>
              <a:spLocks noEditPoints="1"/>
            </p:cNvSpPr>
            <p:nvPr/>
          </p:nvSpPr>
          <p:spPr bwMode="auto">
            <a:xfrm>
              <a:off x="4029923" y="5272078"/>
              <a:ext cx="93081" cy="107107"/>
            </a:xfrm>
            <a:custGeom>
              <a:avLst/>
              <a:gdLst/>
              <a:ahLst/>
              <a:cxnLst>
                <a:cxn ang="0">
                  <a:pos x="26" y="70"/>
                </a:cxn>
                <a:cxn ang="0">
                  <a:pos x="0" y="68"/>
                </a:cxn>
                <a:cxn ang="0">
                  <a:pos x="6" y="0"/>
                </a:cxn>
                <a:cxn ang="0">
                  <a:pos x="30" y="2"/>
                </a:cxn>
                <a:cxn ang="0">
                  <a:pos x="45" y="6"/>
                </a:cxn>
                <a:cxn ang="0">
                  <a:pos x="54" y="13"/>
                </a:cxn>
                <a:cxn ang="0">
                  <a:pos x="61" y="25"/>
                </a:cxn>
                <a:cxn ang="0">
                  <a:pos x="62" y="40"/>
                </a:cxn>
                <a:cxn ang="0">
                  <a:pos x="58" y="54"/>
                </a:cxn>
                <a:cxn ang="0">
                  <a:pos x="50" y="64"/>
                </a:cxn>
                <a:cxn ang="0">
                  <a:pos x="39" y="70"/>
                </a:cxn>
                <a:cxn ang="0">
                  <a:pos x="26" y="70"/>
                </a:cxn>
                <a:cxn ang="0">
                  <a:pos x="25" y="55"/>
                </a:cxn>
                <a:cxn ang="0">
                  <a:pos x="39" y="52"/>
                </a:cxn>
                <a:cxn ang="0">
                  <a:pos x="45" y="38"/>
                </a:cxn>
                <a:cxn ang="0">
                  <a:pos x="42" y="23"/>
                </a:cxn>
                <a:cxn ang="0">
                  <a:pos x="28" y="17"/>
                </a:cxn>
                <a:cxn ang="0">
                  <a:pos x="22" y="16"/>
                </a:cxn>
                <a:cxn ang="0">
                  <a:pos x="18" y="55"/>
                </a:cxn>
                <a:cxn ang="0">
                  <a:pos x="25" y="55"/>
                </a:cxn>
              </a:cxnLst>
              <a:rect l="0" t="0" r="r" b="b"/>
              <a:pathLst>
                <a:path w="62" h="71">
                  <a:moveTo>
                    <a:pt x="26" y="70"/>
                  </a:moveTo>
                  <a:cubicBezTo>
                    <a:pt x="0" y="68"/>
                    <a:pt x="0" y="68"/>
                    <a:pt x="0" y="68"/>
                  </a:cubicBezTo>
                  <a:cubicBezTo>
                    <a:pt x="6" y="0"/>
                    <a:pt x="6" y="0"/>
                    <a:pt x="6" y="0"/>
                  </a:cubicBezTo>
                  <a:cubicBezTo>
                    <a:pt x="30" y="2"/>
                    <a:pt x="30" y="2"/>
                    <a:pt x="30" y="2"/>
                  </a:cubicBezTo>
                  <a:cubicBezTo>
                    <a:pt x="36" y="3"/>
                    <a:pt x="41" y="4"/>
                    <a:pt x="45" y="6"/>
                  </a:cubicBezTo>
                  <a:cubicBezTo>
                    <a:pt x="48" y="7"/>
                    <a:pt x="51" y="10"/>
                    <a:pt x="54" y="13"/>
                  </a:cubicBezTo>
                  <a:cubicBezTo>
                    <a:pt x="57" y="16"/>
                    <a:pt x="59" y="20"/>
                    <a:pt x="61" y="25"/>
                  </a:cubicBezTo>
                  <a:cubicBezTo>
                    <a:pt x="62" y="29"/>
                    <a:pt x="62" y="34"/>
                    <a:pt x="62" y="40"/>
                  </a:cubicBezTo>
                  <a:cubicBezTo>
                    <a:pt x="61" y="45"/>
                    <a:pt x="60" y="50"/>
                    <a:pt x="58" y="54"/>
                  </a:cubicBezTo>
                  <a:cubicBezTo>
                    <a:pt x="56" y="58"/>
                    <a:pt x="53" y="61"/>
                    <a:pt x="50" y="64"/>
                  </a:cubicBezTo>
                  <a:cubicBezTo>
                    <a:pt x="46" y="67"/>
                    <a:pt x="43" y="69"/>
                    <a:pt x="39" y="70"/>
                  </a:cubicBezTo>
                  <a:cubicBezTo>
                    <a:pt x="36" y="71"/>
                    <a:pt x="31" y="71"/>
                    <a:pt x="26" y="70"/>
                  </a:cubicBezTo>
                  <a:close/>
                  <a:moveTo>
                    <a:pt x="25" y="55"/>
                  </a:moveTo>
                  <a:cubicBezTo>
                    <a:pt x="31" y="56"/>
                    <a:pt x="36" y="55"/>
                    <a:pt x="39" y="52"/>
                  </a:cubicBezTo>
                  <a:cubicBezTo>
                    <a:pt x="43" y="49"/>
                    <a:pt x="45" y="44"/>
                    <a:pt x="45" y="38"/>
                  </a:cubicBezTo>
                  <a:cubicBezTo>
                    <a:pt x="46" y="32"/>
                    <a:pt x="45" y="27"/>
                    <a:pt x="42" y="23"/>
                  </a:cubicBezTo>
                  <a:cubicBezTo>
                    <a:pt x="39" y="20"/>
                    <a:pt x="34" y="17"/>
                    <a:pt x="28" y="17"/>
                  </a:cubicBezTo>
                  <a:cubicBezTo>
                    <a:pt x="22" y="16"/>
                    <a:pt x="22" y="16"/>
                    <a:pt x="22" y="16"/>
                  </a:cubicBezTo>
                  <a:cubicBezTo>
                    <a:pt x="18" y="55"/>
                    <a:pt x="18" y="55"/>
                    <a:pt x="18" y="55"/>
                  </a:cubicBezTo>
                  <a:lnTo>
                    <a:pt x="25"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96"/>
            <p:cNvSpPr>
              <a:spLocks/>
            </p:cNvSpPr>
            <p:nvPr/>
          </p:nvSpPr>
          <p:spPr bwMode="auto">
            <a:xfrm>
              <a:off x="4131930" y="5287379"/>
              <a:ext cx="94994" cy="112846"/>
            </a:xfrm>
            <a:custGeom>
              <a:avLst/>
              <a:gdLst/>
              <a:ahLst/>
              <a:cxnLst>
                <a:cxn ang="0">
                  <a:pos x="15" y="0"/>
                </a:cxn>
                <a:cxn ang="0">
                  <a:pos x="31" y="4"/>
                </a:cxn>
                <a:cxn ang="0">
                  <a:pos x="19" y="45"/>
                </a:cxn>
                <a:cxn ang="0">
                  <a:pos x="18" y="54"/>
                </a:cxn>
                <a:cxn ang="0">
                  <a:pos x="23" y="58"/>
                </a:cxn>
                <a:cxn ang="0">
                  <a:pos x="30" y="57"/>
                </a:cxn>
                <a:cxn ang="0">
                  <a:pos x="35" y="49"/>
                </a:cxn>
                <a:cxn ang="0">
                  <a:pos x="47" y="9"/>
                </a:cxn>
                <a:cxn ang="0">
                  <a:pos x="63" y="14"/>
                </a:cxn>
                <a:cxn ang="0">
                  <a:pos x="51" y="55"/>
                </a:cxn>
                <a:cxn ang="0">
                  <a:pos x="39" y="71"/>
                </a:cxn>
                <a:cxn ang="0">
                  <a:pos x="19" y="73"/>
                </a:cxn>
                <a:cxn ang="0">
                  <a:pos x="3" y="61"/>
                </a:cxn>
                <a:cxn ang="0">
                  <a:pos x="3" y="40"/>
                </a:cxn>
                <a:cxn ang="0">
                  <a:pos x="15" y="0"/>
                </a:cxn>
              </a:cxnLst>
              <a:rect l="0" t="0" r="r" b="b"/>
              <a:pathLst>
                <a:path w="63" h="75">
                  <a:moveTo>
                    <a:pt x="15" y="0"/>
                  </a:moveTo>
                  <a:cubicBezTo>
                    <a:pt x="31" y="4"/>
                    <a:pt x="31" y="4"/>
                    <a:pt x="31" y="4"/>
                  </a:cubicBezTo>
                  <a:cubicBezTo>
                    <a:pt x="19" y="45"/>
                    <a:pt x="19" y="45"/>
                    <a:pt x="19" y="45"/>
                  </a:cubicBezTo>
                  <a:cubicBezTo>
                    <a:pt x="18" y="48"/>
                    <a:pt x="17" y="51"/>
                    <a:pt x="18" y="54"/>
                  </a:cubicBezTo>
                  <a:cubicBezTo>
                    <a:pt x="19" y="56"/>
                    <a:pt x="21" y="57"/>
                    <a:pt x="23" y="58"/>
                  </a:cubicBezTo>
                  <a:cubicBezTo>
                    <a:pt x="26" y="59"/>
                    <a:pt x="28" y="59"/>
                    <a:pt x="30" y="57"/>
                  </a:cubicBezTo>
                  <a:cubicBezTo>
                    <a:pt x="32" y="56"/>
                    <a:pt x="34" y="53"/>
                    <a:pt x="35" y="49"/>
                  </a:cubicBezTo>
                  <a:cubicBezTo>
                    <a:pt x="47" y="9"/>
                    <a:pt x="47" y="9"/>
                    <a:pt x="47" y="9"/>
                  </a:cubicBezTo>
                  <a:cubicBezTo>
                    <a:pt x="63" y="14"/>
                    <a:pt x="63" y="14"/>
                    <a:pt x="63" y="14"/>
                  </a:cubicBezTo>
                  <a:cubicBezTo>
                    <a:pt x="51" y="55"/>
                    <a:pt x="51" y="55"/>
                    <a:pt x="51" y="55"/>
                  </a:cubicBezTo>
                  <a:cubicBezTo>
                    <a:pt x="48" y="63"/>
                    <a:pt x="44" y="68"/>
                    <a:pt x="39" y="71"/>
                  </a:cubicBezTo>
                  <a:cubicBezTo>
                    <a:pt x="33" y="75"/>
                    <a:pt x="26" y="75"/>
                    <a:pt x="19" y="73"/>
                  </a:cubicBezTo>
                  <a:cubicBezTo>
                    <a:pt x="11" y="71"/>
                    <a:pt x="6" y="67"/>
                    <a:pt x="3" y="61"/>
                  </a:cubicBezTo>
                  <a:cubicBezTo>
                    <a:pt x="0" y="55"/>
                    <a:pt x="0" y="49"/>
                    <a:pt x="3" y="40"/>
                  </a:cubicBez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97"/>
            <p:cNvSpPr>
              <a:spLocks/>
            </p:cNvSpPr>
            <p:nvPr/>
          </p:nvSpPr>
          <p:spPr bwMode="auto">
            <a:xfrm>
              <a:off x="4221186" y="5333920"/>
              <a:ext cx="108383" cy="108383"/>
            </a:xfrm>
            <a:custGeom>
              <a:avLst/>
              <a:gdLst/>
              <a:ahLst/>
              <a:cxnLst>
                <a:cxn ang="0">
                  <a:pos x="62" y="60"/>
                </a:cxn>
                <a:cxn ang="0">
                  <a:pos x="41" y="71"/>
                </a:cxn>
                <a:cxn ang="0">
                  <a:pos x="19" y="67"/>
                </a:cxn>
                <a:cxn ang="0">
                  <a:pos x="8" y="58"/>
                </a:cxn>
                <a:cxn ang="0">
                  <a:pos x="2" y="45"/>
                </a:cxn>
                <a:cxn ang="0">
                  <a:pos x="1" y="32"/>
                </a:cxn>
                <a:cxn ang="0">
                  <a:pos x="5" y="18"/>
                </a:cxn>
                <a:cxn ang="0">
                  <a:pos x="14" y="8"/>
                </a:cxn>
                <a:cxn ang="0">
                  <a:pos x="26" y="2"/>
                </a:cxn>
                <a:cxn ang="0">
                  <a:pos x="40" y="1"/>
                </a:cxn>
                <a:cxn ang="0">
                  <a:pos x="53" y="5"/>
                </a:cxn>
                <a:cxn ang="0">
                  <a:pos x="68" y="21"/>
                </a:cxn>
                <a:cxn ang="0">
                  <a:pos x="70" y="45"/>
                </a:cxn>
                <a:cxn ang="0">
                  <a:pos x="54" y="36"/>
                </a:cxn>
                <a:cxn ang="0">
                  <a:pos x="52" y="26"/>
                </a:cxn>
                <a:cxn ang="0">
                  <a:pos x="45" y="20"/>
                </a:cxn>
                <a:cxn ang="0">
                  <a:pos x="31" y="18"/>
                </a:cxn>
                <a:cxn ang="0">
                  <a:pos x="21" y="27"/>
                </a:cxn>
                <a:cxn ang="0">
                  <a:pos x="19" y="41"/>
                </a:cxn>
                <a:cxn ang="0">
                  <a:pos x="27" y="52"/>
                </a:cxn>
                <a:cxn ang="0">
                  <a:pos x="36" y="54"/>
                </a:cxn>
                <a:cxn ang="0">
                  <a:pos x="46" y="51"/>
                </a:cxn>
                <a:cxn ang="0">
                  <a:pos x="62" y="60"/>
                </a:cxn>
              </a:cxnLst>
              <a:rect l="0" t="0" r="r" b="b"/>
              <a:pathLst>
                <a:path w="72" h="72">
                  <a:moveTo>
                    <a:pt x="62" y="60"/>
                  </a:moveTo>
                  <a:cubicBezTo>
                    <a:pt x="56" y="66"/>
                    <a:pt x="49" y="70"/>
                    <a:pt x="41" y="71"/>
                  </a:cubicBezTo>
                  <a:cubicBezTo>
                    <a:pt x="34" y="72"/>
                    <a:pt x="26" y="71"/>
                    <a:pt x="19" y="67"/>
                  </a:cubicBezTo>
                  <a:cubicBezTo>
                    <a:pt x="15" y="65"/>
                    <a:pt x="11" y="62"/>
                    <a:pt x="8" y="58"/>
                  </a:cubicBezTo>
                  <a:cubicBezTo>
                    <a:pt x="5" y="54"/>
                    <a:pt x="3" y="50"/>
                    <a:pt x="2" y="45"/>
                  </a:cubicBezTo>
                  <a:cubicBezTo>
                    <a:pt x="1" y="41"/>
                    <a:pt x="0" y="36"/>
                    <a:pt x="1" y="32"/>
                  </a:cubicBezTo>
                  <a:cubicBezTo>
                    <a:pt x="2" y="27"/>
                    <a:pt x="3" y="23"/>
                    <a:pt x="5" y="18"/>
                  </a:cubicBezTo>
                  <a:cubicBezTo>
                    <a:pt x="8" y="14"/>
                    <a:pt x="11" y="11"/>
                    <a:pt x="14" y="8"/>
                  </a:cubicBezTo>
                  <a:cubicBezTo>
                    <a:pt x="18" y="5"/>
                    <a:pt x="22" y="3"/>
                    <a:pt x="26" y="2"/>
                  </a:cubicBezTo>
                  <a:cubicBezTo>
                    <a:pt x="31" y="0"/>
                    <a:pt x="35" y="0"/>
                    <a:pt x="40" y="1"/>
                  </a:cubicBezTo>
                  <a:cubicBezTo>
                    <a:pt x="44" y="1"/>
                    <a:pt x="49" y="2"/>
                    <a:pt x="53" y="5"/>
                  </a:cubicBezTo>
                  <a:cubicBezTo>
                    <a:pt x="60" y="9"/>
                    <a:pt x="65" y="14"/>
                    <a:pt x="68" y="21"/>
                  </a:cubicBezTo>
                  <a:cubicBezTo>
                    <a:pt x="71" y="29"/>
                    <a:pt x="72" y="37"/>
                    <a:pt x="70" y="45"/>
                  </a:cubicBezTo>
                  <a:cubicBezTo>
                    <a:pt x="54" y="36"/>
                    <a:pt x="54" y="36"/>
                    <a:pt x="54" y="36"/>
                  </a:cubicBezTo>
                  <a:cubicBezTo>
                    <a:pt x="54" y="32"/>
                    <a:pt x="53" y="29"/>
                    <a:pt x="52" y="26"/>
                  </a:cubicBezTo>
                  <a:cubicBezTo>
                    <a:pt x="50" y="24"/>
                    <a:pt x="48" y="21"/>
                    <a:pt x="45" y="20"/>
                  </a:cubicBezTo>
                  <a:cubicBezTo>
                    <a:pt x="41" y="17"/>
                    <a:pt x="36" y="17"/>
                    <a:pt x="31" y="18"/>
                  </a:cubicBezTo>
                  <a:cubicBezTo>
                    <a:pt x="27" y="19"/>
                    <a:pt x="23" y="22"/>
                    <a:pt x="21" y="27"/>
                  </a:cubicBezTo>
                  <a:cubicBezTo>
                    <a:pt x="18" y="31"/>
                    <a:pt x="17" y="36"/>
                    <a:pt x="19" y="41"/>
                  </a:cubicBezTo>
                  <a:cubicBezTo>
                    <a:pt x="20" y="46"/>
                    <a:pt x="23" y="50"/>
                    <a:pt x="27" y="52"/>
                  </a:cubicBezTo>
                  <a:cubicBezTo>
                    <a:pt x="30" y="54"/>
                    <a:pt x="33" y="54"/>
                    <a:pt x="36" y="54"/>
                  </a:cubicBezTo>
                  <a:cubicBezTo>
                    <a:pt x="39" y="54"/>
                    <a:pt x="43" y="53"/>
                    <a:pt x="46" y="51"/>
                  </a:cubicBezTo>
                  <a:lnTo>
                    <a:pt x="6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98"/>
            <p:cNvSpPr>
              <a:spLocks noEditPoints="1"/>
            </p:cNvSpPr>
            <p:nvPr/>
          </p:nvSpPr>
          <p:spPr bwMode="auto">
            <a:xfrm>
              <a:off x="4290041" y="5400225"/>
              <a:ext cx="111570" cy="117946"/>
            </a:xfrm>
            <a:custGeom>
              <a:avLst/>
              <a:gdLst/>
              <a:ahLst/>
              <a:cxnLst>
                <a:cxn ang="0">
                  <a:pos x="55" y="100"/>
                </a:cxn>
                <a:cxn ang="0">
                  <a:pos x="33" y="111"/>
                </a:cxn>
                <a:cxn ang="0">
                  <a:pos x="0" y="85"/>
                </a:cxn>
                <a:cxn ang="0">
                  <a:pos x="151" y="0"/>
                </a:cxn>
                <a:cxn ang="0">
                  <a:pos x="175" y="22"/>
                </a:cxn>
                <a:cxn ang="0">
                  <a:pos x="118" y="185"/>
                </a:cxn>
                <a:cxn ang="0">
                  <a:pos x="85" y="156"/>
                </a:cxn>
                <a:cxn ang="0">
                  <a:pos x="95" y="133"/>
                </a:cxn>
                <a:cxn ang="0">
                  <a:pos x="55" y="100"/>
                </a:cxn>
                <a:cxn ang="0">
                  <a:pos x="109" y="102"/>
                </a:cxn>
                <a:cxn ang="0">
                  <a:pos x="128" y="52"/>
                </a:cxn>
                <a:cxn ang="0">
                  <a:pos x="83" y="81"/>
                </a:cxn>
                <a:cxn ang="0">
                  <a:pos x="109" y="102"/>
                </a:cxn>
              </a:cxnLst>
              <a:rect l="0" t="0" r="r" b="b"/>
              <a:pathLst>
                <a:path w="175" h="185">
                  <a:moveTo>
                    <a:pt x="55" y="100"/>
                  </a:moveTo>
                  <a:lnTo>
                    <a:pt x="33" y="111"/>
                  </a:lnTo>
                  <a:lnTo>
                    <a:pt x="0" y="85"/>
                  </a:lnTo>
                  <a:lnTo>
                    <a:pt x="151" y="0"/>
                  </a:lnTo>
                  <a:lnTo>
                    <a:pt x="175" y="22"/>
                  </a:lnTo>
                  <a:lnTo>
                    <a:pt x="118" y="185"/>
                  </a:lnTo>
                  <a:lnTo>
                    <a:pt x="85" y="156"/>
                  </a:lnTo>
                  <a:lnTo>
                    <a:pt x="95" y="133"/>
                  </a:lnTo>
                  <a:lnTo>
                    <a:pt x="55" y="100"/>
                  </a:lnTo>
                  <a:close/>
                  <a:moveTo>
                    <a:pt x="109" y="102"/>
                  </a:moveTo>
                  <a:lnTo>
                    <a:pt x="128" y="52"/>
                  </a:lnTo>
                  <a:lnTo>
                    <a:pt x="83" y="81"/>
                  </a:lnTo>
                  <a:lnTo>
                    <a:pt x="10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99"/>
            <p:cNvSpPr>
              <a:spLocks/>
            </p:cNvSpPr>
            <p:nvPr/>
          </p:nvSpPr>
          <p:spPr bwMode="auto">
            <a:xfrm>
              <a:off x="4368459" y="5442303"/>
              <a:ext cx="107107" cy="101370"/>
            </a:xfrm>
            <a:custGeom>
              <a:avLst/>
              <a:gdLst/>
              <a:ahLst/>
              <a:cxnLst>
                <a:cxn ang="0">
                  <a:pos x="26" y="159"/>
                </a:cxn>
                <a:cxn ang="0">
                  <a:pos x="0" y="130"/>
                </a:cxn>
                <a:cxn ang="0">
                  <a:pos x="95" y="48"/>
                </a:cxn>
                <a:cxn ang="0">
                  <a:pos x="73" y="24"/>
                </a:cxn>
                <a:cxn ang="0">
                  <a:pos x="102" y="0"/>
                </a:cxn>
                <a:cxn ang="0">
                  <a:pos x="168" y="76"/>
                </a:cxn>
                <a:cxn ang="0">
                  <a:pos x="139" y="100"/>
                </a:cxn>
                <a:cxn ang="0">
                  <a:pos x="121" y="76"/>
                </a:cxn>
                <a:cxn ang="0">
                  <a:pos x="26" y="159"/>
                </a:cxn>
              </a:cxnLst>
              <a:rect l="0" t="0" r="r" b="b"/>
              <a:pathLst>
                <a:path w="168" h="159">
                  <a:moveTo>
                    <a:pt x="26" y="159"/>
                  </a:moveTo>
                  <a:lnTo>
                    <a:pt x="0" y="130"/>
                  </a:lnTo>
                  <a:lnTo>
                    <a:pt x="95" y="48"/>
                  </a:lnTo>
                  <a:lnTo>
                    <a:pt x="73" y="24"/>
                  </a:lnTo>
                  <a:lnTo>
                    <a:pt x="102" y="0"/>
                  </a:lnTo>
                  <a:lnTo>
                    <a:pt x="168" y="76"/>
                  </a:lnTo>
                  <a:lnTo>
                    <a:pt x="139" y="100"/>
                  </a:lnTo>
                  <a:lnTo>
                    <a:pt x="121" y="76"/>
                  </a:lnTo>
                  <a:lnTo>
                    <a:pt x="26"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100"/>
            <p:cNvSpPr>
              <a:spLocks/>
            </p:cNvSpPr>
            <p:nvPr/>
          </p:nvSpPr>
          <p:spPr bwMode="auto">
            <a:xfrm>
              <a:off x="4401611" y="5502869"/>
              <a:ext cx="98182" cy="79693"/>
            </a:xfrm>
            <a:custGeom>
              <a:avLst/>
              <a:gdLst/>
              <a:ahLst/>
              <a:cxnLst>
                <a:cxn ang="0">
                  <a:pos x="21" y="125"/>
                </a:cxn>
                <a:cxn ang="0">
                  <a:pos x="0" y="95"/>
                </a:cxn>
                <a:cxn ang="0">
                  <a:pos x="130" y="0"/>
                </a:cxn>
                <a:cxn ang="0">
                  <a:pos x="154" y="33"/>
                </a:cxn>
                <a:cxn ang="0">
                  <a:pos x="21" y="125"/>
                </a:cxn>
              </a:cxnLst>
              <a:rect l="0" t="0" r="r" b="b"/>
              <a:pathLst>
                <a:path w="154" h="125">
                  <a:moveTo>
                    <a:pt x="21" y="125"/>
                  </a:moveTo>
                  <a:lnTo>
                    <a:pt x="0" y="95"/>
                  </a:lnTo>
                  <a:lnTo>
                    <a:pt x="130" y="0"/>
                  </a:lnTo>
                  <a:lnTo>
                    <a:pt x="154" y="33"/>
                  </a:lnTo>
                  <a:lnTo>
                    <a:pt x="2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101"/>
            <p:cNvSpPr>
              <a:spLocks noEditPoints="1"/>
            </p:cNvSpPr>
            <p:nvPr/>
          </p:nvSpPr>
          <p:spPr bwMode="auto">
            <a:xfrm>
              <a:off x="4437951" y="5560248"/>
              <a:ext cx="108383" cy="107107"/>
            </a:xfrm>
            <a:custGeom>
              <a:avLst/>
              <a:gdLst/>
              <a:ahLst/>
              <a:cxnLst>
                <a:cxn ang="0">
                  <a:pos x="21" y="4"/>
                </a:cxn>
                <a:cxn ang="0">
                  <a:pos x="34" y="0"/>
                </a:cxn>
                <a:cxn ang="0">
                  <a:pos x="48" y="2"/>
                </a:cxn>
                <a:cxn ang="0">
                  <a:pos x="60" y="9"/>
                </a:cxn>
                <a:cxn ang="0">
                  <a:pos x="68" y="20"/>
                </a:cxn>
                <a:cxn ang="0">
                  <a:pos x="71" y="33"/>
                </a:cxn>
                <a:cxn ang="0">
                  <a:pos x="70" y="46"/>
                </a:cxn>
                <a:cxn ang="0">
                  <a:pos x="63" y="58"/>
                </a:cxn>
                <a:cxn ang="0">
                  <a:pos x="52" y="67"/>
                </a:cxn>
                <a:cxn ang="0">
                  <a:pos x="39" y="70"/>
                </a:cxn>
                <a:cxn ang="0">
                  <a:pos x="25" y="69"/>
                </a:cxn>
                <a:cxn ang="0">
                  <a:pos x="13" y="62"/>
                </a:cxn>
                <a:cxn ang="0">
                  <a:pos x="4" y="51"/>
                </a:cxn>
                <a:cxn ang="0">
                  <a:pos x="1" y="37"/>
                </a:cxn>
                <a:cxn ang="0">
                  <a:pos x="3" y="24"/>
                </a:cxn>
                <a:cxn ang="0">
                  <a:pos x="10" y="12"/>
                </a:cxn>
                <a:cxn ang="0">
                  <a:pos x="21" y="4"/>
                </a:cxn>
                <a:cxn ang="0">
                  <a:pos x="29" y="19"/>
                </a:cxn>
                <a:cxn ang="0">
                  <a:pos x="19" y="30"/>
                </a:cxn>
                <a:cxn ang="0">
                  <a:pos x="20" y="44"/>
                </a:cxn>
                <a:cxn ang="0">
                  <a:pos x="30" y="53"/>
                </a:cxn>
                <a:cxn ang="0">
                  <a:pos x="44" y="51"/>
                </a:cxn>
                <a:cxn ang="0">
                  <a:pos x="54" y="41"/>
                </a:cxn>
                <a:cxn ang="0">
                  <a:pos x="53" y="27"/>
                </a:cxn>
                <a:cxn ang="0">
                  <a:pos x="42" y="18"/>
                </a:cxn>
                <a:cxn ang="0">
                  <a:pos x="29" y="19"/>
                </a:cxn>
              </a:cxnLst>
              <a:rect l="0" t="0" r="r" b="b"/>
              <a:pathLst>
                <a:path w="72" h="71">
                  <a:moveTo>
                    <a:pt x="21" y="4"/>
                  </a:moveTo>
                  <a:cubicBezTo>
                    <a:pt x="25" y="1"/>
                    <a:pt x="30" y="0"/>
                    <a:pt x="34" y="0"/>
                  </a:cubicBezTo>
                  <a:cubicBezTo>
                    <a:pt x="39" y="0"/>
                    <a:pt x="43" y="0"/>
                    <a:pt x="48" y="2"/>
                  </a:cubicBezTo>
                  <a:cubicBezTo>
                    <a:pt x="52" y="3"/>
                    <a:pt x="56" y="6"/>
                    <a:pt x="60" y="9"/>
                  </a:cubicBezTo>
                  <a:cubicBezTo>
                    <a:pt x="63" y="12"/>
                    <a:pt x="66" y="15"/>
                    <a:pt x="68" y="20"/>
                  </a:cubicBezTo>
                  <a:cubicBezTo>
                    <a:pt x="70" y="24"/>
                    <a:pt x="71" y="28"/>
                    <a:pt x="71" y="33"/>
                  </a:cubicBezTo>
                  <a:cubicBezTo>
                    <a:pt x="72" y="37"/>
                    <a:pt x="71" y="42"/>
                    <a:pt x="70" y="46"/>
                  </a:cubicBezTo>
                  <a:cubicBezTo>
                    <a:pt x="68" y="51"/>
                    <a:pt x="66" y="55"/>
                    <a:pt x="63" y="58"/>
                  </a:cubicBezTo>
                  <a:cubicBezTo>
                    <a:pt x="60" y="62"/>
                    <a:pt x="56" y="64"/>
                    <a:pt x="52" y="67"/>
                  </a:cubicBezTo>
                  <a:cubicBezTo>
                    <a:pt x="48" y="69"/>
                    <a:pt x="43" y="70"/>
                    <a:pt x="39" y="70"/>
                  </a:cubicBezTo>
                  <a:cubicBezTo>
                    <a:pt x="34" y="71"/>
                    <a:pt x="30" y="70"/>
                    <a:pt x="25" y="69"/>
                  </a:cubicBezTo>
                  <a:cubicBezTo>
                    <a:pt x="21" y="67"/>
                    <a:pt x="17" y="65"/>
                    <a:pt x="13" y="62"/>
                  </a:cubicBezTo>
                  <a:cubicBezTo>
                    <a:pt x="9" y="59"/>
                    <a:pt x="7" y="55"/>
                    <a:pt x="4" y="51"/>
                  </a:cubicBezTo>
                  <a:cubicBezTo>
                    <a:pt x="2" y="47"/>
                    <a:pt x="1" y="42"/>
                    <a:pt x="1" y="37"/>
                  </a:cubicBezTo>
                  <a:cubicBezTo>
                    <a:pt x="0" y="33"/>
                    <a:pt x="1" y="28"/>
                    <a:pt x="3" y="24"/>
                  </a:cubicBezTo>
                  <a:cubicBezTo>
                    <a:pt x="4" y="19"/>
                    <a:pt x="7" y="15"/>
                    <a:pt x="10" y="12"/>
                  </a:cubicBezTo>
                  <a:cubicBezTo>
                    <a:pt x="13" y="9"/>
                    <a:pt x="17" y="6"/>
                    <a:pt x="21" y="4"/>
                  </a:cubicBezTo>
                  <a:close/>
                  <a:moveTo>
                    <a:pt x="29" y="19"/>
                  </a:moveTo>
                  <a:cubicBezTo>
                    <a:pt x="24" y="21"/>
                    <a:pt x="21" y="25"/>
                    <a:pt x="19" y="30"/>
                  </a:cubicBezTo>
                  <a:cubicBezTo>
                    <a:pt x="17" y="35"/>
                    <a:pt x="17" y="39"/>
                    <a:pt x="20" y="44"/>
                  </a:cubicBezTo>
                  <a:cubicBezTo>
                    <a:pt x="22" y="48"/>
                    <a:pt x="25" y="51"/>
                    <a:pt x="30" y="53"/>
                  </a:cubicBezTo>
                  <a:cubicBezTo>
                    <a:pt x="35" y="54"/>
                    <a:pt x="40" y="53"/>
                    <a:pt x="44" y="51"/>
                  </a:cubicBezTo>
                  <a:cubicBezTo>
                    <a:pt x="49" y="49"/>
                    <a:pt x="52" y="45"/>
                    <a:pt x="54" y="41"/>
                  </a:cubicBezTo>
                  <a:cubicBezTo>
                    <a:pt x="55" y="36"/>
                    <a:pt x="55" y="32"/>
                    <a:pt x="53" y="27"/>
                  </a:cubicBezTo>
                  <a:cubicBezTo>
                    <a:pt x="50" y="23"/>
                    <a:pt x="47" y="20"/>
                    <a:pt x="42" y="18"/>
                  </a:cubicBezTo>
                  <a:cubicBezTo>
                    <a:pt x="38" y="17"/>
                    <a:pt x="33" y="17"/>
                    <a:pt x="2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102"/>
            <p:cNvSpPr>
              <a:spLocks/>
            </p:cNvSpPr>
            <p:nvPr/>
          </p:nvSpPr>
          <p:spPr bwMode="auto">
            <a:xfrm>
              <a:off x="4471104" y="5665443"/>
              <a:ext cx="120496" cy="108383"/>
            </a:xfrm>
            <a:custGeom>
              <a:avLst/>
              <a:gdLst/>
              <a:ahLst/>
              <a:cxnLst>
                <a:cxn ang="0">
                  <a:pos x="9" y="78"/>
                </a:cxn>
                <a:cxn ang="0">
                  <a:pos x="0" y="40"/>
                </a:cxn>
                <a:cxn ang="0">
                  <a:pos x="156" y="0"/>
                </a:cxn>
                <a:cxn ang="0">
                  <a:pos x="165" y="36"/>
                </a:cxn>
                <a:cxn ang="0">
                  <a:pos x="92" y="114"/>
                </a:cxn>
                <a:cxn ang="0">
                  <a:pos x="179" y="92"/>
                </a:cxn>
                <a:cxn ang="0">
                  <a:pos x="189" y="133"/>
                </a:cxn>
                <a:cxn ang="0">
                  <a:pos x="33" y="170"/>
                </a:cxn>
                <a:cxn ang="0">
                  <a:pos x="23" y="137"/>
                </a:cxn>
                <a:cxn ang="0">
                  <a:pos x="97" y="57"/>
                </a:cxn>
                <a:cxn ang="0">
                  <a:pos x="9" y="78"/>
                </a:cxn>
              </a:cxnLst>
              <a:rect l="0" t="0" r="r" b="b"/>
              <a:pathLst>
                <a:path w="189" h="170">
                  <a:moveTo>
                    <a:pt x="9" y="78"/>
                  </a:moveTo>
                  <a:lnTo>
                    <a:pt x="0" y="40"/>
                  </a:lnTo>
                  <a:lnTo>
                    <a:pt x="156" y="0"/>
                  </a:lnTo>
                  <a:lnTo>
                    <a:pt x="165" y="36"/>
                  </a:lnTo>
                  <a:lnTo>
                    <a:pt x="92" y="114"/>
                  </a:lnTo>
                  <a:lnTo>
                    <a:pt x="179" y="92"/>
                  </a:lnTo>
                  <a:lnTo>
                    <a:pt x="189" y="133"/>
                  </a:lnTo>
                  <a:lnTo>
                    <a:pt x="33" y="170"/>
                  </a:lnTo>
                  <a:lnTo>
                    <a:pt x="23" y="137"/>
                  </a:lnTo>
                  <a:lnTo>
                    <a:pt x="97" y="57"/>
                  </a:lnTo>
                  <a:lnTo>
                    <a:pt x="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32" name="Group 248"/>
          <p:cNvGrpSpPr>
            <a:grpSpLocks noChangeAspect="1"/>
          </p:cNvGrpSpPr>
          <p:nvPr/>
        </p:nvGrpSpPr>
        <p:grpSpPr>
          <a:xfrm>
            <a:off x="6268838" y="2140458"/>
            <a:ext cx="625581" cy="558830"/>
            <a:chOff x="4666830" y="5260602"/>
            <a:chExt cx="1141204" cy="1019434"/>
          </a:xfrm>
          <a:solidFill>
            <a:srgbClr val="FBB040"/>
          </a:solidFill>
        </p:grpSpPr>
        <p:sp>
          <p:nvSpPr>
            <p:cNvPr id="236" name="Freeform 86"/>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115"/>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116"/>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117"/>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118"/>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119"/>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120"/>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121"/>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122"/>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123"/>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124"/>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125"/>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126"/>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127"/>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128"/>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129"/>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130"/>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131"/>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132"/>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5" name="Group 220"/>
          <p:cNvGrpSpPr>
            <a:grpSpLocks noChangeAspect="1"/>
          </p:cNvGrpSpPr>
          <p:nvPr/>
        </p:nvGrpSpPr>
        <p:grpSpPr>
          <a:xfrm>
            <a:off x="6274059" y="3004799"/>
            <a:ext cx="625581" cy="558830"/>
            <a:chOff x="4666830" y="5260602"/>
            <a:chExt cx="1141204" cy="1019434"/>
          </a:xfrm>
          <a:solidFill>
            <a:srgbClr val="FBB040"/>
          </a:solidFill>
        </p:grpSpPr>
        <p:sp>
          <p:nvSpPr>
            <p:cNvPr id="256" name="Freeform 64"/>
            <p:cNvSpPr>
              <a:spLocks noEditPoints="1"/>
            </p:cNvSpPr>
            <p:nvPr/>
          </p:nvSpPr>
          <p:spPr bwMode="auto">
            <a:xfrm>
              <a:off x="5042981" y="5615715"/>
              <a:ext cx="227604" cy="414404"/>
            </a:xfrm>
            <a:custGeom>
              <a:avLst/>
              <a:gdLst/>
              <a:ahLst/>
              <a:cxnLst>
                <a:cxn ang="0">
                  <a:pos x="45" y="114"/>
                </a:cxn>
                <a:cxn ang="0">
                  <a:pos x="52" y="67"/>
                </a:cxn>
                <a:cxn ang="0">
                  <a:pos x="76" y="56"/>
                </a:cxn>
                <a:cxn ang="0">
                  <a:pos x="69" y="39"/>
                </a:cxn>
                <a:cxn ang="0">
                  <a:pos x="80" y="0"/>
                </a:cxn>
                <a:cxn ang="0">
                  <a:pos x="91" y="39"/>
                </a:cxn>
                <a:cxn ang="0">
                  <a:pos x="84" y="56"/>
                </a:cxn>
                <a:cxn ang="0">
                  <a:pos x="107" y="67"/>
                </a:cxn>
                <a:cxn ang="0">
                  <a:pos x="119" y="95"/>
                </a:cxn>
                <a:cxn ang="0">
                  <a:pos x="107" y="122"/>
                </a:cxn>
                <a:cxn ang="0">
                  <a:pos x="136" y="185"/>
                </a:cxn>
                <a:cxn ang="0">
                  <a:pos x="151" y="188"/>
                </a:cxn>
                <a:cxn ang="0">
                  <a:pos x="136" y="192"/>
                </a:cxn>
                <a:cxn ang="0">
                  <a:pos x="139" y="231"/>
                </a:cxn>
                <a:cxn ang="0">
                  <a:pos x="148" y="257"/>
                </a:cxn>
                <a:cxn ang="0">
                  <a:pos x="147" y="260"/>
                </a:cxn>
                <a:cxn ang="0">
                  <a:pos x="147" y="263"/>
                </a:cxn>
                <a:cxn ang="0">
                  <a:pos x="145" y="264"/>
                </a:cxn>
                <a:cxn ang="0">
                  <a:pos x="144" y="275"/>
                </a:cxn>
                <a:cxn ang="0">
                  <a:pos x="138" y="266"/>
                </a:cxn>
                <a:cxn ang="0">
                  <a:pos x="134" y="265"/>
                </a:cxn>
                <a:cxn ang="0">
                  <a:pos x="131" y="263"/>
                </a:cxn>
                <a:cxn ang="0">
                  <a:pos x="124" y="235"/>
                </a:cxn>
                <a:cxn ang="0">
                  <a:pos x="113" y="192"/>
                </a:cxn>
                <a:cxn ang="0">
                  <a:pos x="89" y="206"/>
                </a:cxn>
                <a:cxn ang="0">
                  <a:pos x="72" y="206"/>
                </a:cxn>
                <a:cxn ang="0">
                  <a:pos x="47" y="192"/>
                </a:cxn>
                <a:cxn ang="0">
                  <a:pos x="19" y="263"/>
                </a:cxn>
                <a:cxn ang="0">
                  <a:pos x="32" y="192"/>
                </a:cxn>
                <a:cxn ang="0">
                  <a:pos x="17" y="195"/>
                </a:cxn>
                <a:cxn ang="0">
                  <a:pos x="17" y="180"/>
                </a:cxn>
                <a:cxn ang="0">
                  <a:pos x="35" y="185"/>
                </a:cxn>
                <a:cxn ang="0">
                  <a:pos x="72" y="171"/>
                </a:cxn>
                <a:cxn ang="0">
                  <a:pos x="89" y="171"/>
                </a:cxn>
                <a:cxn ang="0">
                  <a:pos x="111" y="185"/>
                </a:cxn>
                <a:cxn ang="0">
                  <a:pos x="86" y="94"/>
                </a:cxn>
                <a:cxn ang="0">
                  <a:pos x="91" y="91"/>
                </a:cxn>
                <a:cxn ang="0">
                  <a:pos x="104" y="109"/>
                </a:cxn>
                <a:cxn ang="0">
                  <a:pos x="108" y="95"/>
                </a:cxn>
                <a:cxn ang="0">
                  <a:pos x="100" y="75"/>
                </a:cxn>
                <a:cxn ang="0">
                  <a:pos x="60" y="75"/>
                </a:cxn>
                <a:cxn ang="0">
                  <a:pos x="52" y="95"/>
                </a:cxn>
                <a:cxn ang="0">
                  <a:pos x="56" y="109"/>
                </a:cxn>
                <a:cxn ang="0">
                  <a:pos x="69" y="91"/>
                </a:cxn>
                <a:cxn ang="0">
                  <a:pos x="73" y="94"/>
                </a:cxn>
                <a:cxn ang="0">
                  <a:pos x="49" y="185"/>
                </a:cxn>
                <a:cxn ang="0">
                  <a:pos x="72" y="171"/>
                </a:cxn>
                <a:cxn ang="0">
                  <a:pos x="14" y="222"/>
                </a:cxn>
                <a:cxn ang="0">
                  <a:pos x="19" y="224"/>
                </a:cxn>
                <a:cxn ang="0">
                  <a:pos x="14" y="246"/>
                </a:cxn>
                <a:cxn ang="0">
                  <a:pos x="9" y="248"/>
                </a:cxn>
                <a:cxn ang="0">
                  <a:pos x="6" y="244"/>
                </a:cxn>
                <a:cxn ang="0">
                  <a:pos x="5" y="237"/>
                </a:cxn>
                <a:cxn ang="0">
                  <a:pos x="10" y="231"/>
                </a:cxn>
                <a:cxn ang="0">
                  <a:pos x="26" y="241"/>
                </a:cxn>
                <a:cxn ang="0">
                  <a:pos x="26" y="235"/>
                </a:cxn>
                <a:cxn ang="0">
                  <a:pos x="26" y="241"/>
                </a:cxn>
              </a:cxnLst>
              <a:rect l="0" t="0" r="r" b="b"/>
              <a:pathLst>
                <a:path w="151" h="275">
                  <a:moveTo>
                    <a:pt x="52" y="122"/>
                  </a:moveTo>
                  <a:cubicBezTo>
                    <a:pt x="50" y="120"/>
                    <a:pt x="47" y="117"/>
                    <a:pt x="45" y="114"/>
                  </a:cubicBezTo>
                  <a:cubicBezTo>
                    <a:pt x="43" y="108"/>
                    <a:pt x="40" y="101"/>
                    <a:pt x="40" y="95"/>
                  </a:cubicBezTo>
                  <a:cubicBezTo>
                    <a:pt x="40" y="84"/>
                    <a:pt x="45" y="73"/>
                    <a:pt x="52" y="67"/>
                  </a:cubicBezTo>
                  <a:cubicBezTo>
                    <a:pt x="52" y="67"/>
                    <a:pt x="52" y="67"/>
                    <a:pt x="52" y="67"/>
                  </a:cubicBezTo>
                  <a:cubicBezTo>
                    <a:pt x="58" y="61"/>
                    <a:pt x="66" y="56"/>
                    <a:pt x="76" y="56"/>
                  </a:cubicBezTo>
                  <a:cubicBezTo>
                    <a:pt x="76" y="50"/>
                    <a:pt x="76" y="50"/>
                    <a:pt x="76" y="50"/>
                  </a:cubicBezTo>
                  <a:cubicBezTo>
                    <a:pt x="72" y="48"/>
                    <a:pt x="69" y="44"/>
                    <a:pt x="69" y="39"/>
                  </a:cubicBezTo>
                  <a:cubicBezTo>
                    <a:pt x="69" y="12"/>
                    <a:pt x="69" y="12"/>
                    <a:pt x="69" y="12"/>
                  </a:cubicBezTo>
                  <a:cubicBezTo>
                    <a:pt x="69" y="6"/>
                    <a:pt x="73" y="0"/>
                    <a:pt x="80" y="0"/>
                  </a:cubicBezTo>
                  <a:cubicBezTo>
                    <a:pt x="86" y="0"/>
                    <a:pt x="91" y="6"/>
                    <a:pt x="91" y="12"/>
                  </a:cubicBezTo>
                  <a:cubicBezTo>
                    <a:pt x="91" y="39"/>
                    <a:pt x="91" y="39"/>
                    <a:pt x="91" y="39"/>
                  </a:cubicBezTo>
                  <a:cubicBezTo>
                    <a:pt x="91" y="44"/>
                    <a:pt x="89" y="48"/>
                    <a:pt x="84" y="50"/>
                  </a:cubicBezTo>
                  <a:cubicBezTo>
                    <a:pt x="84" y="56"/>
                    <a:pt x="84" y="56"/>
                    <a:pt x="84" y="56"/>
                  </a:cubicBezTo>
                  <a:cubicBezTo>
                    <a:pt x="93" y="56"/>
                    <a:pt x="101" y="61"/>
                    <a:pt x="107" y="67"/>
                  </a:cubicBezTo>
                  <a:cubicBezTo>
                    <a:pt x="107" y="67"/>
                    <a:pt x="107" y="67"/>
                    <a:pt x="107" y="67"/>
                  </a:cubicBezTo>
                  <a:cubicBezTo>
                    <a:pt x="107" y="67"/>
                    <a:pt x="107" y="67"/>
                    <a:pt x="107" y="67"/>
                  </a:cubicBezTo>
                  <a:cubicBezTo>
                    <a:pt x="114" y="73"/>
                    <a:pt x="119" y="84"/>
                    <a:pt x="119" y="95"/>
                  </a:cubicBezTo>
                  <a:cubicBezTo>
                    <a:pt x="119" y="101"/>
                    <a:pt x="118" y="108"/>
                    <a:pt x="114" y="114"/>
                  </a:cubicBezTo>
                  <a:cubicBezTo>
                    <a:pt x="112" y="116"/>
                    <a:pt x="110" y="120"/>
                    <a:pt x="107" y="122"/>
                  </a:cubicBezTo>
                  <a:cubicBezTo>
                    <a:pt x="125" y="185"/>
                    <a:pt x="125" y="185"/>
                    <a:pt x="125" y="185"/>
                  </a:cubicBezTo>
                  <a:cubicBezTo>
                    <a:pt x="136" y="185"/>
                    <a:pt x="136" y="185"/>
                    <a:pt x="136" y="185"/>
                  </a:cubicBezTo>
                  <a:cubicBezTo>
                    <a:pt x="137" y="182"/>
                    <a:pt x="140" y="180"/>
                    <a:pt x="142" y="180"/>
                  </a:cubicBezTo>
                  <a:cubicBezTo>
                    <a:pt x="147" y="180"/>
                    <a:pt x="151" y="184"/>
                    <a:pt x="151" y="188"/>
                  </a:cubicBezTo>
                  <a:cubicBezTo>
                    <a:pt x="151" y="192"/>
                    <a:pt x="147" y="195"/>
                    <a:pt x="142" y="195"/>
                  </a:cubicBezTo>
                  <a:cubicBezTo>
                    <a:pt x="140" y="195"/>
                    <a:pt x="137" y="194"/>
                    <a:pt x="136" y="192"/>
                  </a:cubicBezTo>
                  <a:cubicBezTo>
                    <a:pt x="127" y="192"/>
                    <a:pt x="127" y="192"/>
                    <a:pt x="127" y="192"/>
                  </a:cubicBezTo>
                  <a:cubicBezTo>
                    <a:pt x="139" y="231"/>
                    <a:pt x="139" y="231"/>
                    <a:pt x="139" y="231"/>
                  </a:cubicBezTo>
                  <a:cubicBezTo>
                    <a:pt x="140" y="231"/>
                    <a:pt x="141" y="231"/>
                    <a:pt x="141" y="232"/>
                  </a:cubicBezTo>
                  <a:cubicBezTo>
                    <a:pt x="148" y="257"/>
                    <a:pt x="148" y="257"/>
                    <a:pt x="148" y="257"/>
                  </a:cubicBezTo>
                  <a:cubicBezTo>
                    <a:pt x="148" y="258"/>
                    <a:pt x="148" y="259"/>
                    <a:pt x="148" y="259"/>
                  </a:cubicBezTo>
                  <a:cubicBezTo>
                    <a:pt x="147" y="260"/>
                    <a:pt x="147" y="260"/>
                    <a:pt x="147" y="260"/>
                  </a:cubicBezTo>
                  <a:cubicBezTo>
                    <a:pt x="147" y="261"/>
                    <a:pt x="147" y="261"/>
                    <a:pt x="147" y="261"/>
                  </a:cubicBezTo>
                  <a:cubicBezTo>
                    <a:pt x="147" y="263"/>
                    <a:pt x="147" y="263"/>
                    <a:pt x="147" y="263"/>
                  </a:cubicBezTo>
                  <a:cubicBezTo>
                    <a:pt x="146" y="264"/>
                    <a:pt x="146" y="264"/>
                    <a:pt x="146" y="264"/>
                  </a:cubicBezTo>
                  <a:cubicBezTo>
                    <a:pt x="145" y="264"/>
                    <a:pt x="145" y="264"/>
                    <a:pt x="145" y="264"/>
                  </a:cubicBezTo>
                  <a:cubicBezTo>
                    <a:pt x="146" y="271"/>
                    <a:pt x="146" y="271"/>
                    <a:pt x="146" y="271"/>
                  </a:cubicBezTo>
                  <a:cubicBezTo>
                    <a:pt x="147" y="273"/>
                    <a:pt x="146" y="274"/>
                    <a:pt x="144" y="275"/>
                  </a:cubicBezTo>
                  <a:cubicBezTo>
                    <a:pt x="142" y="275"/>
                    <a:pt x="140" y="274"/>
                    <a:pt x="140" y="273"/>
                  </a:cubicBezTo>
                  <a:cubicBezTo>
                    <a:pt x="138" y="266"/>
                    <a:pt x="138" y="266"/>
                    <a:pt x="138" y="266"/>
                  </a:cubicBezTo>
                  <a:cubicBezTo>
                    <a:pt x="137" y="266"/>
                    <a:pt x="137" y="266"/>
                    <a:pt x="137" y="266"/>
                  </a:cubicBezTo>
                  <a:cubicBezTo>
                    <a:pt x="136" y="267"/>
                    <a:pt x="134" y="266"/>
                    <a:pt x="134" y="265"/>
                  </a:cubicBezTo>
                  <a:cubicBezTo>
                    <a:pt x="134" y="264"/>
                    <a:pt x="134" y="264"/>
                    <a:pt x="134" y="264"/>
                  </a:cubicBezTo>
                  <a:cubicBezTo>
                    <a:pt x="133" y="264"/>
                    <a:pt x="131" y="264"/>
                    <a:pt x="131" y="263"/>
                  </a:cubicBezTo>
                  <a:cubicBezTo>
                    <a:pt x="124" y="238"/>
                    <a:pt x="124" y="238"/>
                    <a:pt x="124" y="238"/>
                  </a:cubicBezTo>
                  <a:cubicBezTo>
                    <a:pt x="124" y="237"/>
                    <a:pt x="124" y="235"/>
                    <a:pt x="124" y="235"/>
                  </a:cubicBezTo>
                  <a:cubicBezTo>
                    <a:pt x="125" y="234"/>
                    <a:pt x="125" y="234"/>
                    <a:pt x="125" y="234"/>
                  </a:cubicBezTo>
                  <a:cubicBezTo>
                    <a:pt x="113" y="192"/>
                    <a:pt x="113" y="192"/>
                    <a:pt x="113" y="192"/>
                  </a:cubicBezTo>
                  <a:cubicBezTo>
                    <a:pt x="89" y="192"/>
                    <a:pt x="89" y="192"/>
                    <a:pt x="89" y="192"/>
                  </a:cubicBezTo>
                  <a:cubicBezTo>
                    <a:pt x="89" y="206"/>
                    <a:pt x="89" y="206"/>
                    <a:pt x="89" y="206"/>
                  </a:cubicBezTo>
                  <a:cubicBezTo>
                    <a:pt x="89" y="211"/>
                    <a:pt x="85" y="214"/>
                    <a:pt x="80" y="214"/>
                  </a:cubicBezTo>
                  <a:cubicBezTo>
                    <a:pt x="76" y="214"/>
                    <a:pt x="72" y="211"/>
                    <a:pt x="72" y="206"/>
                  </a:cubicBezTo>
                  <a:cubicBezTo>
                    <a:pt x="72" y="192"/>
                    <a:pt x="72" y="192"/>
                    <a:pt x="72" y="192"/>
                  </a:cubicBezTo>
                  <a:cubicBezTo>
                    <a:pt x="47" y="192"/>
                    <a:pt x="47" y="192"/>
                    <a:pt x="47" y="192"/>
                  </a:cubicBezTo>
                  <a:cubicBezTo>
                    <a:pt x="38" y="224"/>
                    <a:pt x="32" y="242"/>
                    <a:pt x="23" y="275"/>
                  </a:cubicBezTo>
                  <a:cubicBezTo>
                    <a:pt x="19" y="263"/>
                    <a:pt x="19" y="263"/>
                    <a:pt x="19" y="263"/>
                  </a:cubicBezTo>
                  <a:cubicBezTo>
                    <a:pt x="12" y="261"/>
                    <a:pt x="12" y="261"/>
                    <a:pt x="12" y="261"/>
                  </a:cubicBezTo>
                  <a:cubicBezTo>
                    <a:pt x="32" y="192"/>
                    <a:pt x="32" y="192"/>
                    <a:pt x="32" y="192"/>
                  </a:cubicBezTo>
                  <a:cubicBezTo>
                    <a:pt x="24" y="192"/>
                    <a:pt x="24" y="192"/>
                    <a:pt x="24" y="192"/>
                  </a:cubicBezTo>
                  <a:cubicBezTo>
                    <a:pt x="23" y="194"/>
                    <a:pt x="20" y="195"/>
                    <a:pt x="17" y="195"/>
                  </a:cubicBezTo>
                  <a:cubicBezTo>
                    <a:pt x="14" y="195"/>
                    <a:pt x="10" y="192"/>
                    <a:pt x="10" y="188"/>
                  </a:cubicBezTo>
                  <a:cubicBezTo>
                    <a:pt x="10" y="184"/>
                    <a:pt x="14" y="180"/>
                    <a:pt x="17" y="180"/>
                  </a:cubicBezTo>
                  <a:cubicBezTo>
                    <a:pt x="20" y="180"/>
                    <a:pt x="23" y="182"/>
                    <a:pt x="24" y="185"/>
                  </a:cubicBezTo>
                  <a:cubicBezTo>
                    <a:pt x="35" y="185"/>
                    <a:pt x="35" y="185"/>
                    <a:pt x="35" y="185"/>
                  </a:cubicBezTo>
                  <a:cubicBezTo>
                    <a:pt x="52" y="122"/>
                    <a:pt x="52" y="122"/>
                    <a:pt x="52" y="122"/>
                  </a:cubicBezTo>
                  <a:close/>
                  <a:moveTo>
                    <a:pt x="72" y="171"/>
                  </a:moveTo>
                  <a:cubicBezTo>
                    <a:pt x="72" y="166"/>
                    <a:pt x="76" y="162"/>
                    <a:pt x="80" y="162"/>
                  </a:cubicBezTo>
                  <a:cubicBezTo>
                    <a:pt x="85" y="162"/>
                    <a:pt x="89" y="166"/>
                    <a:pt x="89" y="171"/>
                  </a:cubicBezTo>
                  <a:cubicBezTo>
                    <a:pt x="89" y="185"/>
                    <a:pt x="89" y="185"/>
                    <a:pt x="89" y="185"/>
                  </a:cubicBezTo>
                  <a:cubicBezTo>
                    <a:pt x="111" y="185"/>
                    <a:pt x="111" y="185"/>
                    <a:pt x="111" y="185"/>
                  </a:cubicBezTo>
                  <a:cubicBezTo>
                    <a:pt x="86" y="98"/>
                    <a:pt x="86" y="98"/>
                    <a:pt x="86" y="98"/>
                  </a:cubicBezTo>
                  <a:cubicBezTo>
                    <a:pt x="86" y="97"/>
                    <a:pt x="86" y="95"/>
                    <a:pt x="86" y="94"/>
                  </a:cubicBezTo>
                  <a:cubicBezTo>
                    <a:pt x="87" y="92"/>
                    <a:pt x="89" y="91"/>
                    <a:pt x="90" y="91"/>
                  </a:cubicBezTo>
                  <a:cubicBezTo>
                    <a:pt x="91" y="91"/>
                    <a:pt x="91" y="91"/>
                    <a:pt x="91" y="91"/>
                  </a:cubicBezTo>
                  <a:cubicBezTo>
                    <a:pt x="96" y="90"/>
                    <a:pt x="99" y="92"/>
                    <a:pt x="100" y="96"/>
                  </a:cubicBezTo>
                  <a:cubicBezTo>
                    <a:pt x="104" y="109"/>
                    <a:pt x="104" y="109"/>
                    <a:pt x="104" y="109"/>
                  </a:cubicBezTo>
                  <a:cubicBezTo>
                    <a:pt x="104" y="109"/>
                    <a:pt x="105" y="109"/>
                    <a:pt x="105" y="108"/>
                  </a:cubicBezTo>
                  <a:cubicBezTo>
                    <a:pt x="107" y="104"/>
                    <a:pt x="108" y="100"/>
                    <a:pt x="108" y="95"/>
                  </a:cubicBezTo>
                  <a:cubicBezTo>
                    <a:pt x="108" y="86"/>
                    <a:pt x="105" y="80"/>
                    <a:pt x="100" y="75"/>
                  </a:cubicBezTo>
                  <a:cubicBezTo>
                    <a:pt x="100" y="75"/>
                    <a:pt x="100" y="75"/>
                    <a:pt x="100" y="75"/>
                  </a:cubicBezTo>
                  <a:cubicBezTo>
                    <a:pt x="94" y="69"/>
                    <a:pt x="87" y="67"/>
                    <a:pt x="80" y="67"/>
                  </a:cubicBezTo>
                  <a:cubicBezTo>
                    <a:pt x="72" y="67"/>
                    <a:pt x="65" y="69"/>
                    <a:pt x="60" y="75"/>
                  </a:cubicBezTo>
                  <a:cubicBezTo>
                    <a:pt x="60" y="75"/>
                    <a:pt x="60" y="75"/>
                    <a:pt x="60" y="75"/>
                  </a:cubicBezTo>
                  <a:cubicBezTo>
                    <a:pt x="55" y="80"/>
                    <a:pt x="52" y="86"/>
                    <a:pt x="52" y="95"/>
                  </a:cubicBezTo>
                  <a:cubicBezTo>
                    <a:pt x="52" y="100"/>
                    <a:pt x="53" y="104"/>
                    <a:pt x="56" y="108"/>
                  </a:cubicBezTo>
                  <a:cubicBezTo>
                    <a:pt x="56" y="109"/>
                    <a:pt x="56" y="109"/>
                    <a:pt x="56" y="109"/>
                  </a:cubicBezTo>
                  <a:cubicBezTo>
                    <a:pt x="60" y="96"/>
                    <a:pt x="60" y="96"/>
                    <a:pt x="60" y="96"/>
                  </a:cubicBezTo>
                  <a:cubicBezTo>
                    <a:pt x="60" y="92"/>
                    <a:pt x="65" y="90"/>
                    <a:pt x="69" y="91"/>
                  </a:cubicBezTo>
                  <a:cubicBezTo>
                    <a:pt x="70" y="91"/>
                    <a:pt x="70" y="91"/>
                    <a:pt x="70" y="91"/>
                  </a:cubicBezTo>
                  <a:cubicBezTo>
                    <a:pt x="71" y="91"/>
                    <a:pt x="72" y="92"/>
                    <a:pt x="73" y="94"/>
                  </a:cubicBezTo>
                  <a:cubicBezTo>
                    <a:pt x="75" y="95"/>
                    <a:pt x="75" y="97"/>
                    <a:pt x="73" y="98"/>
                  </a:cubicBezTo>
                  <a:cubicBezTo>
                    <a:pt x="49" y="185"/>
                    <a:pt x="49" y="185"/>
                    <a:pt x="49" y="185"/>
                  </a:cubicBezTo>
                  <a:cubicBezTo>
                    <a:pt x="72" y="185"/>
                    <a:pt x="72" y="185"/>
                    <a:pt x="72" y="185"/>
                  </a:cubicBezTo>
                  <a:cubicBezTo>
                    <a:pt x="72" y="171"/>
                    <a:pt x="72" y="171"/>
                    <a:pt x="72" y="171"/>
                  </a:cubicBezTo>
                  <a:close/>
                  <a:moveTo>
                    <a:pt x="12" y="224"/>
                  </a:moveTo>
                  <a:cubicBezTo>
                    <a:pt x="14" y="222"/>
                    <a:pt x="14" y="222"/>
                    <a:pt x="14" y="222"/>
                  </a:cubicBezTo>
                  <a:cubicBezTo>
                    <a:pt x="15" y="221"/>
                    <a:pt x="16" y="221"/>
                    <a:pt x="17" y="221"/>
                  </a:cubicBezTo>
                  <a:cubicBezTo>
                    <a:pt x="18" y="222"/>
                    <a:pt x="18" y="222"/>
                    <a:pt x="19" y="224"/>
                  </a:cubicBezTo>
                  <a:cubicBezTo>
                    <a:pt x="19" y="224"/>
                    <a:pt x="19" y="225"/>
                    <a:pt x="19" y="226"/>
                  </a:cubicBezTo>
                  <a:cubicBezTo>
                    <a:pt x="14" y="246"/>
                    <a:pt x="14" y="246"/>
                    <a:pt x="14" y="246"/>
                  </a:cubicBezTo>
                  <a:cubicBezTo>
                    <a:pt x="14" y="247"/>
                    <a:pt x="12" y="247"/>
                    <a:pt x="12" y="248"/>
                  </a:cubicBezTo>
                  <a:cubicBezTo>
                    <a:pt x="11" y="248"/>
                    <a:pt x="10" y="248"/>
                    <a:pt x="9" y="248"/>
                  </a:cubicBezTo>
                  <a:cubicBezTo>
                    <a:pt x="9" y="248"/>
                    <a:pt x="8" y="247"/>
                    <a:pt x="8" y="246"/>
                  </a:cubicBezTo>
                  <a:cubicBezTo>
                    <a:pt x="6" y="246"/>
                    <a:pt x="6" y="245"/>
                    <a:pt x="6" y="244"/>
                  </a:cubicBezTo>
                  <a:cubicBezTo>
                    <a:pt x="9" y="238"/>
                    <a:pt x="9" y="238"/>
                    <a:pt x="9" y="238"/>
                  </a:cubicBezTo>
                  <a:cubicBezTo>
                    <a:pt x="5" y="237"/>
                    <a:pt x="5" y="237"/>
                    <a:pt x="5" y="237"/>
                  </a:cubicBezTo>
                  <a:cubicBezTo>
                    <a:pt x="0" y="235"/>
                    <a:pt x="2" y="228"/>
                    <a:pt x="6" y="229"/>
                  </a:cubicBezTo>
                  <a:cubicBezTo>
                    <a:pt x="10" y="231"/>
                    <a:pt x="10" y="231"/>
                    <a:pt x="10" y="231"/>
                  </a:cubicBezTo>
                  <a:cubicBezTo>
                    <a:pt x="12" y="224"/>
                    <a:pt x="12" y="224"/>
                    <a:pt x="12" y="224"/>
                  </a:cubicBezTo>
                  <a:close/>
                  <a:moveTo>
                    <a:pt x="26" y="241"/>
                  </a:moveTo>
                  <a:cubicBezTo>
                    <a:pt x="28" y="241"/>
                    <a:pt x="30" y="240"/>
                    <a:pt x="30" y="239"/>
                  </a:cubicBezTo>
                  <a:cubicBezTo>
                    <a:pt x="30" y="237"/>
                    <a:pt x="28" y="235"/>
                    <a:pt x="26" y="235"/>
                  </a:cubicBezTo>
                  <a:cubicBezTo>
                    <a:pt x="25" y="235"/>
                    <a:pt x="23" y="237"/>
                    <a:pt x="23" y="239"/>
                  </a:cubicBezTo>
                  <a:cubicBezTo>
                    <a:pt x="23" y="240"/>
                    <a:pt x="25" y="241"/>
                    <a:pt x="26" y="2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65"/>
            <p:cNvSpPr>
              <a:spLocks/>
            </p:cNvSpPr>
            <p:nvPr/>
          </p:nvSpPr>
          <p:spPr bwMode="auto">
            <a:xfrm>
              <a:off x="5091434" y="6024380"/>
              <a:ext cx="142810" cy="29965"/>
            </a:xfrm>
            <a:custGeom>
              <a:avLst/>
              <a:gdLst/>
              <a:ahLst/>
              <a:cxnLst>
                <a:cxn ang="0">
                  <a:pos x="3" y="8"/>
                </a:cxn>
                <a:cxn ang="0">
                  <a:pos x="1" y="3"/>
                </a:cxn>
                <a:cxn ang="0">
                  <a:pos x="6" y="2"/>
                </a:cxn>
                <a:cxn ang="0">
                  <a:pos x="26" y="10"/>
                </a:cxn>
                <a:cxn ang="0">
                  <a:pos x="47" y="13"/>
                </a:cxn>
                <a:cxn ang="0">
                  <a:pos x="69" y="10"/>
                </a:cxn>
                <a:cxn ang="0">
                  <a:pos x="89" y="2"/>
                </a:cxn>
                <a:cxn ang="0">
                  <a:pos x="94" y="3"/>
                </a:cxn>
                <a:cxn ang="0">
                  <a:pos x="93" y="8"/>
                </a:cxn>
                <a:cxn ang="0">
                  <a:pos x="71" y="18"/>
                </a:cxn>
                <a:cxn ang="0">
                  <a:pos x="47" y="20"/>
                </a:cxn>
                <a:cxn ang="0">
                  <a:pos x="24" y="18"/>
                </a:cxn>
                <a:cxn ang="0">
                  <a:pos x="3" y="8"/>
                </a:cxn>
              </a:cxnLst>
              <a:rect l="0" t="0" r="r" b="b"/>
              <a:pathLst>
                <a:path w="95" h="20">
                  <a:moveTo>
                    <a:pt x="3" y="8"/>
                  </a:moveTo>
                  <a:cubicBezTo>
                    <a:pt x="0" y="7"/>
                    <a:pt x="0" y="5"/>
                    <a:pt x="1" y="3"/>
                  </a:cubicBezTo>
                  <a:cubicBezTo>
                    <a:pt x="1" y="2"/>
                    <a:pt x="4" y="0"/>
                    <a:pt x="6" y="2"/>
                  </a:cubicBezTo>
                  <a:cubicBezTo>
                    <a:pt x="12" y="5"/>
                    <a:pt x="18" y="8"/>
                    <a:pt x="26" y="10"/>
                  </a:cubicBezTo>
                  <a:cubicBezTo>
                    <a:pt x="33" y="13"/>
                    <a:pt x="40" y="13"/>
                    <a:pt x="47" y="13"/>
                  </a:cubicBezTo>
                  <a:cubicBezTo>
                    <a:pt x="54" y="13"/>
                    <a:pt x="61" y="13"/>
                    <a:pt x="69" y="10"/>
                  </a:cubicBezTo>
                  <a:cubicBezTo>
                    <a:pt x="76" y="8"/>
                    <a:pt x="83" y="5"/>
                    <a:pt x="89" y="2"/>
                  </a:cubicBezTo>
                  <a:cubicBezTo>
                    <a:pt x="90" y="0"/>
                    <a:pt x="93" y="2"/>
                    <a:pt x="94" y="3"/>
                  </a:cubicBezTo>
                  <a:cubicBezTo>
                    <a:pt x="95" y="5"/>
                    <a:pt x="94" y="7"/>
                    <a:pt x="93" y="8"/>
                  </a:cubicBezTo>
                  <a:cubicBezTo>
                    <a:pt x="86" y="13"/>
                    <a:pt x="78" y="15"/>
                    <a:pt x="71" y="18"/>
                  </a:cubicBezTo>
                  <a:cubicBezTo>
                    <a:pt x="63" y="19"/>
                    <a:pt x="55" y="20"/>
                    <a:pt x="47" y="20"/>
                  </a:cubicBezTo>
                  <a:cubicBezTo>
                    <a:pt x="40" y="20"/>
                    <a:pt x="31" y="19"/>
                    <a:pt x="24" y="18"/>
                  </a:cubicBezTo>
                  <a:cubicBezTo>
                    <a:pt x="17" y="15"/>
                    <a:pt x="8" y="13"/>
                    <a:pt x="3"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66"/>
            <p:cNvSpPr>
              <a:spLocks noEditPoints="1"/>
            </p:cNvSpPr>
            <p:nvPr/>
          </p:nvSpPr>
          <p:spPr bwMode="auto">
            <a:xfrm>
              <a:off x="5311387" y="5609976"/>
              <a:ext cx="118583" cy="444369"/>
            </a:xfrm>
            <a:custGeom>
              <a:avLst/>
              <a:gdLst/>
              <a:ahLst/>
              <a:cxnLst>
                <a:cxn ang="0">
                  <a:pos x="72" y="295"/>
                </a:cxn>
                <a:cxn ang="0">
                  <a:pos x="0" y="295"/>
                </a:cxn>
                <a:cxn ang="0">
                  <a:pos x="0" y="0"/>
                </a:cxn>
                <a:cxn ang="0">
                  <a:pos x="79" y="0"/>
                </a:cxn>
                <a:cxn ang="0">
                  <a:pos x="79" y="295"/>
                </a:cxn>
                <a:cxn ang="0">
                  <a:pos x="72" y="295"/>
                </a:cxn>
                <a:cxn ang="0">
                  <a:pos x="66" y="275"/>
                </a:cxn>
                <a:cxn ang="0">
                  <a:pos x="43" y="275"/>
                </a:cxn>
                <a:cxn ang="0">
                  <a:pos x="43" y="268"/>
                </a:cxn>
                <a:cxn ang="0">
                  <a:pos x="66" y="268"/>
                </a:cxn>
                <a:cxn ang="0">
                  <a:pos x="66" y="255"/>
                </a:cxn>
                <a:cxn ang="0">
                  <a:pos x="51" y="252"/>
                </a:cxn>
                <a:cxn ang="0">
                  <a:pos x="66" y="248"/>
                </a:cxn>
                <a:cxn ang="0">
                  <a:pos x="66" y="234"/>
                </a:cxn>
                <a:cxn ang="0">
                  <a:pos x="43" y="234"/>
                </a:cxn>
                <a:cxn ang="0">
                  <a:pos x="43" y="227"/>
                </a:cxn>
                <a:cxn ang="0">
                  <a:pos x="66" y="227"/>
                </a:cxn>
                <a:cxn ang="0">
                  <a:pos x="66" y="214"/>
                </a:cxn>
                <a:cxn ang="0">
                  <a:pos x="51" y="210"/>
                </a:cxn>
                <a:cxn ang="0">
                  <a:pos x="66" y="207"/>
                </a:cxn>
                <a:cxn ang="0">
                  <a:pos x="66" y="193"/>
                </a:cxn>
                <a:cxn ang="0">
                  <a:pos x="43" y="193"/>
                </a:cxn>
                <a:cxn ang="0">
                  <a:pos x="43" y="186"/>
                </a:cxn>
                <a:cxn ang="0">
                  <a:pos x="66" y="186"/>
                </a:cxn>
                <a:cxn ang="0">
                  <a:pos x="66" y="171"/>
                </a:cxn>
                <a:cxn ang="0">
                  <a:pos x="51" y="169"/>
                </a:cxn>
                <a:cxn ang="0">
                  <a:pos x="66" y="165"/>
                </a:cxn>
                <a:cxn ang="0">
                  <a:pos x="66" y="151"/>
                </a:cxn>
                <a:cxn ang="0">
                  <a:pos x="43" y="151"/>
                </a:cxn>
                <a:cxn ang="0">
                  <a:pos x="43" y="144"/>
                </a:cxn>
                <a:cxn ang="0">
                  <a:pos x="66" y="144"/>
                </a:cxn>
                <a:cxn ang="0">
                  <a:pos x="66" y="130"/>
                </a:cxn>
                <a:cxn ang="0">
                  <a:pos x="51" y="127"/>
                </a:cxn>
                <a:cxn ang="0">
                  <a:pos x="66" y="123"/>
                </a:cxn>
                <a:cxn ang="0">
                  <a:pos x="66" y="110"/>
                </a:cxn>
                <a:cxn ang="0">
                  <a:pos x="43" y="110"/>
                </a:cxn>
                <a:cxn ang="0">
                  <a:pos x="43" y="103"/>
                </a:cxn>
                <a:cxn ang="0">
                  <a:pos x="66" y="103"/>
                </a:cxn>
                <a:cxn ang="0">
                  <a:pos x="66" y="89"/>
                </a:cxn>
                <a:cxn ang="0">
                  <a:pos x="51" y="85"/>
                </a:cxn>
                <a:cxn ang="0">
                  <a:pos x="66" y="82"/>
                </a:cxn>
                <a:cxn ang="0">
                  <a:pos x="66" y="69"/>
                </a:cxn>
                <a:cxn ang="0">
                  <a:pos x="43" y="69"/>
                </a:cxn>
                <a:cxn ang="0">
                  <a:pos x="43" y="62"/>
                </a:cxn>
                <a:cxn ang="0">
                  <a:pos x="66" y="62"/>
                </a:cxn>
                <a:cxn ang="0">
                  <a:pos x="66" y="47"/>
                </a:cxn>
                <a:cxn ang="0">
                  <a:pos x="51" y="44"/>
                </a:cxn>
                <a:cxn ang="0">
                  <a:pos x="66" y="41"/>
                </a:cxn>
                <a:cxn ang="0">
                  <a:pos x="66" y="26"/>
                </a:cxn>
                <a:cxn ang="0">
                  <a:pos x="43" y="26"/>
                </a:cxn>
                <a:cxn ang="0">
                  <a:pos x="43" y="20"/>
                </a:cxn>
                <a:cxn ang="0">
                  <a:pos x="66" y="20"/>
                </a:cxn>
                <a:cxn ang="0">
                  <a:pos x="66" y="15"/>
                </a:cxn>
                <a:cxn ang="0">
                  <a:pos x="14" y="15"/>
                </a:cxn>
                <a:cxn ang="0">
                  <a:pos x="14" y="281"/>
                </a:cxn>
                <a:cxn ang="0">
                  <a:pos x="66" y="281"/>
                </a:cxn>
                <a:cxn ang="0">
                  <a:pos x="66" y="275"/>
                </a:cxn>
              </a:cxnLst>
              <a:rect l="0" t="0" r="r" b="b"/>
              <a:pathLst>
                <a:path w="79" h="295">
                  <a:moveTo>
                    <a:pt x="72" y="295"/>
                  </a:moveTo>
                  <a:cubicBezTo>
                    <a:pt x="0" y="295"/>
                    <a:pt x="0" y="295"/>
                    <a:pt x="0" y="295"/>
                  </a:cubicBezTo>
                  <a:cubicBezTo>
                    <a:pt x="0" y="0"/>
                    <a:pt x="0" y="0"/>
                    <a:pt x="0" y="0"/>
                  </a:cubicBezTo>
                  <a:cubicBezTo>
                    <a:pt x="27" y="0"/>
                    <a:pt x="53" y="0"/>
                    <a:pt x="79" y="0"/>
                  </a:cubicBezTo>
                  <a:cubicBezTo>
                    <a:pt x="79" y="295"/>
                    <a:pt x="79" y="295"/>
                    <a:pt x="79" y="295"/>
                  </a:cubicBezTo>
                  <a:cubicBezTo>
                    <a:pt x="72" y="295"/>
                    <a:pt x="72" y="295"/>
                    <a:pt x="72" y="295"/>
                  </a:cubicBezTo>
                  <a:close/>
                  <a:moveTo>
                    <a:pt x="66" y="275"/>
                  </a:moveTo>
                  <a:cubicBezTo>
                    <a:pt x="43" y="275"/>
                    <a:pt x="43" y="275"/>
                    <a:pt x="43" y="275"/>
                  </a:cubicBezTo>
                  <a:cubicBezTo>
                    <a:pt x="39" y="275"/>
                    <a:pt x="39" y="268"/>
                    <a:pt x="43" y="268"/>
                  </a:cubicBezTo>
                  <a:cubicBezTo>
                    <a:pt x="66" y="268"/>
                    <a:pt x="66" y="268"/>
                    <a:pt x="66" y="268"/>
                  </a:cubicBezTo>
                  <a:cubicBezTo>
                    <a:pt x="66" y="255"/>
                    <a:pt x="66" y="255"/>
                    <a:pt x="66" y="255"/>
                  </a:cubicBezTo>
                  <a:cubicBezTo>
                    <a:pt x="59" y="255"/>
                    <a:pt x="51" y="256"/>
                    <a:pt x="51" y="252"/>
                  </a:cubicBezTo>
                  <a:cubicBezTo>
                    <a:pt x="51" y="247"/>
                    <a:pt x="59" y="248"/>
                    <a:pt x="66" y="248"/>
                  </a:cubicBezTo>
                  <a:cubicBezTo>
                    <a:pt x="66" y="234"/>
                    <a:pt x="66" y="234"/>
                    <a:pt x="66" y="234"/>
                  </a:cubicBezTo>
                  <a:cubicBezTo>
                    <a:pt x="43" y="234"/>
                    <a:pt x="43" y="234"/>
                    <a:pt x="43" y="234"/>
                  </a:cubicBezTo>
                  <a:cubicBezTo>
                    <a:pt x="39" y="234"/>
                    <a:pt x="39" y="227"/>
                    <a:pt x="43" y="227"/>
                  </a:cubicBezTo>
                  <a:cubicBezTo>
                    <a:pt x="66" y="227"/>
                    <a:pt x="66" y="227"/>
                    <a:pt x="66" y="227"/>
                  </a:cubicBezTo>
                  <a:cubicBezTo>
                    <a:pt x="66" y="214"/>
                    <a:pt x="66" y="214"/>
                    <a:pt x="66" y="214"/>
                  </a:cubicBezTo>
                  <a:cubicBezTo>
                    <a:pt x="59" y="214"/>
                    <a:pt x="51" y="215"/>
                    <a:pt x="51" y="210"/>
                  </a:cubicBezTo>
                  <a:cubicBezTo>
                    <a:pt x="51" y="206"/>
                    <a:pt x="59" y="207"/>
                    <a:pt x="66" y="207"/>
                  </a:cubicBezTo>
                  <a:cubicBezTo>
                    <a:pt x="66" y="193"/>
                    <a:pt x="66" y="193"/>
                    <a:pt x="66" y="193"/>
                  </a:cubicBezTo>
                  <a:cubicBezTo>
                    <a:pt x="43" y="193"/>
                    <a:pt x="43" y="193"/>
                    <a:pt x="43" y="193"/>
                  </a:cubicBezTo>
                  <a:cubicBezTo>
                    <a:pt x="39" y="193"/>
                    <a:pt x="39" y="186"/>
                    <a:pt x="43" y="186"/>
                  </a:cubicBezTo>
                  <a:cubicBezTo>
                    <a:pt x="66" y="186"/>
                    <a:pt x="66" y="186"/>
                    <a:pt x="66" y="186"/>
                  </a:cubicBezTo>
                  <a:cubicBezTo>
                    <a:pt x="66" y="171"/>
                    <a:pt x="66" y="171"/>
                    <a:pt x="66" y="171"/>
                  </a:cubicBezTo>
                  <a:cubicBezTo>
                    <a:pt x="59" y="171"/>
                    <a:pt x="51" y="174"/>
                    <a:pt x="51" y="169"/>
                  </a:cubicBezTo>
                  <a:cubicBezTo>
                    <a:pt x="51" y="163"/>
                    <a:pt x="59" y="165"/>
                    <a:pt x="66" y="165"/>
                  </a:cubicBezTo>
                  <a:cubicBezTo>
                    <a:pt x="66" y="151"/>
                    <a:pt x="66" y="151"/>
                    <a:pt x="66" y="151"/>
                  </a:cubicBezTo>
                  <a:cubicBezTo>
                    <a:pt x="43" y="151"/>
                    <a:pt x="43" y="151"/>
                    <a:pt x="43" y="151"/>
                  </a:cubicBezTo>
                  <a:cubicBezTo>
                    <a:pt x="39" y="151"/>
                    <a:pt x="39" y="144"/>
                    <a:pt x="43" y="144"/>
                  </a:cubicBezTo>
                  <a:cubicBezTo>
                    <a:pt x="66" y="144"/>
                    <a:pt x="66" y="144"/>
                    <a:pt x="66" y="144"/>
                  </a:cubicBezTo>
                  <a:cubicBezTo>
                    <a:pt x="66" y="130"/>
                    <a:pt x="66" y="130"/>
                    <a:pt x="66" y="130"/>
                  </a:cubicBezTo>
                  <a:cubicBezTo>
                    <a:pt x="59" y="130"/>
                    <a:pt x="51" y="132"/>
                    <a:pt x="51" y="127"/>
                  </a:cubicBezTo>
                  <a:cubicBezTo>
                    <a:pt x="51" y="122"/>
                    <a:pt x="59" y="123"/>
                    <a:pt x="66" y="123"/>
                  </a:cubicBezTo>
                  <a:cubicBezTo>
                    <a:pt x="66" y="110"/>
                    <a:pt x="66" y="110"/>
                    <a:pt x="66" y="110"/>
                  </a:cubicBezTo>
                  <a:cubicBezTo>
                    <a:pt x="43" y="110"/>
                    <a:pt x="43" y="110"/>
                    <a:pt x="43" y="110"/>
                  </a:cubicBezTo>
                  <a:cubicBezTo>
                    <a:pt x="39" y="110"/>
                    <a:pt x="39" y="103"/>
                    <a:pt x="43" y="103"/>
                  </a:cubicBezTo>
                  <a:cubicBezTo>
                    <a:pt x="66" y="103"/>
                    <a:pt x="66" y="103"/>
                    <a:pt x="66" y="103"/>
                  </a:cubicBezTo>
                  <a:cubicBezTo>
                    <a:pt x="66" y="89"/>
                    <a:pt x="66" y="89"/>
                    <a:pt x="66" y="89"/>
                  </a:cubicBezTo>
                  <a:cubicBezTo>
                    <a:pt x="59" y="89"/>
                    <a:pt x="51" y="90"/>
                    <a:pt x="51" y="85"/>
                  </a:cubicBezTo>
                  <a:cubicBezTo>
                    <a:pt x="51" y="81"/>
                    <a:pt x="59" y="82"/>
                    <a:pt x="66" y="82"/>
                  </a:cubicBezTo>
                  <a:cubicBezTo>
                    <a:pt x="66" y="69"/>
                    <a:pt x="66" y="69"/>
                    <a:pt x="66" y="69"/>
                  </a:cubicBezTo>
                  <a:cubicBezTo>
                    <a:pt x="43" y="69"/>
                    <a:pt x="43" y="69"/>
                    <a:pt x="43" y="69"/>
                  </a:cubicBezTo>
                  <a:cubicBezTo>
                    <a:pt x="39" y="69"/>
                    <a:pt x="39" y="62"/>
                    <a:pt x="43" y="62"/>
                  </a:cubicBezTo>
                  <a:cubicBezTo>
                    <a:pt x="66" y="62"/>
                    <a:pt x="66" y="62"/>
                    <a:pt x="66" y="62"/>
                  </a:cubicBezTo>
                  <a:cubicBezTo>
                    <a:pt x="66" y="47"/>
                    <a:pt x="66" y="47"/>
                    <a:pt x="66" y="47"/>
                  </a:cubicBezTo>
                  <a:cubicBezTo>
                    <a:pt x="59" y="47"/>
                    <a:pt x="51" y="49"/>
                    <a:pt x="51" y="44"/>
                  </a:cubicBezTo>
                  <a:cubicBezTo>
                    <a:pt x="51" y="39"/>
                    <a:pt x="59" y="41"/>
                    <a:pt x="66" y="41"/>
                  </a:cubicBezTo>
                  <a:cubicBezTo>
                    <a:pt x="66" y="26"/>
                    <a:pt x="66" y="26"/>
                    <a:pt x="66" y="26"/>
                  </a:cubicBezTo>
                  <a:cubicBezTo>
                    <a:pt x="43" y="26"/>
                    <a:pt x="43" y="26"/>
                    <a:pt x="43" y="26"/>
                  </a:cubicBezTo>
                  <a:cubicBezTo>
                    <a:pt x="39" y="26"/>
                    <a:pt x="39" y="20"/>
                    <a:pt x="43" y="20"/>
                  </a:cubicBezTo>
                  <a:cubicBezTo>
                    <a:pt x="66" y="20"/>
                    <a:pt x="66" y="20"/>
                    <a:pt x="66" y="20"/>
                  </a:cubicBezTo>
                  <a:cubicBezTo>
                    <a:pt x="66" y="15"/>
                    <a:pt x="66" y="15"/>
                    <a:pt x="66" y="15"/>
                  </a:cubicBezTo>
                  <a:cubicBezTo>
                    <a:pt x="14" y="15"/>
                    <a:pt x="14" y="15"/>
                    <a:pt x="14" y="15"/>
                  </a:cubicBezTo>
                  <a:cubicBezTo>
                    <a:pt x="14" y="281"/>
                    <a:pt x="14" y="281"/>
                    <a:pt x="14" y="281"/>
                  </a:cubicBezTo>
                  <a:cubicBezTo>
                    <a:pt x="66" y="281"/>
                    <a:pt x="66" y="281"/>
                    <a:pt x="66" y="281"/>
                  </a:cubicBezTo>
                  <a:cubicBezTo>
                    <a:pt x="66" y="275"/>
                    <a:pt x="66" y="275"/>
                    <a:pt x="66" y="2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86"/>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15"/>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116"/>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17"/>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18"/>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19"/>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20"/>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21"/>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22"/>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23"/>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24"/>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25"/>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126"/>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127"/>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128"/>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129"/>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130"/>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131"/>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132"/>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78" name="Group 207"/>
          <p:cNvGrpSpPr>
            <a:grpSpLocks noChangeAspect="1"/>
          </p:cNvGrpSpPr>
          <p:nvPr/>
        </p:nvGrpSpPr>
        <p:grpSpPr>
          <a:xfrm>
            <a:off x="6341755" y="3885128"/>
            <a:ext cx="491559" cy="558830"/>
            <a:chOff x="7207444" y="5248489"/>
            <a:chExt cx="894475" cy="1016883"/>
          </a:xfrm>
          <a:solidFill>
            <a:srgbClr val="FBB040"/>
          </a:solidFill>
        </p:grpSpPr>
        <p:sp>
          <p:nvSpPr>
            <p:cNvPr id="279" name="Freeform 67"/>
            <p:cNvSpPr>
              <a:spLocks noEditPoints="1"/>
            </p:cNvSpPr>
            <p:nvPr/>
          </p:nvSpPr>
          <p:spPr bwMode="auto">
            <a:xfrm>
              <a:off x="7387869" y="5638666"/>
              <a:ext cx="533625" cy="358300"/>
            </a:xfrm>
            <a:custGeom>
              <a:avLst/>
              <a:gdLst/>
              <a:ahLst/>
              <a:cxnLst>
                <a:cxn ang="0">
                  <a:pos x="178" y="0"/>
                </a:cxn>
                <a:cxn ang="0">
                  <a:pos x="351" y="53"/>
                </a:cxn>
                <a:cxn ang="0">
                  <a:pos x="354" y="56"/>
                </a:cxn>
                <a:cxn ang="0">
                  <a:pos x="351" y="60"/>
                </a:cxn>
                <a:cxn ang="0">
                  <a:pos x="282" y="90"/>
                </a:cxn>
                <a:cxn ang="0">
                  <a:pos x="301" y="104"/>
                </a:cxn>
                <a:cxn ang="0">
                  <a:pos x="313" y="156"/>
                </a:cxn>
                <a:cxn ang="0">
                  <a:pos x="322" y="167"/>
                </a:cxn>
                <a:cxn ang="0">
                  <a:pos x="321" y="173"/>
                </a:cxn>
                <a:cxn ang="0">
                  <a:pos x="345" y="232"/>
                </a:cxn>
                <a:cxn ang="0">
                  <a:pos x="313" y="238"/>
                </a:cxn>
                <a:cxn ang="0">
                  <a:pos x="308" y="178"/>
                </a:cxn>
                <a:cxn ang="0">
                  <a:pos x="300" y="166"/>
                </a:cxn>
                <a:cxn ang="0">
                  <a:pos x="304" y="158"/>
                </a:cxn>
                <a:cxn ang="0">
                  <a:pos x="292" y="108"/>
                </a:cxn>
                <a:cxn ang="0">
                  <a:pos x="268" y="94"/>
                </a:cxn>
                <a:cxn ang="0">
                  <a:pos x="174" y="60"/>
                </a:cxn>
                <a:cxn ang="0">
                  <a:pos x="172" y="58"/>
                </a:cxn>
                <a:cxn ang="0">
                  <a:pos x="175" y="65"/>
                </a:cxn>
                <a:cxn ang="0">
                  <a:pos x="258" y="100"/>
                </a:cxn>
                <a:cxn ang="0">
                  <a:pos x="179" y="136"/>
                </a:cxn>
                <a:cxn ang="0">
                  <a:pos x="175" y="136"/>
                </a:cxn>
                <a:cxn ang="0">
                  <a:pos x="2" y="60"/>
                </a:cxn>
                <a:cxn ang="0">
                  <a:pos x="0" y="56"/>
                </a:cxn>
                <a:cxn ang="0">
                  <a:pos x="2" y="53"/>
                </a:cxn>
                <a:cxn ang="0">
                  <a:pos x="176" y="0"/>
                </a:cxn>
                <a:cxn ang="0">
                  <a:pos x="178" y="0"/>
                </a:cxn>
                <a:cxn ang="0">
                  <a:pos x="75" y="104"/>
                </a:cxn>
                <a:cxn ang="0">
                  <a:pos x="71" y="179"/>
                </a:cxn>
                <a:cxn ang="0">
                  <a:pos x="71" y="181"/>
                </a:cxn>
                <a:cxn ang="0">
                  <a:pos x="74" y="181"/>
                </a:cxn>
                <a:cxn ang="0">
                  <a:pos x="175" y="228"/>
                </a:cxn>
                <a:cxn ang="0">
                  <a:pos x="178" y="228"/>
                </a:cxn>
                <a:cxn ang="0">
                  <a:pos x="280" y="181"/>
                </a:cxn>
                <a:cxn ang="0">
                  <a:pos x="282" y="181"/>
                </a:cxn>
                <a:cxn ang="0">
                  <a:pos x="282" y="179"/>
                </a:cxn>
                <a:cxn ang="0">
                  <a:pos x="277" y="106"/>
                </a:cxn>
                <a:cxn ang="0">
                  <a:pos x="184" y="146"/>
                </a:cxn>
                <a:cxn ang="0">
                  <a:pos x="170" y="146"/>
                </a:cxn>
                <a:cxn ang="0">
                  <a:pos x="75" y="104"/>
                </a:cxn>
              </a:cxnLst>
              <a:rect l="0" t="0" r="r" b="b"/>
              <a:pathLst>
                <a:path w="354" h="238">
                  <a:moveTo>
                    <a:pt x="178" y="0"/>
                  </a:moveTo>
                  <a:cubicBezTo>
                    <a:pt x="351" y="53"/>
                    <a:pt x="351" y="53"/>
                    <a:pt x="351" y="53"/>
                  </a:cubicBezTo>
                  <a:cubicBezTo>
                    <a:pt x="353" y="53"/>
                    <a:pt x="354" y="54"/>
                    <a:pt x="354" y="56"/>
                  </a:cubicBezTo>
                  <a:cubicBezTo>
                    <a:pt x="354" y="58"/>
                    <a:pt x="354" y="60"/>
                    <a:pt x="351" y="60"/>
                  </a:cubicBezTo>
                  <a:cubicBezTo>
                    <a:pt x="282" y="90"/>
                    <a:pt x="282" y="90"/>
                    <a:pt x="282" y="90"/>
                  </a:cubicBezTo>
                  <a:cubicBezTo>
                    <a:pt x="292" y="95"/>
                    <a:pt x="296" y="94"/>
                    <a:pt x="301" y="104"/>
                  </a:cubicBezTo>
                  <a:cubicBezTo>
                    <a:pt x="305" y="114"/>
                    <a:pt x="309" y="133"/>
                    <a:pt x="313" y="156"/>
                  </a:cubicBezTo>
                  <a:cubicBezTo>
                    <a:pt x="320" y="157"/>
                    <a:pt x="322" y="165"/>
                    <a:pt x="322" y="167"/>
                  </a:cubicBezTo>
                  <a:cubicBezTo>
                    <a:pt x="322" y="171"/>
                    <a:pt x="322" y="171"/>
                    <a:pt x="321" y="173"/>
                  </a:cubicBezTo>
                  <a:cubicBezTo>
                    <a:pt x="345" y="232"/>
                    <a:pt x="345" y="232"/>
                    <a:pt x="345" y="232"/>
                  </a:cubicBezTo>
                  <a:cubicBezTo>
                    <a:pt x="313" y="238"/>
                    <a:pt x="313" y="238"/>
                    <a:pt x="313" y="238"/>
                  </a:cubicBezTo>
                  <a:cubicBezTo>
                    <a:pt x="308" y="178"/>
                    <a:pt x="308" y="178"/>
                    <a:pt x="308" y="178"/>
                  </a:cubicBezTo>
                  <a:cubicBezTo>
                    <a:pt x="302" y="177"/>
                    <a:pt x="298" y="170"/>
                    <a:pt x="300" y="166"/>
                  </a:cubicBezTo>
                  <a:cubicBezTo>
                    <a:pt x="300" y="162"/>
                    <a:pt x="301" y="160"/>
                    <a:pt x="304" y="158"/>
                  </a:cubicBezTo>
                  <a:cubicBezTo>
                    <a:pt x="300" y="136"/>
                    <a:pt x="296" y="116"/>
                    <a:pt x="292" y="108"/>
                  </a:cubicBezTo>
                  <a:cubicBezTo>
                    <a:pt x="289" y="100"/>
                    <a:pt x="277" y="96"/>
                    <a:pt x="268" y="94"/>
                  </a:cubicBezTo>
                  <a:cubicBezTo>
                    <a:pt x="236" y="81"/>
                    <a:pt x="205" y="70"/>
                    <a:pt x="174" y="60"/>
                  </a:cubicBezTo>
                  <a:cubicBezTo>
                    <a:pt x="172" y="60"/>
                    <a:pt x="172" y="60"/>
                    <a:pt x="172" y="58"/>
                  </a:cubicBezTo>
                  <a:cubicBezTo>
                    <a:pt x="171" y="61"/>
                    <a:pt x="172" y="64"/>
                    <a:pt x="175" y="65"/>
                  </a:cubicBezTo>
                  <a:cubicBezTo>
                    <a:pt x="199" y="74"/>
                    <a:pt x="225" y="85"/>
                    <a:pt x="258" y="100"/>
                  </a:cubicBezTo>
                  <a:cubicBezTo>
                    <a:pt x="179" y="136"/>
                    <a:pt x="179" y="136"/>
                    <a:pt x="179" y="136"/>
                  </a:cubicBezTo>
                  <a:cubicBezTo>
                    <a:pt x="178" y="136"/>
                    <a:pt x="176" y="136"/>
                    <a:pt x="175" y="136"/>
                  </a:cubicBezTo>
                  <a:cubicBezTo>
                    <a:pt x="2" y="60"/>
                    <a:pt x="2" y="60"/>
                    <a:pt x="2" y="60"/>
                  </a:cubicBezTo>
                  <a:cubicBezTo>
                    <a:pt x="1" y="60"/>
                    <a:pt x="0" y="58"/>
                    <a:pt x="0" y="56"/>
                  </a:cubicBezTo>
                  <a:cubicBezTo>
                    <a:pt x="0" y="54"/>
                    <a:pt x="1" y="53"/>
                    <a:pt x="2" y="53"/>
                  </a:cubicBezTo>
                  <a:cubicBezTo>
                    <a:pt x="176" y="0"/>
                    <a:pt x="176" y="0"/>
                    <a:pt x="176" y="0"/>
                  </a:cubicBezTo>
                  <a:cubicBezTo>
                    <a:pt x="178" y="0"/>
                    <a:pt x="178" y="0"/>
                    <a:pt x="178" y="0"/>
                  </a:cubicBezTo>
                  <a:close/>
                  <a:moveTo>
                    <a:pt x="75" y="104"/>
                  </a:moveTo>
                  <a:cubicBezTo>
                    <a:pt x="71" y="179"/>
                    <a:pt x="71" y="179"/>
                    <a:pt x="71" y="179"/>
                  </a:cubicBezTo>
                  <a:cubicBezTo>
                    <a:pt x="71" y="181"/>
                    <a:pt x="71" y="181"/>
                    <a:pt x="71" y="181"/>
                  </a:cubicBezTo>
                  <a:cubicBezTo>
                    <a:pt x="73" y="181"/>
                    <a:pt x="73" y="181"/>
                    <a:pt x="74" y="181"/>
                  </a:cubicBezTo>
                  <a:cubicBezTo>
                    <a:pt x="109" y="173"/>
                    <a:pt x="147" y="190"/>
                    <a:pt x="175" y="228"/>
                  </a:cubicBezTo>
                  <a:cubicBezTo>
                    <a:pt x="176" y="229"/>
                    <a:pt x="178" y="229"/>
                    <a:pt x="178" y="228"/>
                  </a:cubicBezTo>
                  <a:cubicBezTo>
                    <a:pt x="205" y="190"/>
                    <a:pt x="245" y="173"/>
                    <a:pt x="280" y="181"/>
                  </a:cubicBezTo>
                  <a:cubicBezTo>
                    <a:pt x="281" y="181"/>
                    <a:pt x="281" y="181"/>
                    <a:pt x="282" y="181"/>
                  </a:cubicBezTo>
                  <a:cubicBezTo>
                    <a:pt x="282" y="179"/>
                    <a:pt x="282" y="179"/>
                    <a:pt x="282" y="179"/>
                  </a:cubicBezTo>
                  <a:cubicBezTo>
                    <a:pt x="277" y="106"/>
                    <a:pt x="277" y="106"/>
                    <a:pt x="277" y="106"/>
                  </a:cubicBezTo>
                  <a:cubicBezTo>
                    <a:pt x="184" y="146"/>
                    <a:pt x="184" y="146"/>
                    <a:pt x="184" y="146"/>
                  </a:cubicBezTo>
                  <a:cubicBezTo>
                    <a:pt x="179" y="148"/>
                    <a:pt x="174" y="148"/>
                    <a:pt x="170" y="146"/>
                  </a:cubicBezTo>
                  <a:cubicBezTo>
                    <a:pt x="75" y="104"/>
                    <a:pt x="75" y="104"/>
                    <a:pt x="75"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104"/>
            <p:cNvSpPr>
              <a:spLocks/>
            </p:cNvSpPr>
            <p:nvPr/>
          </p:nvSpPr>
          <p:spPr bwMode="auto">
            <a:xfrm>
              <a:off x="7278211" y="5343483"/>
              <a:ext cx="109658" cy="115396"/>
            </a:xfrm>
            <a:custGeom>
              <a:avLst/>
              <a:gdLst/>
              <a:ahLst/>
              <a:cxnLst>
                <a:cxn ang="0">
                  <a:pos x="0" y="30"/>
                </a:cxn>
                <a:cxn ang="0">
                  <a:pos x="13" y="20"/>
                </a:cxn>
                <a:cxn ang="0">
                  <a:pos x="39" y="54"/>
                </a:cxn>
                <a:cxn ang="0">
                  <a:pos x="45" y="59"/>
                </a:cxn>
                <a:cxn ang="0">
                  <a:pos x="52" y="58"/>
                </a:cxn>
                <a:cxn ang="0">
                  <a:pos x="55" y="52"/>
                </a:cxn>
                <a:cxn ang="0">
                  <a:pos x="52" y="43"/>
                </a:cxn>
                <a:cxn ang="0">
                  <a:pos x="26" y="10"/>
                </a:cxn>
                <a:cxn ang="0">
                  <a:pos x="40" y="0"/>
                </a:cxn>
                <a:cxn ang="0">
                  <a:pos x="65" y="34"/>
                </a:cxn>
                <a:cxn ang="0">
                  <a:pos x="72" y="53"/>
                </a:cxn>
                <a:cxn ang="0">
                  <a:pos x="62" y="70"/>
                </a:cxn>
                <a:cxn ang="0">
                  <a:pos x="43" y="76"/>
                </a:cxn>
                <a:cxn ang="0">
                  <a:pos x="26" y="64"/>
                </a:cxn>
                <a:cxn ang="0">
                  <a:pos x="0" y="30"/>
                </a:cxn>
              </a:cxnLst>
              <a:rect l="0" t="0" r="r" b="b"/>
              <a:pathLst>
                <a:path w="73" h="77">
                  <a:moveTo>
                    <a:pt x="0" y="30"/>
                  </a:moveTo>
                  <a:cubicBezTo>
                    <a:pt x="13" y="20"/>
                    <a:pt x="13" y="20"/>
                    <a:pt x="13" y="20"/>
                  </a:cubicBezTo>
                  <a:cubicBezTo>
                    <a:pt x="39" y="54"/>
                    <a:pt x="39" y="54"/>
                    <a:pt x="39" y="54"/>
                  </a:cubicBezTo>
                  <a:cubicBezTo>
                    <a:pt x="41" y="57"/>
                    <a:pt x="43" y="59"/>
                    <a:pt x="45" y="59"/>
                  </a:cubicBezTo>
                  <a:cubicBezTo>
                    <a:pt x="48" y="60"/>
                    <a:pt x="50" y="60"/>
                    <a:pt x="52" y="58"/>
                  </a:cubicBezTo>
                  <a:cubicBezTo>
                    <a:pt x="54" y="56"/>
                    <a:pt x="55" y="54"/>
                    <a:pt x="55" y="52"/>
                  </a:cubicBezTo>
                  <a:cubicBezTo>
                    <a:pt x="55" y="49"/>
                    <a:pt x="54" y="46"/>
                    <a:pt x="52" y="43"/>
                  </a:cubicBezTo>
                  <a:cubicBezTo>
                    <a:pt x="26" y="10"/>
                    <a:pt x="26" y="10"/>
                    <a:pt x="26" y="10"/>
                  </a:cubicBezTo>
                  <a:cubicBezTo>
                    <a:pt x="40" y="0"/>
                    <a:pt x="40" y="0"/>
                    <a:pt x="40" y="0"/>
                  </a:cubicBezTo>
                  <a:cubicBezTo>
                    <a:pt x="65" y="34"/>
                    <a:pt x="65" y="34"/>
                    <a:pt x="65" y="34"/>
                  </a:cubicBezTo>
                  <a:cubicBezTo>
                    <a:pt x="70" y="40"/>
                    <a:pt x="73" y="47"/>
                    <a:pt x="72" y="53"/>
                  </a:cubicBezTo>
                  <a:cubicBezTo>
                    <a:pt x="71" y="60"/>
                    <a:pt x="68" y="66"/>
                    <a:pt x="62" y="70"/>
                  </a:cubicBezTo>
                  <a:cubicBezTo>
                    <a:pt x="55" y="75"/>
                    <a:pt x="49" y="77"/>
                    <a:pt x="43" y="76"/>
                  </a:cubicBezTo>
                  <a:cubicBezTo>
                    <a:pt x="37" y="75"/>
                    <a:pt x="31" y="71"/>
                    <a:pt x="26" y="6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105"/>
            <p:cNvSpPr>
              <a:spLocks/>
            </p:cNvSpPr>
            <p:nvPr/>
          </p:nvSpPr>
          <p:spPr bwMode="auto">
            <a:xfrm>
              <a:off x="7364279" y="5287379"/>
              <a:ext cx="121771" cy="131334"/>
            </a:xfrm>
            <a:custGeom>
              <a:avLst/>
              <a:gdLst/>
              <a:ahLst/>
              <a:cxnLst>
                <a:cxn ang="0">
                  <a:pos x="106" y="187"/>
                </a:cxn>
                <a:cxn ang="0">
                  <a:pos x="71" y="206"/>
                </a:cxn>
                <a:cxn ang="0">
                  <a:pos x="0" y="59"/>
                </a:cxn>
                <a:cxn ang="0">
                  <a:pos x="33" y="45"/>
                </a:cxn>
                <a:cxn ang="0">
                  <a:pos x="125" y="99"/>
                </a:cxn>
                <a:cxn ang="0">
                  <a:pos x="85" y="19"/>
                </a:cxn>
                <a:cxn ang="0">
                  <a:pos x="120" y="0"/>
                </a:cxn>
                <a:cxn ang="0">
                  <a:pos x="191" y="144"/>
                </a:cxn>
                <a:cxn ang="0">
                  <a:pos x="160" y="161"/>
                </a:cxn>
                <a:cxn ang="0">
                  <a:pos x="68" y="106"/>
                </a:cxn>
                <a:cxn ang="0">
                  <a:pos x="106" y="187"/>
                </a:cxn>
              </a:cxnLst>
              <a:rect l="0" t="0" r="r" b="b"/>
              <a:pathLst>
                <a:path w="191" h="206">
                  <a:moveTo>
                    <a:pt x="106" y="187"/>
                  </a:moveTo>
                  <a:lnTo>
                    <a:pt x="71" y="206"/>
                  </a:lnTo>
                  <a:lnTo>
                    <a:pt x="0" y="59"/>
                  </a:lnTo>
                  <a:lnTo>
                    <a:pt x="33" y="45"/>
                  </a:lnTo>
                  <a:lnTo>
                    <a:pt x="125" y="99"/>
                  </a:lnTo>
                  <a:lnTo>
                    <a:pt x="85" y="19"/>
                  </a:lnTo>
                  <a:lnTo>
                    <a:pt x="120" y="0"/>
                  </a:lnTo>
                  <a:lnTo>
                    <a:pt x="191" y="144"/>
                  </a:lnTo>
                  <a:lnTo>
                    <a:pt x="160" y="161"/>
                  </a:lnTo>
                  <a:lnTo>
                    <a:pt x="68" y="106"/>
                  </a:lnTo>
                  <a:lnTo>
                    <a:pt x="106" y="1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106"/>
            <p:cNvSpPr>
              <a:spLocks/>
            </p:cNvSpPr>
            <p:nvPr/>
          </p:nvSpPr>
          <p:spPr bwMode="auto">
            <a:xfrm>
              <a:off x="7468199" y="5272078"/>
              <a:ext cx="55467" cy="105832"/>
            </a:xfrm>
            <a:custGeom>
              <a:avLst/>
              <a:gdLst/>
              <a:ahLst/>
              <a:cxnLst>
                <a:cxn ang="0">
                  <a:pos x="87" y="154"/>
                </a:cxn>
                <a:cxn ang="0">
                  <a:pos x="49" y="166"/>
                </a:cxn>
                <a:cxn ang="0">
                  <a:pos x="0" y="12"/>
                </a:cxn>
                <a:cxn ang="0">
                  <a:pos x="37" y="0"/>
                </a:cxn>
                <a:cxn ang="0">
                  <a:pos x="87" y="154"/>
                </a:cxn>
              </a:cxnLst>
              <a:rect l="0" t="0" r="r" b="b"/>
              <a:pathLst>
                <a:path w="87" h="166">
                  <a:moveTo>
                    <a:pt x="87" y="154"/>
                  </a:moveTo>
                  <a:lnTo>
                    <a:pt x="49" y="166"/>
                  </a:lnTo>
                  <a:lnTo>
                    <a:pt x="0" y="12"/>
                  </a:lnTo>
                  <a:lnTo>
                    <a:pt x="37" y="0"/>
                  </a:lnTo>
                  <a:lnTo>
                    <a:pt x="87" y="1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107"/>
            <p:cNvSpPr>
              <a:spLocks/>
            </p:cNvSpPr>
            <p:nvPr/>
          </p:nvSpPr>
          <p:spPr bwMode="auto">
            <a:xfrm>
              <a:off x="7505814" y="5249764"/>
              <a:ext cx="88619" cy="111570"/>
            </a:xfrm>
            <a:custGeom>
              <a:avLst/>
              <a:gdLst/>
              <a:ahLst/>
              <a:cxnLst>
                <a:cxn ang="0">
                  <a:pos x="120" y="168"/>
                </a:cxn>
                <a:cxn ang="0">
                  <a:pos x="78" y="175"/>
                </a:cxn>
                <a:cxn ang="0">
                  <a:pos x="0" y="26"/>
                </a:cxn>
                <a:cxn ang="0">
                  <a:pos x="40" y="19"/>
                </a:cxn>
                <a:cxn ang="0">
                  <a:pos x="89" y="118"/>
                </a:cxn>
                <a:cxn ang="0">
                  <a:pos x="99" y="7"/>
                </a:cxn>
                <a:cxn ang="0">
                  <a:pos x="139" y="0"/>
                </a:cxn>
                <a:cxn ang="0">
                  <a:pos x="120" y="168"/>
                </a:cxn>
              </a:cxnLst>
              <a:rect l="0" t="0" r="r" b="b"/>
              <a:pathLst>
                <a:path w="139" h="175">
                  <a:moveTo>
                    <a:pt x="120" y="168"/>
                  </a:moveTo>
                  <a:lnTo>
                    <a:pt x="78" y="175"/>
                  </a:lnTo>
                  <a:lnTo>
                    <a:pt x="0" y="26"/>
                  </a:lnTo>
                  <a:lnTo>
                    <a:pt x="40" y="19"/>
                  </a:lnTo>
                  <a:lnTo>
                    <a:pt x="89" y="118"/>
                  </a:lnTo>
                  <a:lnTo>
                    <a:pt x="99" y="7"/>
                  </a:lnTo>
                  <a:lnTo>
                    <a:pt x="139" y="0"/>
                  </a:lnTo>
                  <a:lnTo>
                    <a:pt x="120"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108"/>
            <p:cNvSpPr>
              <a:spLocks/>
            </p:cNvSpPr>
            <p:nvPr/>
          </p:nvSpPr>
          <p:spPr bwMode="auto">
            <a:xfrm>
              <a:off x="7612284" y="5248489"/>
              <a:ext cx="59292" cy="103920"/>
            </a:xfrm>
            <a:custGeom>
              <a:avLst/>
              <a:gdLst/>
              <a:ahLst/>
              <a:cxnLst>
                <a:cxn ang="0">
                  <a:pos x="93" y="160"/>
                </a:cxn>
                <a:cxn ang="0">
                  <a:pos x="5" y="163"/>
                </a:cxn>
                <a:cxn ang="0">
                  <a:pos x="0" y="2"/>
                </a:cxn>
                <a:cxn ang="0">
                  <a:pos x="88" y="0"/>
                </a:cxn>
                <a:cxn ang="0">
                  <a:pos x="88" y="35"/>
                </a:cxn>
                <a:cxn ang="0">
                  <a:pos x="41" y="35"/>
                </a:cxn>
                <a:cxn ang="0">
                  <a:pos x="41" y="61"/>
                </a:cxn>
                <a:cxn ang="0">
                  <a:pos x="90" y="61"/>
                </a:cxn>
                <a:cxn ang="0">
                  <a:pos x="90" y="97"/>
                </a:cxn>
                <a:cxn ang="0">
                  <a:pos x="43" y="97"/>
                </a:cxn>
                <a:cxn ang="0">
                  <a:pos x="43" y="125"/>
                </a:cxn>
                <a:cxn ang="0">
                  <a:pos x="90" y="125"/>
                </a:cxn>
                <a:cxn ang="0">
                  <a:pos x="93" y="160"/>
                </a:cxn>
              </a:cxnLst>
              <a:rect l="0" t="0" r="r" b="b"/>
              <a:pathLst>
                <a:path w="93" h="163">
                  <a:moveTo>
                    <a:pt x="93" y="160"/>
                  </a:moveTo>
                  <a:lnTo>
                    <a:pt x="5" y="163"/>
                  </a:lnTo>
                  <a:lnTo>
                    <a:pt x="0" y="2"/>
                  </a:lnTo>
                  <a:lnTo>
                    <a:pt x="88" y="0"/>
                  </a:lnTo>
                  <a:lnTo>
                    <a:pt x="88" y="35"/>
                  </a:lnTo>
                  <a:lnTo>
                    <a:pt x="41" y="35"/>
                  </a:lnTo>
                  <a:lnTo>
                    <a:pt x="41" y="61"/>
                  </a:lnTo>
                  <a:lnTo>
                    <a:pt x="90" y="61"/>
                  </a:lnTo>
                  <a:lnTo>
                    <a:pt x="90" y="97"/>
                  </a:lnTo>
                  <a:lnTo>
                    <a:pt x="43" y="97"/>
                  </a:lnTo>
                  <a:lnTo>
                    <a:pt x="43" y="125"/>
                  </a:lnTo>
                  <a:lnTo>
                    <a:pt x="90" y="125"/>
                  </a:lnTo>
                  <a:lnTo>
                    <a:pt x="93"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109"/>
            <p:cNvSpPr>
              <a:spLocks noEditPoints="1"/>
            </p:cNvSpPr>
            <p:nvPr/>
          </p:nvSpPr>
          <p:spPr bwMode="auto">
            <a:xfrm>
              <a:off x="7683052" y="5248489"/>
              <a:ext cx="82881" cy="112846"/>
            </a:xfrm>
            <a:custGeom>
              <a:avLst/>
              <a:gdLst/>
              <a:ahLst/>
              <a:cxnLst>
                <a:cxn ang="0">
                  <a:pos x="16" y="70"/>
                </a:cxn>
                <a:cxn ang="0">
                  <a:pos x="0" y="68"/>
                </a:cxn>
                <a:cxn ang="0">
                  <a:pos x="9" y="0"/>
                </a:cxn>
                <a:cxn ang="0">
                  <a:pos x="31" y="3"/>
                </a:cxn>
                <a:cxn ang="0">
                  <a:pos x="42" y="6"/>
                </a:cxn>
                <a:cxn ang="0">
                  <a:pos x="48" y="9"/>
                </a:cxn>
                <a:cxn ang="0">
                  <a:pos x="54" y="18"/>
                </a:cxn>
                <a:cxn ang="0">
                  <a:pos x="55" y="30"/>
                </a:cxn>
                <a:cxn ang="0">
                  <a:pos x="49" y="43"/>
                </a:cxn>
                <a:cxn ang="0">
                  <a:pos x="36" y="49"/>
                </a:cxn>
                <a:cxn ang="0">
                  <a:pos x="50" y="75"/>
                </a:cxn>
                <a:cxn ang="0">
                  <a:pos x="29" y="72"/>
                </a:cxn>
                <a:cxn ang="0">
                  <a:pos x="19" y="48"/>
                </a:cxn>
                <a:cxn ang="0">
                  <a:pos x="16" y="70"/>
                </a:cxn>
                <a:cxn ang="0">
                  <a:pos x="21" y="34"/>
                </a:cxn>
                <a:cxn ang="0">
                  <a:pos x="24" y="34"/>
                </a:cxn>
                <a:cxn ang="0">
                  <a:pos x="34" y="34"/>
                </a:cxn>
                <a:cxn ang="0">
                  <a:pos x="38" y="28"/>
                </a:cxn>
                <a:cxn ang="0">
                  <a:pos x="36" y="21"/>
                </a:cxn>
                <a:cxn ang="0">
                  <a:pos x="28" y="18"/>
                </a:cxn>
                <a:cxn ang="0">
                  <a:pos x="23" y="18"/>
                </a:cxn>
                <a:cxn ang="0">
                  <a:pos x="21" y="34"/>
                </a:cxn>
              </a:cxnLst>
              <a:rect l="0" t="0" r="r" b="b"/>
              <a:pathLst>
                <a:path w="55" h="75">
                  <a:moveTo>
                    <a:pt x="16" y="70"/>
                  </a:moveTo>
                  <a:cubicBezTo>
                    <a:pt x="0" y="68"/>
                    <a:pt x="0" y="68"/>
                    <a:pt x="0" y="68"/>
                  </a:cubicBezTo>
                  <a:cubicBezTo>
                    <a:pt x="9" y="0"/>
                    <a:pt x="9" y="0"/>
                    <a:pt x="9" y="0"/>
                  </a:cubicBezTo>
                  <a:cubicBezTo>
                    <a:pt x="31" y="3"/>
                    <a:pt x="31" y="3"/>
                    <a:pt x="31" y="3"/>
                  </a:cubicBezTo>
                  <a:cubicBezTo>
                    <a:pt x="36" y="4"/>
                    <a:pt x="39" y="5"/>
                    <a:pt x="42" y="6"/>
                  </a:cubicBezTo>
                  <a:cubicBezTo>
                    <a:pt x="44" y="7"/>
                    <a:pt x="46" y="8"/>
                    <a:pt x="48" y="9"/>
                  </a:cubicBezTo>
                  <a:cubicBezTo>
                    <a:pt x="51" y="12"/>
                    <a:pt x="53" y="15"/>
                    <a:pt x="54" y="18"/>
                  </a:cubicBezTo>
                  <a:cubicBezTo>
                    <a:pt x="55" y="22"/>
                    <a:pt x="55" y="25"/>
                    <a:pt x="55" y="30"/>
                  </a:cubicBezTo>
                  <a:cubicBezTo>
                    <a:pt x="54" y="35"/>
                    <a:pt x="52" y="40"/>
                    <a:pt x="49" y="43"/>
                  </a:cubicBezTo>
                  <a:cubicBezTo>
                    <a:pt x="45" y="47"/>
                    <a:pt x="41" y="49"/>
                    <a:pt x="36" y="49"/>
                  </a:cubicBezTo>
                  <a:cubicBezTo>
                    <a:pt x="50" y="75"/>
                    <a:pt x="50" y="75"/>
                    <a:pt x="50" y="75"/>
                  </a:cubicBezTo>
                  <a:cubicBezTo>
                    <a:pt x="29" y="72"/>
                    <a:pt x="29" y="72"/>
                    <a:pt x="29" y="72"/>
                  </a:cubicBezTo>
                  <a:cubicBezTo>
                    <a:pt x="19" y="48"/>
                    <a:pt x="19" y="48"/>
                    <a:pt x="19" y="48"/>
                  </a:cubicBezTo>
                  <a:lnTo>
                    <a:pt x="16" y="70"/>
                  </a:lnTo>
                  <a:close/>
                  <a:moveTo>
                    <a:pt x="21" y="34"/>
                  </a:moveTo>
                  <a:cubicBezTo>
                    <a:pt x="24" y="34"/>
                    <a:pt x="24" y="34"/>
                    <a:pt x="24" y="34"/>
                  </a:cubicBezTo>
                  <a:cubicBezTo>
                    <a:pt x="29" y="35"/>
                    <a:pt x="32" y="35"/>
                    <a:pt x="34" y="34"/>
                  </a:cubicBezTo>
                  <a:cubicBezTo>
                    <a:pt x="36" y="33"/>
                    <a:pt x="37" y="31"/>
                    <a:pt x="38" y="28"/>
                  </a:cubicBezTo>
                  <a:cubicBezTo>
                    <a:pt x="38" y="25"/>
                    <a:pt x="38" y="23"/>
                    <a:pt x="36" y="21"/>
                  </a:cubicBezTo>
                  <a:cubicBezTo>
                    <a:pt x="34" y="20"/>
                    <a:pt x="32" y="19"/>
                    <a:pt x="28" y="18"/>
                  </a:cubicBezTo>
                  <a:cubicBezTo>
                    <a:pt x="23" y="18"/>
                    <a:pt x="23" y="18"/>
                    <a:pt x="23" y="18"/>
                  </a:cubicBezTo>
                  <a:lnTo>
                    <a:pt x="21"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110"/>
            <p:cNvSpPr>
              <a:spLocks/>
            </p:cNvSpPr>
            <p:nvPr/>
          </p:nvSpPr>
          <p:spPr bwMode="auto">
            <a:xfrm>
              <a:off x="7767845" y="5269528"/>
              <a:ext cx="82881" cy="108383"/>
            </a:xfrm>
            <a:custGeom>
              <a:avLst/>
              <a:gdLst/>
              <a:ahLst/>
              <a:cxnLst>
                <a:cxn ang="0">
                  <a:pos x="2" y="40"/>
                </a:cxn>
                <a:cxn ang="0">
                  <a:pos x="17" y="45"/>
                </a:cxn>
                <a:cxn ang="0">
                  <a:pos x="17" y="46"/>
                </a:cxn>
                <a:cxn ang="0">
                  <a:pos x="17" y="52"/>
                </a:cxn>
                <a:cxn ang="0">
                  <a:pos x="21" y="55"/>
                </a:cxn>
                <a:cxn ang="0">
                  <a:pos x="26" y="55"/>
                </a:cxn>
                <a:cxn ang="0">
                  <a:pos x="29" y="52"/>
                </a:cxn>
                <a:cxn ang="0">
                  <a:pos x="23" y="41"/>
                </a:cxn>
                <a:cxn ang="0">
                  <a:pos x="20" y="39"/>
                </a:cxn>
                <a:cxn ang="0">
                  <a:pos x="11" y="27"/>
                </a:cxn>
                <a:cxn ang="0">
                  <a:pos x="11" y="15"/>
                </a:cxn>
                <a:cxn ang="0">
                  <a:pos x="22" y="3"/>
                </a:cxn>
                <a:cxn ang="0">
                  <a:pos x="40" y="2"/>
                </a:cxn>
                <a:cxn ang="0">
                  <a:pos x="52" y="12"/>
                </a:cxn>
                <a:cxn ang="0">
                  <a:pos x="53" y="28"/>
                </a:cxn>
                <a:cxn ang="0">
                  <a:pos x="53" y="29"/>
                </a:cxn>
                <a:cxn ang="0">
                  <a:pos x="38" y="24"/>
                </a:cxn>
                <a:cxn ang="0">
                  <a:pos x="38" y="19"/>
                </a:cxn>
                <a:cxn ang="0">
                  <a:pos x="34" y="16"/>
                </a:cxn>
                <a:cxn ang="0">
                  <a:pos x="30" y="16"/>
                </a:cxn>
                <a:cxn ang="0">
                  <a:pos x="28" y="19"/>
                </a:cxn>
                <a:cxn ang="0">
                  <a:pos x="34" y="30"/>
                </a:cxn>
                <a:cxn ang="0">
                  <a:pos x="38" y="33"/>
                </a:cxn>
                <a:cxn ang="0">
                  <a:pos x="45" y="45"/>
                </a:cxn>
                <a:cxn ang="0">
                  <a:pos x="45" y="56"/>
                </a:cxn>
                <a:cxn ang="0">
                  <a:pos x="34" y="68"/>
                </a:cxn>
                <a:cxn ang="0">
                  <a:pos x="17" y="70"/>
                </a:cxn>
                <a:cxn ang="0">
                  <a:pos x="2" y="59"/>
                </a:cxn>
                <a:cxn ang="0">
                  <a:pos x="2" y="42"/>
                </a:cxn>
                <a:cxn ang="0">
                  <a:pos x="2" y="40"/>
                </a:cxn>
              </a:cxnLst>
              <a:rect l="0" t="0" r="r" b="b"/>
              <a:pathLst>
                <a:path w="55" h="72">
                  <a:moveTo>
                    <a:pt x="2" y="40"/>
                  </a:moveTo>
                  <a:cubicBezTo>
                    <a:pt x="17" y="45"/>
                    <a:pt x="17" y="45"/>
                    <a:pt x="17" y="45"/>
                  </a:cubicBezTo>
                  <a:cubicBezTo>
                    <a:pt x="17" y="46"/>
                    <a:pt x="17" y="46"/>
                    <a:pt x="17" y="46"/>
                  </a:cubicBezTo>
                  <a:cubicBezTo>
                    <a:pt x="16" y="48"/>
                    <a:pt x="16" y="50"/>
                    <a:pt x="17" y="52"/>
                  </a:cubicBezTo>
                  <a:cubicBezTo>
                    <a:pt x="17" y="54"/>
                    <a:pt x="19" y="55"/>
                    <a:pt x="21" y="55"/>
                  </a:cubicBezTo>
                  <a:cubicBezTo>
                    <a:pt x="23" y="56"/>
                    <a:pt x="24" y="56"/>
                    <a:pt x="26" y="55"/>
                  </a:cubicBezTo>
                  <a:cubicBezTo>
                    <a:pt x="27" y="55"/>
                    <a:pt x="28" y="54"/>
                    <a:pt x="29" y="52"/>
                  </a:cubicBezTo>
                  <a:cubicBezTo>
                    <a:pt x="30" y="49"/>
                    <a:pt x="28" y="45"/>
                    <a:pt x="23" y="41"/>
                  </a:cubicBezTo>
                  <a:cubicBezTo>
                    <a:pt x="22" y="40"/>
                    <a:pt x="21" y="39"/>
                    <a:pt x="20" y="39"/>
                  </a:cubicBezTo>
                  <a:cubicBezTo>
                    <a:pt x="16" y="35"/>
                    <a:pt x="13" y="31"/>
                    <a:pt x="11" y="27"/>
                  </a:cubicBezTo>
                  <a:cubicBezTo>
                    <a:pt x="10" y="23"/>
                    <a:pt x="10" y="19"/>
                    <a:pt x="11" y="15"/>
                  </a:cubicBezTo>
                  <a:cubicBezTo>
                    <a:pt x="13" y="10"/>
                    <a:pt x="16" y="5"/>
                    <a:pt x="22" y="3"/>
                  </a:cubicBezTo>
                  <a:cubicBezTo>
                    <a:pt x="27" y="0"/>
                    <a:pt x="33" y="0"/>
                    <a:pt x="40" y="2"/>
                  </a:cubicBezTo>
                  <a:cubicBezTo>
                    <a:pt x="45" y="4"/>
                    <a:pt x="50" y="7"/>
                    <a:pt x="52" y="12"/>
                  </a:cubicBezTo>
                  <a:cubicBezTo>
                    <a:pt x="55" y="17"/>
                    <a:pt x="55" y="22"/>
                    <a:pt x="53" y="28"/>
                  </a:cubicBezTo>
                  <a:cubicBezTo>
                    <a:pt x="53" y="29"/>
                    <a:pt x="53" y="29"/>
                    <a:pt x="53" y="29"/>
                  </a:cubicBezTo>
                  <a:cubicBezTo>
                    <a:pt x="38" y="24"/>
                    <a:pt x="38" y="24"/>
                    <a:pt x="38" y="24"/>
                  </a:cubicBezTo>
                  <a:cubicBezTo>
                    <a:pt x="39" y="22"/>
                    <a:pt x="39" y="20"/>
                    <a:pt x="38" y="19"/>
                  </a:cubicBezTo>
                  <a:cubicBezTo>
                    <a:pt x="38" y="18"/>
                    <a:pt x="36" y="17"/>
                    <a:pt x="34" y="16"/>
                  </a:cubicBezTo>
                  <a:cubicBezTo>
                    <a:pt x="33" y="15"/>
                    <a:pt x="32" y="16"/>
                    <a:pt x="30" y="16"/>
                  </a:cubicBezTo>
                  <a:cubicBezTo>
                    <a:pt x="29" y="17"/>
                    <a:pt x="28" y="18"/>
                    <a:pt x="28" y="19"/>
                  </a:cubicBezTo>
                  <a:cubicBezTo>
                    <a:pt x="27" y="22"/>
                    <a:pt x="29" y="25"/>
                    <a:pt x="34" y="30"/>
                  </a:cubicBezTo>
                  <a:cubicBezTo>
                    <a:pt x="35" y="31"/>
                    <a:pt x="37" y="33"/>
                    <a:pt x="38" y="33"/>
                  </a:cubicBezTo>
                  <a:cubicBezTo>
                    <a:pt x="41" y="37"/>
                    <a:pt x="44" y="41"/>
                    <a:pt x="45" y="45"/>
                  </a:cubicBezTo>
                  <a:cubicBezTo>
                    <a:pt x="46" y="48"/>
                    <a:pt x="46" y="52"/>
                    <a:pt x="45" y="56"/>
                  </a:cubicBezTo>
                  <a:cubicBezTo>
                    <a:pt x="43" y="61"/>
                    <a:pt x="40" y="66"/>
                    <a:pt x="34" y="68"/>
                  </a:cubicBezTo>
                  <a:cubicBezTo>
                    <a:pt x="29" y="71"/>
                    <a:pt x="23" y="72"/>
                    <a:pt x="17" y="70"/>
                  </a:cubicBezTo>
                  <a:cubicBezTo>
                    <a:pt x="10" y="67"/>
                    <a:pt x="5" y="64"/>
                    <a:pt x="2" y="59"/>
                  </a:cubicBezTo>
                  <a:cubicBezTo>
                    <a:pt x="0" y="54"/>
                    <a:pt x="0" y="48"/>
                    <a:pt x="2" y="42"/>
                  </a:cubicBezTo>
                  <a:lnTo>
                    <a:pt x="2"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111"/>
            <p:cNvSpPr>
              <a:spLocks/>
            </p:cNvSpPr>
            <p:nvPr/>
          </p:nvSpPr>
          <p:spPr bwMode="auto">
            <a:xfrm>
              <a:off x="7835425" y="5293755"/>
              <a:ext cx="65030" cy="103920"/>
            </a:xfrm>
            <a:custGeom>
              <a:avLst/>
              <a:gdLst/>
              <a:ahLst/>
              <a:cxnLst>
                <a:cxn ang="0">
                  <a:pos x="35" y="163"/>
                </a:cxn>
                <a:cxn ang="0">
                  <a:pos x="0" y="146"/>
                </a:cxn>
                <a:cxn ang="0">
                  <a:pos x="66" y="0"/>
                </a:cxn>
                <a:cxn ang="0">
                  <a:pos x="102" y="16"/>
                </a:cxn>
                <a:cxn ang="0">
                  <a:pos x="35" y="163"/>
                </a:cxn>
              </a:cxnLst>
              <a:rect l="0" t="0" r="r" b="b"/>
              <a:pathLst>
                <a:path w="102" h="163">
                  <a:moveTo>
                    <a:pt x="35" y="163"/>
                  </a:moveTo>
                  <a:lnTo>
                    <a:pt x="0" y="146"/>
                  </a:lnTo>
                  <a:lnTo>
                    <a:pt x="66" y="0"/>
                  </a:lnTo>
                  <a:lnTo>
                    <a:pt x="102" y="16"/>
                  </a:lnTo>
                  <a:lnTo>
                    <a:pt x="35" y="1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12"/>
            <p:cNvSpPr>
              <a:spLocks/>
            </p:cNvSpPr>
            <p:nvPr/>
          </p:nvSpPr>
          <p:spPr bwMode="auto">
            <a:xfrm>
              <a:off x="7880690" y="5311606"/>
              <a:ext cx="90531" cy="111570"/>
            </a:xfrm>
            <a:custGeom>
              <a:avLst/>
              <a:gdLst/>
              <a:ahLst/>
              <a:cxnLst>
                <a:cxn ang="0">
                  <a:pos x="35" y="175"/>
                </a:cxn>
                <a:cxn ang="0">
                  <a:pos x="0" y="154"/>
                </a:cxn>
                <a:cxn ang="0">
                  <a:pos x="64" y="47"/>
                </a:cxn>
                <a:cxn ang="0">
                  <a:pos x="38" y="31"/>
                </a:cxn>
                <a:cxn ang="0">
                  <a:pos x="57" y="0"/>
                </a:cxn>
                <a:cxn ang="0">
                  <a:pos x="142" y="50"/>
                </a:cxn>
                <a:cxn ang="0">
                  <a:pos x="123" y="83"/>
                </a:cxn>
                <a:cxn ang="0">
                  <a:pos x="97" y="66"/>
                </a:cxn>
                <a:cxn ang="0">
                  <a:pos x="35" y="175"/>
                </a:cxn>
              </a:cxnLst>
              <a:rect l="0" t="0" r="r" b="b"/>
              <a:pathLst>
                <a:path w="142" h="175">
                  <a:moveTo>
                    <a:pt x="35" y="175"/>
                  </a:moveTo>
                  <a:lnTo>
                    <a:pt x="0" y="154"/>
                  </a:lnTo>
                  <a:lnTo>
                    <a:pt x="64" y="47"/>
                  </a:lnTo>
                  <a:lnTo>
                    <a:pt x="38" y="31"/>
                  </a:lnTo>
                  <a:lnTo>
                    <a:pt x="57" y="0"/>
                  </a:lnTo>
                  <a:lnTo>
                    <a:pt x="142" y="50"/>
                  </a:lnTo>
                  <a:lnTo>
                    <a:pt x="123" y="83"/>
                  </a:lnTo>
                  <a:lnTo>
                    <a:pt x="97" y="66"/>
                  </a:lnTo>
                  <a:lnTo>
                    <a:pt x="35" y="1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9" name="Freeform 113"/>
            <p:cNvSpPr>
              <a:spLocks/>
            </p:cNvSpPr>
            <p:nvPr/>
          </p:nvSpPr>
          <p:spPr bwMode="auto">
            <a:xfrm>
              <a:off x="7934882" y="5346033"/>
              <a:ext cx="107107" cy="114758"/>
            </a:xfrm>
            <a:custGeom>
              <a:avLst/>
              <a:gdLst/>
              <a:ahLst/>
              <a:cxnLst>
                <a:cxn ang="0">
                  <a:pos x="31" y="180"/>
                </a:cxn>
                <a:cxn ang="0">
                  <a:pos x="0" y="154"/>
                </a:cxn>
                <a:cxn ang="0">
                  <a:pos x="38" y="109"/>
                </a:cxn>
                <a:cxn ang="0">
                  <a:pos x="64" y="0"/>
                </a:cxn>
                <a:cxn ang="0">
                  <a:pos x="99" y="26"/>
                </a:cxn>
                <a:cxn ang="0">
                  <a:pos x="80" y="88"/>
                </a:cxn>
                <a:cxn ang="0">
                  <a:pos x="137" y="57"/>
                </a:cxn>
                <a:cxn ang="0">
                  <a:pos x="168" y="83"/>
                </a:cxn>
                <a:cxn ang="0">
                  <a:pos x="68" y="133"/>
                </a:cxn>
                <a:cxn ang="0">
                  <a:pos x="31" y="180"/>
                </a:cxn>
              </a:cxnLst>
              <a:rect l="0" t="0" r="r" b="b"/>
              <a:pathLst>
                <a:path w="168" h="180">
                  <a:moveTo>
                    <a:pt x="31" y="180"/>
                  </a:moveTo>
                  <a:lnTo>
                    <a:pt x="0" y="154"/>
                  </a:lnTo>
                  <a:lnTo>
                    <a:pt x="38" y="109"/>
                  </a:lnTo>
                  <a:lnTo>
                    <a:pt x="64" y="0"/>
                  </a:lnTo>
                  <a:lnTo>
                    <a:pt x="99" y="26"/>
                  </a:lnTo>
                  <a:lnTo>
                    <a:pt x="80" y="88"/>
                  </a:lnTo>
                  <a:lnTo>
                    <a:pt x="137" y="57"/>
                  </a:lnTo>
                  <a:lnTo>
                    <a:pt x="168" y="83"/>
                  </a:lnTo>
                  <a:lnTo>
                    <a:pt x="68" y="133"/>
                  </a:lnTo>
                  <a:lnTo>
                    <a:pt x="31"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114"/>
            <p:cNvSpPr>
              <a:spLocks noEditPoints="1"/>
            </p:cNvSpPr>
            <p:nvPr/>
          </p:nvSpPr>
          <p:spPr bwMode="auto">
            <a:xfrm>
              <a:off x="7207444" y="5370260"/>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1" name="Szövegdoboz 81"/>
          <p:cNvSpPr txBox="1"/>
          <p:nvPr/>
        </p:nvSpPr>
        <p:spPr>
          <a:xfrm>
            <a:off x="6854872" y="1344340"/>
            <a:ext cx="1601443"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14</a:t>
            </a:r>
            <a:r>
              <a:rPr kumimoji="0" lang="en-GB" sz="1400" b="1" i="0" u="none" strike="noStrike" kern="0" cap="none" spc="0" normalizeH="0" baseline="0" noProof="0" dirty="0">
                <a:ln>
                  <a:noFill/>
                </a:ln>
                <a:solidFill>
                  <a:srgbClr val="FBB040"/>
                </a:solidFill>
                <a:effectLst/>
                <a:uLnTx/>
                <a:uFillTx/>
              </a:rPr>
              <a:t>%</a:t>
            </a:r>
            <a:endParaRPr kumimoji="0" lang="hu-HU" sz="1400" b="1" i="0" u="none" strike="noStrike" kern="0" cap="none" spc="0" normalizeH="0" baseline="0" noProof="0" dirty="0">
              <a:ln>
                <a:noFill/>
              </a:ln>
              <a:solidFill>
                <a:srgbClr val="FBB04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hu-HU" sz="1050" kern="0" dirty="0">
                <a:solidFill>
                  <a:srgbClr val="404040"/>
                </a:solidFill>
              </a:rPr>
              <a:t>Max. primary school degree</a:t>
            </a:r>
            <a:endParaRPr kumimoji="0" lang="en-GB" sz="1050" i="0" u="none" strike="noStrike" kern="0" cap="none" spc="0" normalizeH="0" baseline="0" noProof="0" dirty="0">
              <a:ln>
                <a:noFill/>
              </a:ln>
              <a:solidFill>
                <a:srgbClr val="404040"/>
              </a:solidFill>
              <a:effectLst/>
              <a:uLnTx/>
              <a:uFillTx/>
            </a:endParaRPr>
          </a:p>
        </p:txBody>
      </p:sp>
      <p:sp>
        <p:nvSpPr>
          <p:cNvPr id="292" name="Szövegdoboz 81"/>
          <p:cNvSpPr txBox="1"/>
          <p:nvPr/>
        </p:nvSpPr>
        <p:spPr>
          <a:xfrm>
            <a:off x="6860726" y="2993295"/>
            <a:ext cx="1594272" cy="4693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49</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404040"/>
                </a:solidFill>
                <a:effectLst/>
                <a:uLnTx/>
                <a:uFillTx/>
              </a:rPr>
              <a:t>High school degree</a:t>
            </a:r>
            <a:endParaRPr kumimoji="0" lang="en-GB" sz="1000" b="0" i="0" u="none" strike="noStrike" kern="0" cap="none" spc="0" normalizeH="0" baseline="0" noProof="0" dirty="0">
              <a:ln>
                <a:noFill/>
              </a:ln>
              <a:solidFill>
                <a:srgbClr val="404040"/>
              </a:solidFill>
              <a:effectLst/>
              <a:uLnTx/>
              <a:uFillTx/>
            </a:endParaRPr>
          </a:p>
        </p:txBody>
      </p:sp>
      <p:sp>
        <p:nvSpPr>
          <p:cNvPr id="12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defTabSz="91440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rPr>
              <a:t>N=1005 | Base: total sample</a:t>
            </a:r>
          </a:p>
        </p:txBody>
      </p:sp>
      <p:graphicFrame>
        <p:nvGraphicFramePr>
          <p:cNvPr id="6" name="Táblázat 5"/>
          <p:cNvGraphicFramePr>
            <a:graphicFrameLocks noGrp="1"/>
          </p:cNvGraphicFramePr>
          <p:nvPr>
            <p:extLst>
              <p:ext uri="{D42A27DB-BD31-4B8C-83A1-F6EECF244321}">
                <p14:modId xmlns:p14="http://schemas.microsoft.com/office/powerpoint/2010/main" val="1654622084"/>
              </p:ext>
            </p:extLst>
          </p:nvPr>
        </p:nvGraphicFramePr>
        <p:xfrm>
          <a:off x="755576" y="4195162"/>
          <a:ext cx="4816760" cy="464820"/>
        </p:xfrm>
        <a:graphic>
          <a:graphicData uri="http://schemas.openxmlformats.org/drawingml/2006/table">
            <a:tbl>
              <a:tblPr>
                <a:tableStyleId>{5C22544A-7EE6-4342-B048-85BDC9FD1C3A}</a:tableStyleId>
              </a:tblPr>
              <a:tblGrid>
                <a:gridCol w="1204190">
                  <a:extLst>
                    <a:ext uri="{9D8B030D-6E8A-4147-A177-3AD203B41FA5}">
                      <a16:colId xmlns:a16="http://schemas.microsoft.com/office/drawing/2014/main" xmlns="" val="3697467727"/>
                    </a:ext>
                  </a:extLst>
                </a:gridCol>
                <a:gridCol w="876267">
                  <a:extLst>
                    <a:ext uri="{9D8B030D-6E8A-4147-A177-3AD203B41FA5}">
                      <a16:colId xmlns:a16="http://schemas.microsoft.com/office/drawing/2014/main" xmlns="" val="1623754615"/>
                    </a:ext>
                  </a:extLst>
                </a:gridCol>
                <a:gridCol w="1532113">
                  <a:extLst>
                    <a:ext uri="{9D8B030D-6E8A-4147-A177-3AD203B41FA5}">
                      <a16:colId xmlns:a16="http://schemas.microsoft.com/office/drawing/2014/main" xmlns="" val="1864154235"/>
                    </a:ext>
                  </a:extLst>
                </a:gridCol>
                <a:gridCol w="1204190">
                  <a:extLst>
                    <a:ext uri="{9D8B030D-6E8A-4147-A177-3AD203B41FA5}">
                      <a16:colId xmlns:a16="http://schemas.microsoft.com/office/drawing/2014/main" xmlns="" val="3195131778"/>
                    </a:ext>
                  </a:extLst>
                </a:gridCol>
              </a:tblGrid>
              <a:tr h="434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32%</a:t>
                      </a:r>
                      <a:r>
                        <a:rPr kumimoji="0" lang="hu-HU" sz="1100" b="0" i="0" u="none" strike="noStrike" kern="0" cap="none" spc="0" normalizeH="0" baseline="0" dirty="0">
                          <a:ln>
                            <a:noFill/>
                          </a:ln>
                          <a:solidFill>
                            <a:srgbClr val="404040"/>
                          </a:solidFill>
                          <a:effectLst/>
                          <a:uLnTx/>
                          <a:uFillTx/>
                          <a:latin typeface="+mn-lt"/>
                          <a:ea typeface="+mn-ea"/>
                          <a:cs typeface="+mn-cs"/>
                        </a:rPr>
                        <a:t/>
                      </a:r>
                      <a:br>
                        <a:rPr kumimoji="0" lang="hu-HU" sz="1100" b="0" i="0" u="none" strike="noStrike" kern="0" cap="none" spc="0" normalizeH="0" baseline="0" dirty="0">
                          <a:ln>
                            <a:noFill/>
                          </a:ln>
                          <a:solidFill>
                            <a:srgbClr val="404040"/>
                          </a:solidFill>
                          <a:effectLst/>
                          <a:uLnTx/>
                          <a:uFillTx/>
                          <a:latin typeface="+mn-lt"/>
                          <a:ea typeface="+mn-ea"/>
                          <a:cs typeface="+mn-cs"/>
                        </a:rPr>
                      </a:br>
                      <a:r>
                        <a:rPr kumimoji="0" lang="hu-HU" sz="1050" b="0" i="0" u="none" strike="noStrike" kern="0" cap="none" spc="0" normalizeH="0" baseline="0" dirty="0" err="1">
                          <a:ln>
                            <a:noFill/>
                          </a:ln>
                          <a:solidFill>
                            <a:srgbClr val="404040"/>
                          </a:solidFill>
                          <a:effectLst/>
                          <a:uLnTx/>
                          <a:uFillTx/>
                          <a:latin typeface="+mn-lt"/>
                          <a:ea typeface="+mn-ea"/>
                          <a:cs typeface="+mn-cs"/>
                        </a:rPr>
                        <a:t>Municipality</a:t>
                      </a:r>
                      <a:endParaRPr kumimoji="0" lang="hu-HU" sz="1100" b="0" i="0" u="none" strike="noStrike" kern="0" cap="none" spc="0" normalizeH="0" baseline="0" dirty="0">
                        <a:ln>
                          <a:noFill/>
                        </a:ln>
                        <a:solidFill>
                          <a:srgbClr val="404040"/>
                        </a:solidFill>
                        <a:effectLst/>
                        <a:uLnTx/>
                        <a:uFillTx/>
                        <a:latin typeface="+mn-lt"/>
                        <a:ea typeface="+mn-ea"/>
                        <a:cs typeface="+mn-cs"/>
                      </a:endParaRP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dirty="0">
                          <a:ln>
                            <a:noFill/>
                          </a:ln>
                          <a:solidFill>
                            <a:srgbClr val="404040"/>
                          </a:solidFill>
                          <a:effectLst/>
                          <a:uLnTx/>
                          <a:uFillTx/>
                          <a:latin typeface="+mn-lt"/>
                          <a:ea typeface="+mn-ea"/>
                          <a:cs typeface="+mn-cs"/>
                        </a:rPr>
                        <a:t>City</a:t>
                      </a: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050" dirty="0">
                          <a:solidFill>
                            <a:srgbClr val="404040"/>
                          </a:solidFill>
                        </a:rPr>
                        <a:t>County seats</a:t>
                      </a: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dirty="0">
                          <a:ln>
                            <a:noFill/>
                          </a:ln>
                          <a:solidFill>
                            <a:srgbClr val="404040"/>
                          </a:solidFill>
                          <a:effectLst/>
                          <a:uLnTx/>
                          <a:uFillTx/>
                          <a:latin typeface="+mn-lt"/>
                          <a:ea typeface="+mn-ea"/>
                          <a:cs typeface="+mn-cs"/>
                        </a:rPr>
                        <a:t>Budapest</a:t>
                      </a:r>
                    </a:p>
                  </a:txBody>
                  <a:tcPr>
                    <a:solidFill>
                      <a:schemeClr val="accent1">
                        <a:tint val="20000"/>
                        <a:alpha val="0"/>
                      </a:schemeClr>
                    </a:solidFill>
                  </a:tcPr>
                </a:tc>
                <a:extLst>
                  <a:ext uri="{0D108BD9-81ED-4DB2-BD59-A6C34878D82A}">
                    <a16:rowId xmlns:a16="http://schemas.microsoft.com/office/drawing/2014/main" xmlns="" val="616123678"/>
                  </a:ext>
                </a:extLst>
              </a:tr>
            </a:tbl>
          </a:graphicData>
        </a:graphic>
      </p:graphicFrame>
      <p:sp>
        <p:nvSpPr>
          <p:cNvPr id="137" name="Arc 136"/>
          <p:cNvSpPr>
            <a:spLocks noChangeAspect="1"/>
          </p:cNvSpPr>
          <p:nvPr/>
        </p:nvSpPr>
        <p:spPr bwMode="auto">
          <a:xfrm flipH="1">
            <a:off x="1298434" y="1305177"/>
            <a:ext cx="1036533" cy="1036533"/>
          </a:xfrm>
          <a:prstGeom prst="arc">
            <a:avLst>
              <a:gd name="adj1" fmla="val 16160081"/>
              <a:gd name="adj2" fmla="val 7241521"/>
            </a:avLst>
          </a:prstGeom>
          <a:noFill/>
          <a:ln w="762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38" name="Arc 137"/>
          <p:cNvSpPr>
            <a:spLocks noChangeAspect="1"/>
          </p:cNvSpPr>
          <p:nvPr/>
        </p:nvSpPr>
        <p:spPr bwMode="auto">
          <a:xfrm>
            <a:off x="1298434" y="1305177"/>
            <a:ext cx="1036533" cy="1036533"/>
          </a:xfrm>
          <a:prstGeom prst="arc">
            <a:avLst>
              <a:gd name="adj1" fmla="val 15319876"/>
              <a:gd name="adj2" fmla="val 3668658"/>
            </a:avLst>
          </a:prstGeom>
          <a:noFill/>
          <a:ln w="762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39" name="TextBox 138"/>
          <p:cNvSpPr txBox="1"/>
          <p:nvPr/>
        </p:nvSpPr>
        <p:spPr>
          <a:xfrm>
            <a:off x="882318" y="1827668"/>
            <a:ext cx="357470" cy="246221"/>
          </a:xfrm>
          <a:prstGeom prst="rect">
            <a:avLst/>
          </a:prstGeom>
          <a:noFill/>
        </p:spPr>
        <p:txBody>
          <a:bodyPr wrap="none" lIns="0" tIns="0" rIns="0" bIns="0" rtlCol="0" anchor="ctr">
            <a:spAutoFit/>
          </a:bodyPr>
          <a:lstStyle/>
          <a:p>
            <a:pPr algn="ctr" defTabSz="685800">
              <a:defRPr/>
            </a:pPr>
            <a:r>
              <a:rPr lang="hu-HU" sz="1600" b="1" kern="0" dirty="0">
                <a:solidFill>
                  <a:schemeClr val="accent2"/>
                </a:solidFill>
                <a:latin typeface="Calibri"/>
              </a:rPr>
              <a:t>51</a:t>
            </a:r>
            <a:r>
              <a:rPr lang="en-US" sz="1600" b="1" kern="0" dirty="0">
                <a:solidFill>
                  <a:schemeClr val="accent2"/>
                </a:solidFill>
                <a:latin typeface="Calibri"/>
              </a:rPr>
              <a:t>%</a:t>
            </a:r>
            <a:endParaRPr lang="en-GB" sz="1600" b="1" kern="0" dirty="0">
              <a:solidFill>
                <a:schemeClr val="accent2"/>
              </a:solidFill>
              <a:latin typeface="Calibri"/>
            </a:endParaRPr>
          </a:p>
        </p:txBody>
      </p:sp>
      <p:sp>
        <p:nvSpPr>
          <p:cNvPr id="140" name="Text Placeholder 9"/>
          <p:cNvSpPr>
            <a:spLocks noGrp="1"/>
          </p:cNvSpPr>
          <p:nvPr>
            <p:ph type="body" sz="quarter" idx="4294967295"/>
          </p:nvPr>
        </p:nvSpPr>
        <p:spPr>
          <a:xfrm>
            <a:off x="1211838" y="771550"/>
            <a:ext cx="1209723" cy="190240"/>
          </a:xfrm>
          <a:prstGeom prst="rect">
            <a:avLst/>
          </a:prstGeom>
        </p:spPr>
        <p:txBody>
          <a:bodyPr/>
          <a:lstStyle/>
          <a:p>
            <a:pPr marL="0" indent="0" algn="ctr" defTabSz="914400">
              <a:spcBef>
                <a:spcPts val="0"/>
              </a:spcBef>
              <a:buNone/>
              <a:defRPr/>
            </a:pPr>
            <a:r>
              <a:rPr lang="hu-HU" sz="1200" kern="0" dirty="0">
                <a:solidFill>
                  <a:srgbClr val="58595B"/>
                </a:solidFill>
                <a:latin typeface="+mn-lt"/>
                <a:cs typeface="+mn-cs"/>
              </a:rPr>
              <a:t>GENDER</a:t>
            </a:r>
          </a:p>
        </p:txBody>
      </p:sp>
      <p:sp>
        <p:nvSpPr>
          <p:cNvPr id="141" name="TextBox 140"/>
          <p:cNvSpPr txBox="1"/>
          <p:nvPr/>
        </p:nvSpPr>
        <p:spPr>
          <a:xfrm>
            <a:off x="2451279" y="1827668"/>
            <a:ext cx="357470" cy="246221"/>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sz="1600" dirty="0"/>
              <a:t>49</a:t>
            </a:r>
            <a:r>
              <a:rPr lang="en-US" sz="1600" dirty="0"/>
              <a:t>%</a:t>
            </a:r>
            <a:endParaRPr lang="en-GB" sz="1600" dirty="0"/>
          </a:p>
        </p:txBody>
      </p:sp>
      <p:sp>
        <p:nvSpPr>
          <p:cNvPr id="142" name="Rectangle 23"/>
          <p:cNvSpPr/>
          <p:nvPr/>
        </p:nvSpPr>
        <p:spPr>
          <a:xfrm>
            <a:off x="347571" y="1650457"/>
            <a:ext cx="3038556" cy="424479"/>
          </a:xfrm>
          <a:prstGeom prst="rect">
            <a:avLst/>
          </a:prstGeom>
        </p:spPr>
        <p:txBody>
          <a:bodyPr vert="horz" lIns="0" tIns="0" rIns="0" bIns="0" rtlCol="0">
            <a:noAutofit/>
          </a:bodyPr>
          <a:lstStyle/>
          <a:p>
            <a:pPr algn="ctr" defTabSz="924282">
              <a:lnSpc>
                <a:spcPct val="90000"/>
              </a:lnSpc>
              <a:buFont typeface="Arial" pitchFamily="34" charset="0"/>
              <a:buNone/>
            </a:pPr>
            <a:r>
              <a:rPr lang="hu-HU" sz="1050" dirty="0" err="1">
                <a:solidFill>
                  <a:srgbClr val="363636"/>
                </a:solidFill>
                <a:latin typeface="Calibri" pitchFamily="34" charset="0"/>
                <a:cs typeface="Arial" pitchFamily="34" charset="0"/>
              </a:rPr>
              <a:t>Men</a:t>
            </a:r>
            <a:r>
              <a:rPr lang="hu-HU" sz="1050" dirty="0">
                <a:solidFill>
                  <a:srgbClr val="363636"/>
                </a:solidFill>
                <a:latin typeface="Calibri" pitchFamily="34" charset="0"/>
                <a:cs typeface="Arial" pitchFamily="34" charset="0"/>
              </a:rPr>
              <a:t>                     </a:t>
            </a:r>
            <a:r>
              <a:rPr lang="hu-HU" sz="1200" dirty="0">
                <a:solidFill>
                  <a:schemeClr val="bg2">
                    <a:lumMod val="75000"/>
                  </a:schemeClr>
                </a:solidFill>
                <a:cs typeface="Arial" panose="020B0604020202020204" pitchFamily="34" charset="0"/>
              </a:rPr>
              <a:t>                     </a:t>
            </a:r>
            <a:r>
              <a:rPr lang="hu-HU" sz="1050" dirty="0" err="1">
                <a:solidFill>
                  <a:srgbClr val="363636"/>
                </a:solidFill>
                <a:latin typeface="Calibri" pitchFamily="34" charset="0"/>
                <a:cs typeface="Arial" pitchFamily="34" charset="0"/>
              </a:rPr>
              <a:t>Women</a:t>
            </a:r>
            <a:endParaRPr lang="en-GB" sz="1050" dirty="0">
              <a:solidFill>
                <a:srgbClr val="363636"/>
              </a:solidFill>
              <a:latin typeface="Calibri" pitchFamily="34" charset="0"/>
              <a:cs typeface="Arial" pitchFamily="34" charset="0"/>
            </a:endParaRPr>
          </a:p>
        </p:txBody>
      </p:sp>
      <p:sp>
        <p:nvSpPr>
          <p:cNvPr id="143" name="Arc 142"/>
          <p:cNvSpPr>
            <a:spLocks noChangeAspect="1"/>
          </p:cNvSpPr>
          <p:nvPr/>
        </p:nvSpPr>
        <p:spPr bwMode="auto">
          <a:xfrm flipH="1">
            <a:off x="3932707" y="1310534"/>
            <a:ext cx="1036533" cy="1036533"/>
          </a:xfrm>
          <a:prstGeom prst="arc">
            <a:avLst>
              <a:gd name="adj1" fmla="val 16160081"/>
              <a:gd name="adj2" fmla="val 7241521"/>
            </a:avLst>
          </a:prstGeom>
          <a:noFill/>
          <a:ln w="762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44" name="Arc 143"/>
          <p:cNvSpPr>
            <a:spLocks noChangeAspect="1"/>
          </p:cNvSpPr>
          <p:nvPr/>
        </p:nvSpPr>
        <p:spPr bwMode="auto">
          <a:xfrm>
            <a:off x="3932707" y="1310534"/>
            <a:ext cx="1036533" cy="1036533"/>
          </a:xfrm>
          <a:prstGeom prst="arc">
            <a:avLst>
              <a:gd name="adj1" fmla="val 11431698"/>
              <a:gd name="adj2" fmla="val 3668658"/>
            </a:avLst>
          </a:prstGeom>
          <a:noFill/>
          <a:ln w="762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45" name="TextBox 144"/>
          <p:cNvSpPr txBox="1"/>
          <p:nvPr/>
        </p:nvSpPr>
        <p:spPr>
          <a:xfrm>
            <a:off x="3452921" y="1821338"/>
            <a:ext cx="357470" cy="246221"/>
          </a:xfrm>
          <a:prstGeom prst="rect">
            <a:avLst/>
          </a:prstGeom>
          <a:noFill/>
        </p:spPr>
        <p:txBody>
          <a:bodyPr wrap="none" lIns="0" tIns="0" rIns="0" bIns="0" rtlCol="0" anchor="ctr">
            <a:spAutoFit/>
          </a:bodyPr>
          <a:lstStyle/>
          <a:p>
            <a:pPr algn="ctr" defTabSz="685800">
              <a:defRPr/>
            </a:pPr>
            <a:r>
              <a:rPr lang="hu-HU" sz="1600" b="1" kern="0" dirty="0">
                <a:solidFill>
                  <a:schemeClr val="accent2"/>
                </a:solidFill>
                <a:latin typeface="Calibri"/>
              </a:rPr>
              <a:t>42</a:t>
            </a:r>
            <a:r>
              <a:rPr lang="en-US" sz="1600" b="1" kern="0" dirty="0">
                <a:solidFill>
                  <a:schemeClr val="accent2"/>
                </a:solidFill>
                <a:latin typeface="Calibri"/>
              </a:rPr>
              <a:t>%</a:t>
            </a:r>
            <a:endParaRPr lang="en-GB" sz="1600" b="1" kern="0" dirty="0">
              <a:solidFill>
                <a:schemeClr val="accent2"/>
              </a:solidFill>
              <a:latin typeface="Calibri"/>
            </a:endParaRPr>
          </a:p>
        </p:txBody>
      </p:sp>
      <p:sp>
        <p:nvSpPr>
          <p:cNvPr id="146" name="Text Placeholder 9"/>
          <p:cNvSpPr>
            <a:spLocks noGrp="1"/>
          </p:cNvSpPr>
          <p:nvPr>
            <p:ph type="body" sz="quarter" idx="4294967295"/>
          </p:nvPr>
        </p:nvSpPr>
        <p:spPr>
          <a:xfrm>
            <a:off x="3846111" y="774518"/>
            <a:ext cx="1209723" cy="190240"/>
          </a:xfrm>
          <a:prstGeom prst="rect">
            <a:avLst/>
          </a:prstGeom>
        </p:spPr>
        <p:txBody>
          <a:bodyPr/>
          <a:lstStyle/>
          <a:p>
            <a:pPr marL="0" indent="0" algn="ctr" defTabSz="914400">
              <a:spcBef>
                <a:spcPts val="0"/>
              </a:spcBef>
              <a:buNone/>
              <a:defRPr/>
            </a:pPr>
            <a:r>
              <a:rPr lang="hu-HU" sz="1200" kern="0" dirty="0">
                <a:solidFill>
                  <a:srgbClr val="58595B"/>
                </a:solidFill>
                <a:latin typeface="+mn-lt"/>
                <a:cs typeface="+mn-cs"/>
              </a:rPr>
              <a:t>AGE</a:t>
            </a:r>
          </a:p>
        </p:txBody>
      </p:sp>
      <p:sp>
        <p:nvSpPr>
          <p:cNvPr id="147" name="TextBox 146"/>
          <p:cNvSpPr txBox="1"/>
          <p:nvPr/>
        </p:nvSpPr>
        <p:spPr>
          <a:xfrm>
            <a:off x="5092846" y="1831598"/>
            <a:ext cx="357470" cy="246221"/>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sz="1600" dirty="0"/>
              <a:t>58</a:t>
            </a:r>
            <a:r>
              <a:rPr lang="en-US" sz="1600" dirty="0"/>
              <a:t>%</a:t>
            </a:r>
            <a:endParaRPr lang="en-GB" sz="1600" dirty="0"/>
          </a:p>
        </p:txBody>
      </p:sp>
      <p:sp>
        <p:nvSpPr>
          <p:cNvPr id="148" name="Rectangle 23"/>
          <p:cNvSpPr/>
          <p:nvPr/>
        </p:nvSpPr>
        <p:spPr>
          <a:xfrm>
            <a:off x="3431198" y="1672854"/>
            <a:ext cx="1965503" cy="424479"/>
          </a:xfrm>
          <a:prstGeom prst="rect">
            <a:avLst/>
          </a:prstGeom>
        </p:spPr>
        <p:txBody>
          <a:bodyPr vert="horz" lIns="0" tIns="0" rIns="0" bIns="0" rtlCol="0">
            <a:noAutofit/>
          </a:bodyPr>
          <a:lstStyle/>
          <a:p>
            <a:pPr algn="ctr" defTabSz="924282">
              <a:lnSpc>
                <a:spcPct val="90000"/>
              </a:lnSpc>
              <a:buFont typeface="Arial" pitchFamily="34" charset="0"/>
              <a:buNone/>
            </a:pPr>
            <a:r>
              <a:rPr lang="hu-HU" sz="1050" dirty="0">
                <a:solidFill>
                  <a:srgbClr val="363636"/>
                </a:solidFill>
                <a:latin typeface="Calibri" pitchFamily="34" charset="0"/>
                <a:cs typeface="Arial" pitchFamily="34" charset="0"/>
              </a:rPr>
              <a:t>15-21                    </a:t>
            </a:r>
            <a:r>
              <a:rPr lang="hu-HU" sz="1200" dirty="0">
                <a:solidFill>
                  <a:schemeClr val="bg2">
                    <a:lumMod val="75000"/>
                  </a:schemeClr>
                </a:solidFill>
                <a:cs typeface="Arial" panose="020B0604020202020204" pitchFamily="34" charset="0"/>
              </a:rPr>
              <a:t>                     </a:t>
            </a:r>
            <a:r>
              <a:rPr lang="hu-HU" sz="1050" dirty="0">
                <a:solidFill>
                  <a:srgbClr val="363636"/>
                </a:solidFill>
                <a:latin typeface="Calibri" pitchFamily="34" charset="0"/>
                <a:cs typeface="Arial" pitchFamily="34" charset="0"/>
              </a:rPr>
              <a:t>22-29</a:t>
            </a:r>
            <a:endParaRPr lang="en-GB" sz="1050" dirty="0">
              <a:solidFill>
                <a:srgbClr val="363636"/>
              </a:solidFill>
              <a:latin typeface="Calibri" pitchFamily="34" charset="0"/>
              <a:cs typeface="Arial" pitchFamily="34" charset="0"/>
            </a:endParaRPr>
          </a:p>
        </p:txBody>
      </p:sp>
      <p:sp>
        <p:nvSpPr>
          <p:cNvPr id="149" name="Szövegdoboz 350"/>
          <p:cNvSpPr txBox="1"/>
          <p:nvPr/>
        </p:nvSpPr>
        <p:spPr>
          <a:xfrm>
            <a:off x="1725739" y="3030217"/>
            <a:ext cx="2630237" cy="276999"/>
          </a:xfrm>
          <a:prstGeom prst="rect">
            <a:avLst/>
          </a:prstGeom>
          <a:noFill/>
        </p:spPr>
        <p:txBody>
          <a:bodyPr wrap="square" rtlCol="0">
            <a:spAutoFit/>
          </a:bodyPr>
          <a:lstStyle/>
          <a:p>
            <a:pPr marR="0" lvl="0" algn="ctr" defTabSz="914400" fontAlgn="auto">
              <a:lnSpc>
                <a:spcPct val="100000"/>
              </a:lnSpc>
              <a:spcAft>
                <a:spcPts val="0"/>
              </a:spcAft>
              <a:buClrTx/>
              <a:buSzTx/>
              <a:tabLst/>
              <a:defRPr/>
            </a:pPr>
            <a:r>
              <a:rPr lang="hu-HU" sz="1200" kern="0" dirty="0">
                <a:solidFill>
                  <a:srgbClr val="58595B"/>
                </a:solidFill>
              </a:rPr>
              <a:t>TYPE OF SETTLEMENT</a:t>
            </a:r>
          </a:p>
        </p:txBody>
      </p:sp>
      <p:sp>
        <p:nvSpPr>
          <p:cNvPr id="303" name="Szövegdoboz 350"/>
          <p:cNvSpPr txBox="1"/>
          <p:nvPr/>
        </p:nvSpPr>
        <p:spPr>
          <a:xfrm>
            <a:off x="6275806" y="784179"/>
            <a:ext cx="2630237" cy="276999"/>
          </a:xfrm>
          <a:prstGeom prst="rect">
            <a:avLst/>
          </a:prstGeom>
          <a:noFill/>
        </p:spPr>
        <p:txBody>
          <a:bodyPr wrap="square" rtlCol="0">
            <a:spAutoFit/>
          </a:bodyPr>
          <a:lstStyle/>
          <a:p>
            <a:pPr marR="0" lvl="0" algn="ctr" defTabSz="914400" fontAlgn="auto">
              <a:lnSpc>
                <a:spcPct val="100000"/>
              </a:lnSpc>
              <a:spcAft>
                <a:spcPts val="0"/>
              </a:spcAft>
              <a:buClrTx/>
              <a:buSzTx/>
              <a:tabLst/>
              <a:defRPr/>
            </a:pPr>
            <a:r>
              <a:rPr lang="hu-HU" sz="1200" kern="0" dirty="0">
                <a:solidFill>
                  <a:srgbClr val="58595B"/>
                </a:solidFill>
              </a:rPr>
              <a:t>EDUCATION</a:t>
            </a:r>
          </a:p>
        </p:txBody>
      </p:sp>
      <p:sp>
        <p:nvSpPr>
          <p:cNvPr id="136" name="Title 3"/>
          <p:cNvSpPr>
            <a:spLocks noGrp="1"/>
          </p:cNvSpPr>
          <p:nvPr>
            <p:ph type="title"/>
          </p:nvPr>
        </p:nvSpPr>
        <p:spPr>
          <a:xfrm>
            <a:off x="179984" y="-19088"/>
            <a:ext cx="8680422" cy="469722"/>
          </a:xfrm>
        </p:spPr>
        <p:txBody>
          <a:bodyPr>
            <a:noAutofit/>
          </a:bodyPr>
          <a:lstStyle/>
          <a:p>
            <a:r>
              <a:rPr lang="hu-HU" sz="2900" dirty="0" err="1"/>
              <a:t>Demographics</a:t>
            </a:r>
            <a:endParaRPr lang="hu-HU" sz="2900" dirty="0"/>
          </a:p>
        </p:txBody>
      </p:sp>
      <p:pic>
        <p:nvPicPr>
          <p:cNvPr id="133" name="Picture 132">
            <a:extLst>
              <a:ext uri="{FF2B5EF4-FFF2-40B4-BE49-F238E27FC236}">
                <a16:creationId xmlns:a16="http://schemas.microsoft.com/office/drawing/2014/main" xmlns="" id="{C8AA2163-5185-473A-9DD5-E56430CAC2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34" name="Picture 133">
            <a:extLst>
              <a:ext uri="{FF2B5EF4-FFF2-40B4-BE49-F238E27FC236}">
                <a16:creationId xmlns:a16="http://schemas.microsoft.com/office/drawing/2014/main" xmlns="" id="{D79154C8-E0E1-4BB4-8B52-FE8365171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856721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extLst>
              <p:ext uri="{D42A27DB-BD31-4B8C-83A1-F6EECF244321}">
                <p14:modId xmlns:p14="http://schemas.microsoft.com/office/powerpoint/2010/main" val="790689307"/>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15616" y="699542"/>
            <a:ext cx="1080120"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00B7C0"/>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Not</a:t>
            </a:r>
            <a:r>
              <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 a </a:t>
            </a: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graphicFrame>
        <p:nvGraphicFramePr>
          <p:cNvPr id="24" name="Chart 44"/>
          <p:cNvGraphicFramePr/>
          <p:nvPr>
            <p:extLst>
              <p:ext uri="{D42A27DB-BD31-4B8C-83A1-F6EECF244321}">
                <p14:modId xmlns:p14="http://schemas.microsoft.com/office/powerpoint/2010/main" val="2745290980"/>
              </p:ext>
            </p:extLst>
          </p:nvPr>
        </p:nvGraphicFramePr>
        <p:xfrm>
          <a:off x="4343275" y="482260"/>
          <a:ext cx="4477197"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5940151" y="704403"/>
            <a:ext cx="1850613"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Good standard of life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Indigent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27" name="TextBox 26"/>
          <p:cNvSpPr txBox="1">
            <a:spLocks/>
          </p:cNvSpPr>
          <p:nvPr/>
        </p:nvSpPr>
        <p:spPr>
          <a:xfrm>
            <a:off x="3203848" y="596212"/>
            <a:ext cx="901808" cy="4107911"/>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hu-HU" sz="900" dirty="0" err="1">
                <a:solidFill>
                  <a:srgbClr val="404040"/>
                </a:solidFill>
                <a:latin typeface="Calibri" pitchFamily="34" charset="0"/>
                <a:cs typeface="Arial" pitchFamily="34" charset="0"/>
              </a:rPr>
              <a:t>Areas</a:t>
            </a:r>
            <a:r>
              <a:rPr lang="hu-HU" sz="900" dirty="0">
                <a:solidFill>
                  <a:srgbClr val="404040"/>
                </a:solidFill>
                <a:latin typeface="Calibri" pitchFamily="34" charset="0"/>
                <a:cs typeface="Arial" pitchFamily="34" charset="0"/>
              </a:rPr>
              <a:t> of interest of </a:t>
            </a:r>
            <a:r>
              <a:rPr lang="hu-HU" sz="900" dirty="0" err="1">
                <a:solidFill>
                  <a:srgbClr val="404040"/>
                </a:solidFill>
                <a:latin typeface="Calibri" pitchFamily="34" charset="0"/>
                <a:cs typeface="Arial" pitchFamily="34" charset="0"/>
              </a:rPr>
              <a:t>parents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8" name="TextBox 27"/>
          <p:cNvSpPr txBox="1">
            <a:spLocks/>
          </p:cNvSpPr>
          <p:nvPr/>
        </p:nvSpPr>
        <p:spPr>
          <a:xfrm>
            <a:off x="4753627" y="603854"/>
            <a:ext cx="322429" cy="4100270"/>
          </a:xfrm>
          <a:prstGeom prst="rect">
            <a:avLst/>
          </a:prstGeom>
          <a:solidFill>
            <a:srgbClr val="00B7C0">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5" name="TextBox 14"/>
          <p:cNvSpPr txBox="1">
            <a:spLocks/>
          </p:cNvSpPr>
          <p:nvPr/>
        </p:nvSpPr>
        <p:spPr>
          <a:xfrm>
            <a:off x="8028384" y="588871"/>
            <a:ext cx="648072" cy="4115252"/>
          </a:xfrm>
          <a:prstGeom prst="rect">
            <a:avLst/>
          </a:prstGeom>
          <a:solidFill>
            <a:srgbClr val="FF4343">
              <a:alpha val="5000"/>
            </a:srgbClr>
          </a:solidFill>
        </p:spPr>
        <p:txBody>
          <a:bodyPr wrap="square" rtlCol="0">
            <a:noAutofit/>
          </a:bodyPr>
          <a:lstStyle/>
          <a:p>
            <a:pPr lvl="0" algn="r"/>
            <a:r>
              <a:rPr lang="hu-HU" sz="900" dirty="0">
                <a:solidFill>
                  <a:srgbClr val="404040"/>
                </a:solidFill>
                <a:latin typeface="Calibri" pitchFamily="34" charset="0"/>
                <a:cs typeface="Arial" pitchFamily="34" charset="0"/>
              </a:rPr>
              <a:t> </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7" name="Szövegdoboz 135">
            <a:extLst>
              <a:ext uri="{FF2B5EF4-FFF2-40B4-BE49-F238E27FC236}">
                <a16:creationId xmlns:a16="http://schemas.microsoft.com/office/drawing/2014/main" xmlns="" id="{861058A8-B9A4-467E-905C-05494F28B3B4}"/>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78775" algn="r"/>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a:t>
            </a:r>
            <a:r>
              <a:rPr kumimoji="0" lang="hu-HU" sz="900" b="0" i="0" u="none" strike="noStrike" kern="0" cap="none" spc="0" normalizeH="0" baseline="0" noProof="0" dirty="0" err="1">
                <a:ln>
                  <a:noFill/>
                </a:ln>
                <a:solidFill>
                  <a:srgbClr val="222223"/>
                </a:solidFill>
                <a:effectLst/>
                <a:uLnTx/>
                <a:uFillTx/>
                <a:latin typeface="Calibri"/>
                <a:ea typeface="+mn-ea"/>
                <a:cs typeface="+mn-cs"/>
              </a:rPr>
              <a:t>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latin typeface="Calibri"/>
              </a:rPr>
              <a:t>Daily soap opera</a:t>
            </a:r>
            <a:r>
              <a:rPr kumimoji="0" lang="hu-HU" sz="900" b="0" i="0" u="none" strike="noStrike" kern="0" cap="none" spc="0" normalizeH="0" baseline="0" noProof="0" dirty="0">
                <a:ln>
                  <a:noFill/>
                </a:ln>
                <a:solidFill>
                  <a:srgbClr val="222223"/>
                </a:solidFill>
                <a:effectLst/>
                <a:uLnTx/>
                <a:uFillTx/>
                <a:latin typeface="Calibri"/>
                <a:ea typeface="+mn-ea"/>
                <a:cs typeface="+mn-cs"/>
              </a:rPr>
              <a:t>” and „Morning show”</a:t>
            </a:r>
            <a:r>
              <a:rPr kumimoji="0" lang="hu-HU" sz="900" b="0" i="0" u="none" strike="noStrike" kern="0" cap="none" spc="0" normalizeH="0" noProof="0" dirty="0">
                <a:ln>
                  <a:noFill/>
                </a:ln>
                <a:solidFill>
                  <a:srgbClr val="222223"/>
                </a:solidFill>
                <a:effectLst/>
                <a:uLnTx/>
                <a:uFillTx/>
                <a:latin typeface="Calibri"/>
                <a:ea typeface="+mn-ea"/>
                <a:cs typeface="+mn-cs"/>
              </a:rPr>
              <a:t> is mentioned under 5%, so the viewer profile cannot be analyzed.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3DCB0622-86B9-4B89-AAF7-544D075CD1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9531" y="4633691"/>
            <a:ext cx="600901" cy="600901"/>
          </a:xfrm>
          <a:prstGeom prst="rect">
            <a:avLst/>
          </a:prstGeom>
        </p:spPr>
      </p:pic>
      <p:pic>
        <p:nvPicPr>
          <p:cNvPr id="12" name="Picture 11">
            <a:extLst>
              <a:ext uri="{FF2B5EF4-FFF2-40B4-BE49-F238E27FC236}">
                <a16:creationId xmlns:a16="http://schemas.microsoft.com/office/drawing/2014/main" xmlns="" id="{F5689C1A-1797-45FB-A9A4-63418EDFC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2773" y="4905062"/>
            <a:ext cx="725425" cy="137160"/>
          </a:xfrm>
          <a:prstGeom prst="rect">
            <a:avLst/>
          </a:prstGeom>
        </p:spPr>
      </p:pic>
    </p:spTree>
    <p:extLst>
      <p:ext uri="{BB962C8B-B14F-4D97-AF65-F5344CB8AC3E}">
        <p14:creationId xmlns:p14="http://schemas.microsoft.com/office/powerpoint/2010/main" val="4021143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Frequency</a:t>
            </a:r>
            <a:r>
              <a:rPr lang="hu-HU" sz="2900" dirty="0"/>
              <a:t> of </a:t>
            </a:r>
            <a:r>
              <a:rPr lang="hu-HU" sz="2900" dirty="0" err="1"/>
              <a:t>watching</a:t>
            </a:r>
            <a:r>
              <a:rPr lang="hu-HU" sz="2900" dirty="0"/>
              <a:t> </a:t>
            </a:r>
            <a:r>
              <a:rPr lang="hu-HU" sz="2900" dirty="0" err="1"/>
              <a:t>films</a:t>
            </a:r>
            <a:r>
              <a:rPr lang="hu-HU" sz="2900" dirty="0"/>
              <a:t> and </a:t>
            </a:r>
            <a:r>
              <a:rPr lang="hu-HU" sz="2900" dirty="0" err="1"/>
              <a:t>series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oftern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films</a:t>
            </a:r>
            <a:r>
              <a:rPr lang="hu-HU" sz="1000" i="1" dirty="0">
                <a:solidFill>
                  <a:schemeClr val="bg1">
                    <a:lumMod val="50000"/>
                  </a:schemeClr>
                </a:solidFill>
              </a:rPr>
              <a:t>? </a:t>
            </a: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series</a:t>
            </a:r>
            <a:r>
              <a:rPr lang="hu-HU" sz="1000" i="1" dirty="0">
                <a:solidFill>
                  <a:schemeClr val="bg1">
                    <a:lumMod val="50000"/>
                  </a:schemeClr>
                </a:solidFill>
              </a:rPr>
              <a:t>? </a:t>
            </a: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99" name="Szövegdoboz 30"/>
          <p:cNvSpPr txBox="1"/>
          <p:nvPr/>
        </p:nvSpPr>
        <p:spPr>
          <a:xfrm>
            <a:off x="1463195" y="1002017"/>
            <a:ext cx="1064864" cy="2385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rPr>
              <a:t>NEVER</a:t>
            </a:r>
          </a:p>
        </p:txBody>
      </p:sp>
      <p:sp>
        <p:nvSpPr>
          <p:cNvPr id="102" name="Szövegdoboz 30"/>
          <p:cNvSpPr txBox="1"/>
          <p:nvPr/>
        </p:nvSpPr>
        <p:spPr>
          <a:xfrm>
            <a:off x="2411464" y="996155"/>
            <a:ext cx="1064864" cy="2385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rPr>
              <a:t>RARELY</a:t>
            </a:r>
          </a:p>
        </p:txBody>
      </p:sp>
      <p:sp>
        <p:nvSpPr>
          <p:cNvPr id="103" name="Szövegdoboz 30"/>
          <p:cNvSpPr txBox="1"/>
          <p:nvPr/>
        </p:nvSpPr>
        <p:spPr>
          <a:xfrm>
            <a:off x="3407707" y="997041"/>
            <a:ext cx="1064864" cy="3847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rPr>
              <a:t>MORE THAN ONCE A MONTH</a:t>
            </a:r>
          </a:p>
        </p:txBody>
      </p:sp>
      <p:sp>
        <p:nvSpPr>
          <p:cNvPr id="104" name="Szövegdoboz 30"/>
          <p:cNvSpPr txBox="1"/>
          <p:nvPr/>
        </p:nvSpPr>
        <p:spPr>
          <a:xfrm>
            <a:off x="4355976" y="991179"/>
            <a:ext cx="1064864" cy="2385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950" kern="0" cap="all" dirty="0">
                <a:solidFill>
                  <a:srgbClr val="404040"/>
                </a:solidFill>
                <a:latin typeface="Calibri" pitchFamily="34" charset="0"/>
                <a:cs typeface="Arial" pitchFamily="34" charset="0"/>
              </a:rPr>
              <a:t>WEEKLY</a:t>
            </a:r>
            <a:endPar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endParaRPr>
          </a:p>
        </p:txBody>
      </p:sp>
      <p:sp>
        <p:nvSpPr>
          <p:cNvPr id="105" name="Szövegdoboz 30"/>
          <p:cNvSpPr txBox="1"/>
          <p:nvPr/>
        </p:nvSpPr>
        <p:spPr>
          <a:xfrm>
            <a:off x="5331554" y="993436"/>
            <a:ext cx="1064864" cy="3847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rPr>
              <a:t>MORE THAN ONCE A WEEK</a:t>
            </a:r>
          </a:p>
        </p:txBody>
      </p:sp>
      <p:sp>
        <p:nvSpPr>
          <p:cNvPr id="106" name="Szövegdoboz 30"/>
          <p:cNvSpPr txBox="1"/>
          <p:nvPr/>
        </p:nvSpPr>
        <p:spPr>
          <a:xfrm>
            <a:off x="6279823" y="987574"/>
            <a:ext cx="1064864" cy="2385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cs typeface="Arial" pitchFamily="34" charset="0"/>
              </a:rPr>
              <a:t>DAILY</a:t>
            </a:r>
          </a:p>
        </p:txBody>
      </p:sp>
      <p:sp>
        <p:nvSpPr>
          <p:cNvPr id="139" name="Szövegdoboz 30"/>
          <p:cNvSpPr txBox="1"/>
          <p:nvPr/>
        </p:nvSpPr>
        <p:spPr>
          <a:xfrm>
            <a:off x="306703" y="1583690"/>
            <a:ext cx="10648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all" spc="0" normalizeH="0" baseline="0" noProof="0" dirty="0">
                <a:ln>
                  <a:noFill/>
                </a:ln>
                <a:solidFill>
                  <a:srgbClr val="404040"/>
                </a:solidFill>
                <a:effectLst/>
                <a:uLnTx/>
                <a:uFillTx/>
                <a:latin typeface="Calibri" pitchFamily="34" charset="0"/>
                <a:cs typeface="Arial" pitchFamily="34" charset="0"/>
              </a:rPr>
              <a:t>FILM</a:t>
            </a:r>
          </a:p>
        </p:txBody>
      </p:sp>
      <p:sp>
        <p:nvSpPr>
          <p:cNvPr id="140" name="Szövegdoboz 30"/>
          <p:cNvSpPr txBox="1"/>
          <p:nvPr/>
        </p:nvSpPr>
        <p:spPr>
          <a:xfrm>
            <a:off x="306703" y="2475378"/>
            <a:ext cx="10648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200" b="0" i="0" u="none" strike="noStrike" kern="0" cap="all" spc="0" normalizeH="0" baseline="0" noProof="0" dirty="0">
                <a:ln>
                  <a:noFill/>
                </a:ln>
                <a:solidFill>
                  <a:srgbClr val="404040"/>
                </a:solidFill>
                <a:effectLst/>
                <a:uLnTx/>
                <a:uFillTx/>
                <a:latin typeface="Calibri" pitchFamily="34" charset="0"/>
                <a:cs typeface="Arial" pitchFamily="34" charset="0"/>
              </a:rPr>
              <a:t>SERIES</a:t>
            </a:r>
          </a:p>
        </p:txBody>
      </p:sp>
      <p:sp>
        <p:nvSpPr>
          <p:cNvPr id="39" name="Szövegdoboz 30"/>
          <p:cNvSpPr txBox="1"/>
          <p:nvPr/>
        </p:nvSpPr>
        <p:spPr>
          <a:xfrm>
            <a:off x="306703" y="3296473"/>
            <a:ext cx="8297745" cy="12234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a:t>
            </a:r>
            <a:r>
              <a:rPr lang="hu-HU" sz="1050" kern="0" dirty="0" err="1">
                <a:solidFill>
                  <a:srgbClr val="58595B"/>
                </a:solidFill>
                <a:latin typeface="Calibri"/>
              </a:rPr>
              <a:t>youth</a:t>
            </a:r>
            <a:r>
              <a:rPr lang="hu-HU" sz="1050" kern="0" dirty="0">
                <a:solidFill>
                  <a:srgbClr val="58595B"/>
                </a:solidFill>
                <a:latin typeface="Calibri"/>
              </a:rPr>
              <a:t> </a:t>
            </a:r>
            <a:r>
              <a:rPr lang="hu-HU" sz="1050" kern="0" dirty="0" err="1">
                <a:solidFill>
                  <a:srgbClr val="58595B"/>
                </a:solidFill>
                <a:latin typeface="Calibri"/>
              </a:rPr>
              <a:t>watches</a:t>
            </a:r>
            <a:r>
              <a:rPr lang="hu-HU" sz="1050" kern="0" dirty="0">
                <a:solidFill>
                  <a:srgbClr val="58595B"/>
                </a:solidFill>
                <a:latin typeface="Calibri"/>
              </a:rPr>
              <a:t> </a:t>
            </a:r>
            <a:r>
              <a:rPr lang="hu-HU" sz="1050" kern="0" dirty="0" err="1">
                <a:solidFill>
                  <a:srgbClr val="58595B"/>
                </a:solidFill>
                <a:latin typeface="Calibri"/>
              </a:rPr>
              <a:t>films</a:t>
            </a:r>
            <a:r>
              <a:rPr lang="hu-HU" sz="1050" kern="0" dirty="0">
                <a:solidFill>
                  <a:srgbClr val="58595B"/>
                </a:solidFill>
                <a:latin typeface="Calibri"/>
              </a:rPr>
              <a:t> and </a:t>
            </a:r>
            <a:r>
              <a:rPr lang="hu-HU" sz="1050" kern="0" dirty="0" err="1">
                <a:solidFill>
                  <a:srgbClr val="58595B"/>
                </a:solidFill>
                <a:latin typeface="Calibri"/>
              </a:rPr>
              <a:t>series</a:t>
            </a:r>
            <a:r>
              <a:rPr lang="hu-HU" sz="1050" kern="0" dirty="0">
                <a:solidFill>
                  <a:srgbClr val="58595B"/>
                </a:solidFill>
                <a:latin typeface="Calibri"/>
              </a:rPr>
              <a:t> almost </a:t>
            </a:r>
            <a:r>
              <a:rPr lang="hu-HU" sz="1050" kern="0" dirty="0" err="1">
                <a:solidFill>
                  <a:srgbClr val="58595B"/>
                </a:solidFill>
                <a:latin typeface="Calibri"/>
              </a:rPr>
              <a:t>without</a:t>
            </a:r>
            <a:r>
              <a:rPr lang="hu-HU" sz="1050" kern="0" dirty="0">
                <a:solidFill>
                  <a:srgbClr val="58595B"/>
                </a:solidFill>
                <a:latin typeface="Calibri"/>
              </a:rPr>
              <a:t> </a:t>
            </a:r>
            <a:r>
              <a:rPr lang="hu-HU" sz="1050" kern="0" dirty="0" err="1">
                <a:solidFill>
                  <a:srgbClr val="58595B"/>
                </a:solidFill>
                <a:latin typeface="Calibri"/>
              </a:rPr>
              <a:t>exception</a:t>
            </a:r>
            <a:r>
              <a:rPr lang="hu-HU" sz="1050" kern="0" dirty="0">
                <a:solidFill>
                  <a:srgbClr val="58595B"/>
                </a:solidFill>
                <a:latin typeface="Calibri"/>
              </a:rPr>
              <a:t>. Most of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at</a:t>
            </a:r>
            <a:r>
              <a:rPr lang="hu-HU" sz="1050" kern="0" dirty="0">
                <a:solidFill>
                  <a:srgbClr val="58595B"/>
                </a:solidFill>
                <a:latin typeface="Calibri"/>
              </a:rPr>
              <a:t> </a:t>
            </a:r>
            <a:r>
              <a:rPr lang="hu-HU" sz="1050" kern="0" dirty="0" err="1">
                <a:solidFill>
                  <a:srgbClr val="58595B"/>
                </a:solidFill>
                <a:latin typeface="Calibri"/>
              </a:rPr>
              <a:t>least</a:t>
            </a:r>
            <a:r>
              <a:rPr lang="hu-HU" sz="1050" kern="0" dirty="0">
                <a:solidFill>
                  <a:srgbClr val="58595B"/>
                </a:solidFill>
                <a:latin typeface="Calibri"/>
              </a:rPr>
              <a:t> </a:t>
            </a:r>
            <a:r>
              <a:rPr lang="hu-HU" sz="1050" kern="0" dirty="0" err="1">
                <a:solidFill>
                  <a:srgbClr val="58595B"/>
                </a:solidFill>
                <a:latin typeface="Calibri"/>
              </a:rPr>
              <a:t>weekly</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in </a:t>
            </a:r>
            <a:r>
              <a:rPr lang="hu-HU" sz="1050" kern="0" dirty="0" err="1">
                <a:solidFill>
                  <a:srgbClr val="58595B"/>
                </a:solidFill>
                <a:latin typeface="Calibri"/>
              </a:rPr>
              <a:t>case</a:t>
            </a:r>
            <a:r>
              <a:rPr lang="hu-HU" sz="1050" kern="0" dirty="0">
                <a:solidFill>
                  <a:srgbClr val="58595B"/>
                </a:solidFill>
                <a:latin typeface="Calibri"/>
              </a:rPr>
              <a:t> of </a:t>
            </a:r>
            <a:r>
              <a:rPr lang="hu-HU" sz="1050" kern="0" dirty="0" err="1">
                <a:solidFill>
                  <a:srgbClr val="58595B"/>
                </a:solidFill>
                <a:latin typeface="Calibri"/>
              </a:rPr>
              <a:t>series</a:t>
            </a:r>
            <a:r>
              <a:rPr lang="hu-HU" sz="1050" kern="0" dirty="0">
                <a:solidFill>
                  <a:srgbClr val="58595B"/>
                </a:solidFill>
                <a:latin typeface="Calibri"/>
              </a:rPr>
              <a:t>, </a:t>
            </a:r>
            <a:r>
              <a:rPr lang="hu-HU" sz="1050" kern="0" dirty="0" err="1">
                <a:solidFill>
                  <a:srgbClr val="58595B"/>
                </a:solidFill>
                <a:latin typeface="Calibri"/>
              </a:rPr>
              <a:t>somewhat</a:t>
            </a:r>
            <a:r>
              <a:rPr lang="hu-HU" sz="1050" kern="0" dirty="0">
                <a:solidFill>
                  <a:srgbClr val="58595B"/>
                </a:solidFill>
                <a:latin typeface="Calibri"/>
              </a:rPr>
              <a:t> more </a:t>
            </a:r>
            <a:r>
              <a:rPr lang="hu-HU" sz="1050" kern="0" dirty="0" err="1">
                <a:solidFill>
                  <a:srgbClr val="58595B"/>
                </a:solidFill>
                <a:latin typeface="Calibri"/>
              </a:rPr>
              <a:t>young</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daily</a:t>
            </a:r>
            <a:r>
              <a:rPr lang="hu-HU" sz="1050" kern="0" dirty="0">
                <a:solidFill>
                  <a:srgbClr val="58595B"/>
                </a:solidFill>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Consumption</a:t>
            </a:r>
            <a:r>
              <a:rPr lang="hu-HU" sz="1050" kern="0" dirty="0">
                <a:solidFill>
                  <a:srgbClr val="58595B"/>
                </a:solidFill>
                <a:latin typeface="Calibri"/>
              </a:rPr>
              <a:t> of </a:t>
            </a:r>
            <a:r>
              <a:rPr lang="hu-HU" sz="1050" kern="0" dirty="0" err="1">
                <a:solidFill>
                  <a:srgbClr val="58595B"/>
                </a:solidFill>
                <a:latin typeface="Calibri"/>
              </a:rPr>
              <a:t>leaders</a:t>
            </a:r>
            <a:r>
              <a:rPr lang="hu-HU" sz="1050" kern="0" dirty="0">
                <a:solidFill>
                  <a:srgbClr val="58595B"/>
                </a:solidFill>
                <a:latin typeface="Calibri"/>
              </a:rPr>
              <a:t> / free-</a:t>
            </a:r>
            <a:r>
              <a:rPr lang="hu-HU" sz="1050" kern="0" dirty="0" err="1">
                <a:solidFill>
                  <a:srgbClr val="58595B"/>
                </a:solidFill>
                <a:latin typeface="Calibri"/>
              </a:rPr>
              <a:t>lancers</a:t>
            </a:r>
            <a:r>
              <a:rPr lang="hu-HU" sz="1050" kern="0" dirty="0">
                <a:solidFill>
                  <a:srgbClr val="58595B"/>
                </a:solidFill>
                <a:latin typeface="Calibri"/>
              </a:rPr>
              <a:t> (36%), </a:t>
            </a:r>
            <a:r>
              <a:rPr lang="hu-HU" sz="1050" kern="0" dirty="0" err="1">
                <a:solidFill>
                  <a:srgbClr val="58595B"/>
                </a:solidFill>
                <a:latin typeface="Calibri"/>
              </a:rPr>
              <a:t>physical</a:t>
            </a:r>
            <a:r>
              <a:rPr lang="hu-HU" sz="1050" kern="0" dirty="0">
                <a:solidFill>
                  <a:srgbClr val="58595B"/>
                </a:solidFill>
                <a:latin typeface="Calibri"/>
              </a:rPr>
              <a:t> </a:t>
            </a:r>
            <a:r>
              <a:rPr lang="hu-HU" sz="1050" kern="0" dirty="0" err="1">
                <a:solidFill>
                  <a:srgbClr val="58595B"/>
                </a:solidFill>
                <a:latin typeface="Calibri"/>
              </a:rPr>
              <a:t>workers</a:t>
            </a:r>
            <a:r>
              <a:rPr lang="hu-HU" sz="1050" kern="0" dirty="0">
                <a:solidFill>
                  <a:srgbClr val="58595B"/>
                </a:solidFill>
                <a:latin typeface="Calibri"/>
              </a:rPr>
              <a:t> (36%) and </a:t>
            </a:r>
            <a:r>
              <a:rPr lang="hu-HU" sz="1050" kern="0" dirty="0" err="1">
                <a:solidFill>
                  <a:srgbClr val="58595B"/>
                </a:solidFill>
                <a:latin typeface="Calibri"/>
              </a:rPr>
              <a:t>parents</a:t>
            </a:r>
            <a:r>
              <a:rPr lang="hu-HU" sz="1050" kern="0" dirty="0">
                <a:solidFill>
                  <a:srgbClr val="58595B"/>
                </a:solidFill>
                <a:latin typeface="Calibri"/>
              </a:rPr>
              <a:t> (30%) is </a:t>
            </a:r>
            <a:r>
              <a:rPr lang="hu-HU" sz="1050" kern="0" dirty="0" err="1">
                <a:solidFill>
                  <a:srgbClr val="58595B"/>
                </a:solidFill>
                <a:latin typeface="Calibri"/>
              </a:rPr>
              <a:t>above</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well</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similar</a:t>
            </a:r>
            <a:r>
              <a:rPr lang="hu-HU" sz="1050" kern="0" dirty="0">
                <a:solidFill>
                  <a:srgbClr val="58595B"/>
                </a:solidFill>
                <a:latin typeface="Calibri"/>
              </a:rPr>
              <a:t> in </a:t>
            </a:r>
            <a:r>
              <a:rPr lang="hu-HU" sz="1050" kern="0" dirty="0" err="1">
                <a:solidFill>
                  <a:srgbClr val="58595B"/>
                </a:solidFill>
                <a:latin typeface="Calibri"/>
              </a:rPr>
              <a:t>case</a:t>
            </a:r>
            <a:r>
              <a:rPr lang="hu-HU" sz="1050" kern="0" dirty="0">
                <a:solidFill>
                  <a:srgbClr val="58595B"/>
                </a:solidFill>
                <a:latin typeface="Calibri"/>
              </a:rPr>
              <a:t> of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online (30%), (</a:t>
            </a:r>
            <a:r>
              <a:rPr lang="hu-HU" sz="1050" kern="0" dirty="0" err="1">
                <a:solidFill>
                  <a:srgbClr val="58595B"/>
                </a:solidFill>
                <a:latin typeface="Calibri"/>
              </a:rPr>
              <a:t>Hungarian</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(42%) </a:t>
            </a:r>
            <a:r>
              <a:rPr lang="hu-HU" sz="1050" kern="0" dirty="0" err="1">
                <a:solidFill>
                  <a:srgbClr val="58595B"/>
                </a:solidFill>
                <a:latin typeface="Calibri"/>
              </a:rPr>
              <a:t>too</a:t>
            </a:r>
            <a:r>
              <a:rPr lang="hu-HU" sz="1050" kern="0" dirty="0">
                <a:solidFill>
                  <a:srgbClr val="58595B"/>
                </a:solidFill>
                <a:latin typeface="Calibri"/>
              </a:rPr>
              <a:t>). 34% of SVOD </a:t>
            </a:r>
            <a:r>
              <a:rPr lang="hu-HU" sz="1050" kern="0" dirty="0" err="1">
                <a:solidFill>
                  <a:srgbClr val="58595B"/>
                </a:solidFill>
                <a:latin typeface="Calibri"/>
              </a:rPr>
              <a:t>subscribers</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movies</a:t>
            </a:r>
            <a:r>
              <a:rPr lang="hu-HU" sz="1050" kern="0" dirty="0">
                <a:solidFill>
                  <a:srgbClr val="58595B"/>
                </a:solidFill>
                <a:latin typeface="Calibri"/>
              </a:rPr>
              <a:t> </a:t>
            </a:r>
            <a:r>
              <a:rPr lang="hu-HU" sz="1050" kern="0" dirty="0" err="1">
                <a:solidFill>
                  <a:srgbClr val="58595B"/>
                </a:solidFill>
                <a:latin typeface="Calibri"/>
              </a:rPr>
              <a:t>daily</a:t>
            </a:r>
            <a:r>
              <a:rPr lang="hu-HU" sz="1050" kern="0" dirty="0">
                <a:solidFill>
                  <a:srgbClr val="58595B"/>
                </a:solidFill>
                <a:latin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Watching series is more typical of Budapest and college/university graduates (45% and 41% watch them more than once a week) 8% of the ones with a primary school degree do not follow series. Just like in case of movies,  heavy viewerek (56%), the ones who consume TV content online (60%) and Hungarian TV content online (52%) watch series daily in an especially high ratio.</a:t>
            </a:r>
            <a:endParaRPr lang="hu-HU" sz="1050" kern="0" baseline="0" dirty="0">
              <a:solidFill>
                <a:srgbClr val="58595B"/>
              </a:solidFill>
              <a:latin typeface="Calibri"/>
            </a:endParaRPr>
          </a:p>
        </p:txBody>
      </p:sp>
      <p:cxnSp>
        <p:nvCxnSpPr>
          <p:cNvPr id="40" name="Straight Connector 64"/>
          <p:cNvCxnSpPr/>
          <p:nvPr/>
        </p:nvCxnSpPr>
        <p:spPr>
          <a:xfrm flipV="1">
            <a:off x="1790435" y="1682042"/>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Ellipszis 6"/>
          <p:cNvSpPr/>
          <p:nvPr/>
        </p:nvSpPr>
        <p:spPr>
          <a:xfrm>
            <a:off x="2637848" y="1434283"/>
            <a:ext cx="510267" cy="510267"/>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2" name="Ellipszis 45"/>
          <p:cNvSpPr/>
          <p:nvPr/>
        </p:nvSpPr>
        <p:spPr>
          <a:xfrm>
            <a:off x="3636237" y="1419947"/>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3" name="Ellipszis 46"/>
          <p:cNvSpPr/>
          <p:nvPr/>
        </p:nvSpPr>
        <p:spPr>
          <a:xfrm>
            <a:off x="4597576" y="1420517"/>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4" name="Ellipszis 47"/>
          <p:cNvSpPr/>
          <p:nvPr/>
        </p:nvSpPr>
        <p:spPr>
          <a:xfrm>
            <a:off x="5557022" y="1423158"/>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5" name="Ellipszis 48"/>
          <p:cNvSpPr/>
          <p:nvPr/>
        </p:nvSpPr>
        <p:spPr>
          <a:xfrm>
            <a:off x="6516557" y="1426909"/>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46" name="Szövegdoboz 53"/>
          <p:cNvSpPr txBox="1"/>
          <p:nvPr/>
        </p:nvSpPr>
        <p:spPr>
          <a:xfrm>
            <a:off x="2699792" y="1505803"/>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8%</a:t>
            </a:r>
          </a:p>
        </p:txBody>
      </p:sp>
      <p:sp>
        <p:nvSpPr>
          <p:cNvPr id="59" name="Szövegdoboz 55"/>
          <p:cNvSpPr txBox="1"/>
          <p:nvPr/>
        </p:nvSpPr>
        <p:spPr>
          <a:xfrm>
            <a:off x="3636660" y="1501846"/>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15%</a:t>
            </a:r>
          </a:p>
        </p:txBody>
      </p:sp>
      <p:sp>
        <p:nvSpPr>
          <p:cNvPr id="60" name="Szövegdoboz 56"/>
          <p:cNvSpPr txBox="1"/>
          <p:nvPr/>
        </p:nvSpPr>
        <p:spPr>
          <a:xfrm>
            <a:off x="4600020" y="1506062"/>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21%</a:t>
            </a:r>
          </a:p>
        </p:txBody>
      </p:sp>
      <p:sp>
        <p:nvSpPr>
          <p:cNvPr id="61" name="Szövegdoboz 57"/>
          <p:cNvSpPr txBox="1"/>
          <p:nvPr/>
        </p:nvSpPr>
        <p:spPr>
          <a:xfrm>
            <a:off x="5560338" y="1501846"/>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36%</a:t>
            </a:r>
          </a:p>
        </p:txBody>
      </p:sp>
      <p:sp>
        <p:nvSpPr>
          <p:cNvPr id="62" name="Szövegdoboz 59"/>
          <p:cNvSpPr txBox="1"/>
          <p:nvPr/>
        </p:nvSpPr>
        <p:spPr>
          <a:xfrm>
            <a:off x="6519812" y="1502483"/>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21%</a:t>
            </a:r>
          </a:p>
        </p:txBody>
      </p:sp>
      <p:sp>
        <p:nvSpPr>
          <p:cNvPr id="63" name="Ellipszis 6"/>
          <p:cNvSpPr/>
          <p:nvPr/>
        </p:nvSpPr>
        <p:spPr>
          <a:xfrm>
            <a:off x="1689579" y="1435450"/>
            <a:ext cx="510267" cy="510267"/>
          </a:xfrm>
          <a:prstGeom prst="ellipse">
            <a:avLst/>
          </a:prstGeom>
          <a:solidFill>
            <a:schemeClr val="bg1">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64" name="Szövegdoboz 53"/>
          <p:cNvSpPr txBox="1"/>
          <p:nvPr/>
        </p:nvSpPr>
        <p:spPr>
          <a:xfrm>
            <a:off x="1744547" y="1512765"/>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0%</a:t>
            </a:r>
          </a:p>
        </p:txBody>
      </p:sp>
      <p:cxnSp>
        <p:nvCxnSpPr>
          <p:cNvPr id="65" name="Straight Connector 64"/>
          <p:cNvCxnSpPr/>
          <p:nvPr/>
        </p:nvCxnSpPr>
        <p:spPr>
          <a:xfrm flipV="1">
            <a:off x="1790435" y="2563121"/>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Ellipszis 6"/>
          <p:cNvSpPr/>
          <p:nvPr/>
        </p:nvSpPr>
        <p:spPr>
          <a:xfrm>
            <a:off x="2637848" y="2315362"/>
            <a:ext cx="510267" cy="510267"/>
          </a:xfrm>
          <a:prstGeom prst="ellipse">
            <a:avLst/>
          </a:prstGeom>
          <a:solidFill>
            <a:srgbClr val="00B7C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67" name="Ellipszis 45"/>
          <p:cNvSpPr/>
          <p:nvPr/>
        </p:nvSpPr>
        <p:spPr>
          <a:xfrm>
            <a:off x="3636237" y="2301026"/>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68" name="Ellipszis 46"/>
          <p:cNvSpPr/>
          <p:nvPr/>
        </p:nvSpPr>
        <p:spPr>
          <a:xfrm>
            <a:off x="4597576" y="2301596"/>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69" name="Ellipszis 47"/>
          <p:cNvSpPr/>
          <p:nvPr/>
        </p:nvSpPr>
        <p:spPr>
          <a:xfrm>
            <a:off x="5557022" y="2304237"/>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0" name="Ellipszis 48"/>
          <p:cNvSpPr/>
          <p:nvPr/>
        </p:nvSpPr>
        <p:spPr>
          <a:xfrm>
            <a:off x="6516557" y="2307988"/>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1" name="Ellipszis 6"/>
          <p:cNvSpPr/>
          <p:nvPr/>
        </p:nvSpPr>
        <p:spPr>
          <a:xfrm>
            <a:off x="1689579" y="2316529"/>
            <a:ext cx="510267" cy="510267"/>
          </a:xfrm>
          <a:prstGeom prst="ellipse">
            <a:avLst/>
          </a:prstGeom>
          <a:solidFill>
            <a:schemeClr val="bg1">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2" name="Szövegdoboz 53"/>
          <p:cNvSpPr txBox="1"/>
          <p:nvPr/>
        </p:nvSpPr>
        <p:spPr>
          <a:xfrm>
            <a:off x="2637848" y="2393844"/>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10%</a:t>
            </a:r>
          </a:p>
        </p:txBody>
      </p:sp>
      <p:sp>
        <p:nvSpPr>
          <p:cNvPr id="73" name="Szövegdoboz 55"/>
          <p:cNvSpPr txBox="1"/>
          <p:nvPr/>
        </p:nvSpPr>
        <p:spPr>
          <a:xfrm>
            <a:off x="3636660" y="2376663"/>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10%</a:t>
            </a:r>
          </a:p>
        </p:txBody>
      </p:sp>
      <p:sp>
        <p:nvSpPr>
          <p:cNvPr id="74" name="Szövegdoboz 56"/>
          <p:cNvSpPr txBox="1"/>
          <p:nvPr/>
        </p:nvSpPr>
        <p:spPr>
          <a:xfrm>
            <a:off x="4600020" y="2388332"/>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10%</a:t>
            </a:r>
          </a:p>
        </p:txBody>
      </p:sp>
      <p:sp>
        <p:nvSpPr>
          <p:cNvPr id="75" name="Szövegdoboz 57"/>
          <p:cNvSpPr txBox="1"/>
          <p:nvPr/>
        </p:nvSpPr>
        <p:spPr>
          <a:xfrm>
            <a:off x="5560338" y="2384116"/>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34%</a:t>
            </a:r>
          </a:p>
        </p:txBody>
      </p:sp>
      <p:sp>
        <p:nvSpPr>
          <p:cNvPr id="76" name="Szövegdoboz 59"/>
          <p:cNvSpPr txBox="1"/>
          <p:nvPr/>
        </p:nvSpPr>
        <p:spPr>
          <a:xfrm>
            <a:off x="6519812" y="2384753"/>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33%</a:t>
            </a:r>
          </a:p>
        </p:txBody>
      </p:sp>
      <p:sp>
        <p:nvSpPr>
          <p:cNvPr id="77" name="Szövegdoboz 53"/>
          <p:cNvSpPr txBox="1"/>
          <p:nvPr/>
        </p:nvSpPr>
        <p:spPr>
          <a:xfrm>
            <a:off x="1744547" y="2395035"/>
            <a:ext cx="931276" cy="338554"/>
          </a:xfrm>
          <a:prstGeom prst="rect">
            <a:avLst/>
          </a:prstGeom>
        </p:spPr>
        <p:txBody>
          <a:bodyPr wrap="square" rtlCol="0">
            <a:spAutoFit/>
          </a:bodyPr>
          <a:lstStyle/>
          <a:p>
            <a:r>
              <a:rPr lang="hu-HU" sz="1600" b="1" dirty="0">
                <a:solidFill>
                  <a:schemeClr val="bg1"/>
                </a:solidFill>
                <a:latin typeface="Calibri" pitchFamily="34" charset="0"/>
                <a:cs typeface="Arial" pitchFamily="34" charset="0"/>
              </a:rPr>
              <a:t>2%</a:t>
            </a:r>
          </a:p>
        </p:txBody>
      </p:sp>
      <p:pic>
        <p:nvPicPr>
          <p:cNvPr id="47" name="Picture 46">
            <a:extLst>
              <a:ext uri="{FF2B5EF4-FFF2-40B4-BE49-F238E27FC236}">
                <a16:creationId xmlns:a16="http://schemas.microsoft.com/office/drawing/2014/main" xmlns="" id="{447D08A6-8EAD-42BC-BFAE-93F915F62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8" name="Picture 47">
            <a:extLst>
              <a:ext uri="{FF2B5EF4-FFF2-40B4-BE49-F238E27FC236}">
                <a16:creationId xmlns:a16="http://schemas.microsoft.com/office/drawing/2014/main" xmlns="" id="{ADD32D3C-22EA-4C23-99B4-8A6375CD4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33696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Habits</a:t>
            </a:r>
            <a:r>
              <a:rPr lang="hu-HU" sz="2900" dirty="0"/>
              <a:t> of </a:t>
            </a:r>
            <a:r>
              <a:rPr lang="hu-HU" sz="2900" dirty="0" err="1"/>
              <a:t>watching</a:t>
            </a:r>
            <a:r>
              <a:rPr lang="hu-HU" sz="2900" dirty="0"/>
              <a:t> </a:t>
            </a:r>
            <a:r>
              <a:rPr lang="hu-HU" sz="2900" dirty="0" err="1"/>
              <a:t>movies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If</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movies</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is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closest</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habits</a:t>
            </a:r>
            <a:r>
              <a:rPr lang="hu-HU" sz="1000" i="1" dirty="0">
                <a:solidFill>
                  <a:schemeClr val="bg1">
                    <a:lumMod val="50000"/>
                  </a:schemeClr>
                </a:solidFill>
              </a:rPr>
              <a:t>? </a:t>
            </a: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latin typeface="Calibri"/>
              </a:rPr>
              <a:t>928</a:t>
            </a:r>
            <a:r>
              <a:rPr kumimoji="0" lang="hu-HU" sz="900" b="0" i="0" u="none" strike="noStrike" kern="0" cap="none" spc="0" normalizeH="0" baseline="0" noProof="0" dirty="0">
                <a:ln>
                  <a:noFill/>
                </a:ln>
                <a:solidFill>
                  <a:srgbClr val="222223"/>
                </a:solidFill>
                <a:effectLst/>
                <a:uLnTx/>
                <a:uFillTx/>
                <a:latin typeface="Calibri"/>
                <a:ea typeface="+mn-ea"/>
                <a:cs typeface="+mn-cs"/>
              </a:rPr>
              <a:t> | Base: the ones watching movies on a monthly basis </a:t>
            </a:r>
          </a:p>
        </p:txBody>
      </p:sp>
      <p:grpSp>
        <p:nvGrpSpPr>
          <p:cNvPr id="43" name="Group 42"/>
          <p:cNvGrpSpPr/>
          <p:nvPr/>
        </p:nvGrpSpPr>
        <p:grpSpPr>
          <a:xfrm>
            <a:off x="1205857" y="1203598"/>
            <a:ext cx="930702" cy="1080120"/>
            <a:chOff x="425473" y="2073751"/>
            <a:chExt cx="1238764" cy="1080120"/>
          </a:xfrm>
        </p:grpSpPr>
        <p:graphicFrame>
          <p:nvGraphicFramePr>
            <p:cNvPr id="44" name="Object 5"/>
            <p:cNvGraphicFramePr>
              <a:graphicFrameLocks noChangeAspect="1"/>
            </p:cNvGraphicFramePr>
            <p:nvPr>
              <p:extLst>
                <p:ext uri="{D42A27DB-BD31-4B8C-83A1-F6EECF244321}">
                  <p14:modId xmlns:p14="http://schemas.microsoft.com/office/powerpoint/2010/main" val="85528516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45" name="Chord 4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57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46" name="Rectangle 23"/>
          <p:cNvSpPr/>
          <p:nvPr/>
        </p:nvSpPr>
        <p:spPr>
          <a:xfrm>
            <a:off x="1202870" y="1842739"/>
            <a:ext cx="996419"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Stream</a:t>
            </a:r>
            <a:r>
              <a:rPr lang="hu-HU" sz="1000" kern="0" dirty="0">
                <a:solidFill>
                  <a:srgbClr val="404040"/>
                </a:solidFill>
              </a:rPr>
              <a:t> </a:t>
            </a:r>
            <a:br>
              <a:rPr lang="hu-HU" sz="1000" kern="0" dirty="0">
                <a:solidFill>
                  <a:srgbClr val="404040"/>
                </a:solidFill>
              </a:rPr>
            </a:br>
            <a:r>
              <a:rPr lang="hu-HU" sz="1000" kern="0" dirty="0" err="1">
                <a:solidFill>
                  <a:srgbClr val="404040"/>
                </a:solidFill>
              </a:rPr>
              <a:t>or</a:t>
            </a:r>
            <a:r>
              <a:rPr lang="hu-HU" sz="1000" kern="0" dirty="0">
                <a:solidFill>
                  <a:srgbClr val="404040"/>
                </a:solidFill>
              </a:rPr>
              <a:t> Torrent</a:t>
            </a:r>
          </a:p>
        </p:txBody>
      </p:sp>
      <p:grpSp>
        <p:nvGrpSpPr>
          <p:cNvPr id="59" name="Group 58"/>
          <p:cNvGrpSpPr/>
          <p:nvPr/>
        </p:nvGrpSpPr>
        <p:grpSpPr>
          <a:xfrm>
            <a:off x="2327716" y="1203598"/>
            <a:ext cx="930702" cy="1080120"/>
            <a:chOff x="425473" y="2073751"/>
            <a:chExt cx="1238764" cy="1080120"/>
          </a:xfrm>
        </p:grpSpPr>
        <p:graphicFrame>
          <p:nvGraphicFramePr>
            <p:cNvPr id="60" name="Object 5"/>
            <p:cNvGraphicFramePr>
              <a:graphicFrameLocks noChangeAspect="1"/>
            </p:cNvGraphicFramePr>
            <p:nvPr>
              <p:extLst>
                <p:ext uri="{D42A27DB-BD31-4B8C-83A1-F6EECF244321}">
                  <p14:modId xmlns:p14="http://schemas.microsoft.com/office/powerpoint/2010/main" val="248541352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28</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2370021" y="1842739"/>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Linear</a:t>
            </a:r>
            <a:r>
              <a:rPr lang="hu-HU" sz="1000" kern="0" dirty="0">
                <a:solidFill>
                  <a:srgbClr val="404040"/>
                </a:solidFill>
              </a:rPr>
              <a:t> TV</a:t>
            </a:r>
          </a:p>
        </p:txBody>
      </p:sp>
      <p:grpSp>
        <p:nvGrpSpPr>
          <p:cNvPr id="75" name="Group 74"/>
          <p:cNvGrpSpPr/>
          <p:nvPr/>
        </p:nvGrpSpPr>
        <p:grpSpPr>
          <a:xfrm>
            <a:off x="683568" y="2244465"/>
            <a:ext cx="930702" cy="1080120"/>
            <a:chOff x="425473" y="2073751"/>
            <a:chExt cx="1238764" cy="1080120"/>
          </a:xfrm>
        </p:grpSpPr>
        <p:graphicFrame>
          <p:nvGraphicFramePr>
            <p:cNvPr id="76" name="Object 5"/>
            <p:cNvGraphicFramePr>
              <a:graphicFrameLocks noChangeAspect="1"/>
            </p:cNvGraphicFramePr>
            <p:nvPr>
              <p:extLst>
                <p:ext uri="{D42A27DB-BD31-4B8C-83A1-F6EECF244321}">
                  <p14:modId xmlns:p14="http://schemas.microsoft.com/office/powerpoint/2010/main" val="119467521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6</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725873" y="2883606"/>
            <a:ext cx="905835" cy="319875"/>
          </a:xfrm>
          <a:prstGeom prst="rect">
            <a:avLst/>
          </a:prstGeom>
        </p:spPr>
        <p:txBody>
          <a:bodyPr vert="horz" lIns="0" tIns="0" rIns="0" bIns="0" rtlCol="0">
            <a:noAutofit/>
          </a:bodyPr>
          <a:lstStyle/>
          <a:p>
            <a:pPr algn="ctr" defTabSz="924259">
              <a:lnSpc>
                <a:spcPct val="90000"/>
              </a:lnSpc>
              <a:defRPr/>
            </a:pPr>
            <a:r>
              <a:rPr lang="hu-HU" sz="1000" kern="0" dirty="0" err="1">
                <a:solidFill>
                  <a:srgbClr val="404040"/>
                </a:solidFill>
              </a:rPr>
              <a:t>Recording</a:t>
            </a:r>
            <a:endParaRPr lang="hu-HU" sz="1000" kern="0" dirty="0">
              <a:solidFill>
                <a:srgbClr val="404040"/>
              </a:solidFill>
            </a:endParaRPr>
          </a:p>
        </p:txBody>
      </p:sp>
      <p:grpSp>
        <p:nvGrpSpPr>
          <p:cNvPr id="79" name="Group 78"/>
          <p:cNvGrpSpPr/>
          <p:nvPr/>
        </p:nvGrpSpPr>
        <p:grpSpPr>
          <a:xfrm>
            <a:off x="1805427" y="2244465"/>
            <a:ext cx="930702" cy="1080120"/>
            <a:chOff x="425473" y="2073751"/>
            <a:chExt cx="1238764" cy="1080120"/>
          </a:xfrm>
        </p:grpSpPr>
        <p:graphicFrame>
          <p:nvGraphicFramePr>
            <p:cNvPr id="80" name="Object 5"/>
            <p:cNvGraphicFramePr>
              <a:graphicFrameLocks noChangeAspect="1"/>
            </p:cNvGraphicFramePr>
            <p:nvPr>
              <p:extLst>
                <p:ext uri="{D42A27DB-BD31-4B8C-83A1-F6EECF244321}">
                  <p14:modId xmlns:p14="http://schemas.microsoft.com/office/powerpoint/2010/main" val="306359391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3</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1847732" y="2883606"/>
            <a:ext cx="905835" cy="319875"/>
          </a:xfrm>
          <a:prstGeom prst="rect">
            <a:avLst/>
          </a:prstGeom>
        </p:spPr>
        <p:txBody>
          <a:bodyPr vert="horz" lIns="0" tIns="0" rIns="0" bIns="0" rtlCol="0">
            <a:noAutofit/>
          </a:bodyPr>
          <a:lstStyle/>
          <a:p>
            <a:pPr algn="ctr" defTabSz="924259">
              <a:lnSpc>
                <a:spcPct val="90000"/>
              </a:lnSpc>
              <a:defRPr/>
            </a:pPr>
            <a:r>
              <a:rPr lang="hu-HU" sz="1000" kern="0" dirty="0">
                <a:solidFill>
                  <a:srgbClr val="404040"/>
                </a:solidFill>
              </a:rPr>
              <a:t>VOD</a:t>
            </a:r>
          </a:p>
        </p:txBody>
      </p:sp>
      <p:grpSp>
        <p:nvGrpSpPr>
          <p:cNvPr id="83" name="Group 82"/>
          <p:cNvGrpSpPr/>
          <p:nvPr/>
        </p:nvGrpSpPr>
        <p:grpSpPr>
          <a:xfrm>
            <a:off x="2929952" y="2238436"/>
            <a:ext cx="930702" cy="1080120"/>
            <a:chOff x="425473" y="2073751"/>
            <a:chExt cx="1238764" cy="1080120"/>
          </a:xfrm>
        </p:grpSpPr>
        <p:graphicFrame>
          <p:nvGraphicFramePr>
            <p:cNvPr id="84" name="Object 5"/>
            <p:cNvGraphicFramePr>
              <a:graphicFrameLocks noChangeAspect="1"/>
            </p:cNvGraphicFramePr>
            <p:nvPr>
              <p:extLst>
                <p:ext uri="{D42A27DB-BD31-4B8C-83A1-F6EECF244321}">
                  <p14:modId xmlns:p14="http://schemas.microsoft.com/office/powerpoint/2010/main" val="79936823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013431" y="2877577"/>
            <a:ext cx="823486" cy="319875"/>
          </a:xfrm>
          <a:prstGeom prst="rect">
            <a:avLst/>
          </a:prstGeom>
        </p:spPr>
        <p:txBody>
          <a:bodyPr vert="horz" lIns="0" tIns="0" rIns="0" bIns="0" rtlCol="0">
            <a:noAutofit/>
          </a:bodyPr>
          <a:lstStyle/>
          <a:p>
            <a:pPr algn="ctr" defTabSz="924259">
              <a:lnSpc>
                <a:spcPct val="90000"/>
              </a:lnSpc>
              <a:defRPr/>
            </a:pPr>
            <a:r>
              <a:rPr lang="hu-HU" sz="1000" kern="0" dirty="0">
                <a:solidFill>
                  <a:srgbClr val="404040"/>
                </a:solidFill>
              </a:rPr>
              <a:t>Blu-ray</a:t>
            </a:r>
            <a:br>
              <a:rPr lang="hu-HU" sz="1000" kern="0" dirty="0">
                <a:solidFill>
                  <a:srgbClr val="404040"/>
                </a:solidFill>
              </a:rPr>
            </a:br>
            <a:r>
              <a:rPr lang="hu-HU" sz="1000" kern="0" dirty="0" err="1">
                <a:solidFill>
                  <a:srgbClr val="404040"/>
                </a:solidFill>
              </a:rPr>
              <a:t>or</a:t>
            </a:r>
            <a:r>
              <a:rPr lang="hu-HU" sz="1000" kern="0" dirty="0">
                <a:solidFill>
                  <a:srgbClr val="404040"/>
                </a:solidFill>
              </a:rPr>
              <a:t> DVD</a:t>
            </a:r>
          </a:p>
        </p:txBody>
      </p:sp>
      <p:grpSp>
        <p:nvGrpSpPr>
          <p:cNvPr id="87" name="Group 86"/>
          <p:cNvGrpSpPr/>
          <p:nvPr/>
        </p:nvGrpSpPr>
        <p:grpSpPr>
          <a:xfrm>
            <a:off x="1804942" y="3263309"/>
            <a:ext cx="930702" cy="1080120"/>
            <a:chOff x="425473" y="2073751"/>
            <a:chExt cx="1238764" cy="1080120"/>
          </a:xfrm>
        </p:grpSpPr>
        <p:graphicFrame>
          <p:nvGraphicFramePr>
            <p:cNvPr id="88" name="Object 5"/>
            <p:cNvGraphicFramePr>
              <a:graphicFrameLocks noChangeAspect="1"/>
            </p:cNvGraphicFramePr>
            <p:nvPr>
              <p:extLst>
                <p:ext uri="{D42A27DB-BD31-4B8C-83A1-F6EECF244321}">
                  <p14:modId xmlns:p14="http://schemas.microsoft.com/office/powerpoint/2010/main" val="163660788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89" name="Chord 8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3</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90" name="Rectangle 23"/>
          <p:cNvSpPr/>
          <p:nvPr/>
        </p:nvSpPr>
        <p:spPr>
          <a:xfrm>
            <a:off x="1847247" y="3902450"/>
            <a:ext cx="905835" cy="319875"/>
          </a:xfrm>
          <a:prstGeom prst="rect">
            <a:avLst/>
          </a:prstGeom>
        </p:spPr>
        <p:txBody>
          <a:bodyPr vert="horz" lIns="0" tIns="0" rIns="0" bIns="0" rtlCol="0">
            <a:noAutofit/>
          </a:bodyPr>
          <a:lstStyle/>
          <a:p>
            <a:pPr algn="ctr" defTabSz="924259">
              <a:lnSpc>
                <a:spcPct val="90000"/>
              </a:lnSpc>
              <a:defRPr/>
            </a:pPr>
            <a:r>
              <a:rPr lang="hu-HU" sz="1000" kern="0" dirty="0">
                <a:solidFill>
                  <a:srgbClr val="404040"/>
                </a:solidFill>
              </a:rPr>
              <a:t>I </a:t>
            </a:r>
            <a:r>
              <a:rPr lang="hu-HU" sz="1000" kern="0" dirty="0" err="1">
                <a:solidFill>
                  <a:srgbClr val="404040"/>
                </a:solidFill>
              </a:rPr>
              <a:t>do</a:t>
            </a:r>
            <a:r>
              <a:rPr lang="hu-HU" sz="1000" kern="0" dirty="0">
                <a:solidFill>
                  <a:srgbClr val="404040"/>
                </a:solidFill>
              </a:rPr>
              <a:t> </a:t>
            </a:r>
            <a:r>
              <a:rPr lang="hu-HU" sz="1000" kern="0" dirty="0" err="1">
                <a:solidFill>
                  <a:srgbClr val="404040"/>
                </a:solidFill>
              </a:rPr>
              <a:t>not</a:t>
            </a:r>
            <a:r>
              <a:rPr lang="hu-HU" sz="1000" kern="0" dirty="0">
                <a:solidFill>
                  <a:srgbClr val="404040"/>
                </a:solidFill>
              </a:rPr>
              <a:t> </a:t>
            </a:r>
            <a:r>
              <a:rPr lang="hu-HU" sz="1000" kern="0" dirty="0" err="1">
                <a:solidFill>
                  <a:srgbClr val="404040"/>
                </a:solidFill>
              </a:rPr>
              <a:t>know</a:t>
            </a:r>
            <a:endParaRPr lang="hu-HU" sz="1000" kern="0" dirty="0">
              <a:solidFill>
                <a:srgbClr val="404040"/>
              </a:solidFill>
            </a:endParaRPr>
          </a:p>
        </p:txBody>
      </p:sp>
      <p:sp>
        <p:nvSpPr>
          <p:cNvPr id="29" name="Szövegdoboz 30"/>
          <p:cNvSpPr txBox="1"/>
          <p:nvPr/>
        </p:nvSpPr>
        <p:spPr>
          <a:xfrm>
            <a:off x="4640908" y="1279813"/>
            <a:ext cx="3819524" cy="21929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rPr>
              <a:t>The </a:t>
            </a:r>
            <a:r>
              <a:rPr kumimoji="0" lang="hu-HU" sz="1050" b="0" i="0" u="none" strike="noStrike" kern="0" cap="none" spc="0" normalizeH="0" baseline="0" noProof="0" dirty="0" err="1">
                <a:ln>
                  <a:noFill/>
                </a:ln>
                <a:solidFill>
                  <a:srgbClr val="58595B"/>
                </a:solidFill>
                <a:effectLst/>
                <a:uLnTx/>
                <a:uFillTx/>
                <a:latin typeface="Calibri"/>
              </a:rPr>
              <a:t>youth</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uses</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basically</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two</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resources</a:t>
            </a:r>
            <a:r>
              <a:rPr kumimoji="0" lang="hu-HU" sz="1050" b="0" i="0" u="none" strike="noStrike" kern="0" cap="none" spc="0" normalizeH="0" baseline="0" noProof="0" dirty="0">
                <a:ln>
                  <a:noFill/>
                </a:ln>
                <a:solidFill>
                  <a:srgbClr val="58595B"/>
                </a:solidFill>
                <a:effectLst/>
                <a:uLnTx/>
                <a:uFillTx/>
                <a:latin typeface="Calibri"/>
              </a:rPr>
              <a:t>: internet </a:t>
            </a:r>
            <a:r>
              <a:rPr lang="hu-HU" sz="1050" kern="0" dirty="0">
                <a:solidFill>
                  <a:srgbClr val="58595B"/>
                </a:solidFill>
                <a:latin typeface="Calibri"/>
              </a:rPr>
              <a:t>– </a:t>
            </a:r>
            <a:r>
              <a:rPr lang="hu-HU" sz="1050" kern="0" dirty="0" err="1">
                <a:solidFill>
                  <a:srgbClr val="58595B"/>
                </a:solidFill>
                <a:latin typeface="Calibri"/>
              </a:rPr>
              <a:t>either</a:t>
            </a:r>
            <a:r>
              <a:rPr lang="hu-HU" sz="1050" kern="0" dirty="0">
                <a:solidFill>
                  <a:srgbClr val="58595B"/>
                </a:solidFill>
                <a:latin typeface="Calibri"/>
              </a:rPr>
              <a:t> streaming </a:t>
            </a:r>
            <a:r>
              <a:rPr lang="hu-HU" sz="1050" kern="0" dirty="0" err="1">
                <a:solidFill>
                  <a:srgbClr val="58595B"/>
                </a:solidFill>
                <a:latin typeface="Calibri"/>
              </a:rPr>
              <a:t>or</a:t>
            </a:r>
            <a:r>
              <a:rPr lang="hu-HU" sz="1050" kern="0" dirty="0">
                <a:solidFill>
                  <a:srgbClr val="58595B"/>
                </a:solidFill>
                <a:latin typeface="Calibri"/>
              </a:rPr>
              <a:t> torrenting (57%). </a:t>
            </a:r>
            <a:r>
              <a:rPr lang="hu-HU" sz="1050" kern="0" dirty="0" err="1">
                <a:solidFill>
                  <a:srgbClr val="58595B"/>
                </a:solidFill>
                <a:latin typeface="Calibri"/>
              </a:rPr>
              <a:t>Traditional</a:t>
            </a:r>
            <a:r>
              <a:rPr lang="hu-HU" sz="1050" kern="0" dirty="0">
                <a:solidFill>
                  <a:srgbClr val="58595B"/>
                </a:solidFill>
                <a:latin typeface="Calibri"/>
              </a:rPr>
              <a:t> TV is </a:t>
            </a:r>
            <a:r>
              <a:rPr lang="hu-HU" sz="1050" kern="0" dirty="0" err="1">
                <a:solidFill>
                  <a:srgbClr val="58595B"/>
                </a:solidFill>
                <a:latin typeface="Calibri"/>
              </a:rPr>
              <a:t>seond</a:t>
            </a:r>
            <a:r>
              <a:rPr lang="hu-HU" sz="1050" kern="0" dirty="0">
                <a:solidFill>
                  <a:srgbClr val="58595B"/>
                </a:solidFill>
                <a:latin typeface="Calibri"/>
              </a:rPr>
              <a:t> in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target</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(28%): </a:t>
            </a:r>
            <a:r>
              <a:rPr lang="hu-HU" sz="1050" kern="0" dirty="0" err="1">
                <a:solidFill>
                  <a:srgbClr val="58595B"/>
                </a:solidFill>
                <a:latin typeface="Calibri"/>
              </a:rPr>
              <a:t>two</a:t>
            </a:r>
            <a:r>
              <a:rPr lang="hu-HU" sz="1050" kern="0" dirty="0">
                <a:solidFill>
                  <a:srgbClr val="58595B"/>
                </a:solidFill>
                <a:latin typeface="Calibri"/>
              </a:rPr>
              <a:t> </a:t>
            </a:r>
            <a:r>
              <a:rPr lang="hu-HU" sz="1050" kern="0" dirty="0" err="1">
                <a:solidFill>
                  <a:srgbClr val="58595B"/>
                </a:solidFill>
                <a:latin typeface="Calibri"/>
              </a:rPr>
              <a:t>times</a:t>
            </a:r>
            <a:r>
              <a:rPr lang="hu-HU" sz="1050" kern="0" dirty="0">
                <a:solidFill>
                  <a:srgbClr val="58595B"/>
                </a:solidFill>
                <a:latin typeface="Calibri"/>
              </a:rPr>
              <a:t> more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marked</a:t>
            </a:r>
            <a:r>
              <a:rPr lang="hu-HU" sz="1050" kern="0" dirty="0">
                <a:solidFill>
                  <a:srgbClr val="58595B"/>
                </a:solidFill>
                <a:latin typeface="Calibri"/>
              </a:rPr>
              <a:t> TV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primary</a:t>
            </a:r>
            <a:r>
              <a:rPr lang="hu-HU" sz="1050" kern="0" dirty="0">
                <a:solidFill>
                  <a:srgbClr val="58595B"/>
                </a:solidFill>
                <a:latin typeface="Calibri"/>
              </a:rPr>
              <a:t> </a:t>
            </a:r>
            <a:r>
              <a:rPr lang="hu-HU" sz="1050" kern="0" dirty="0" err="1">
                <a:solidFill>
                  <a:srgbClr val="58595B"/>
                </a:solidFill>
                <a:latin typeface="Calibri"/>
              </a:rPr>
              <a:t>resource</a:t>
            </a:r>
            <a:r>
              <a:rPr lang="hu-HU" sz="1050" kern="0" dirty="0">
                <a:solidFill>
                  <a:srgbClr val="58595B"/>
                </a:solidFill>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baseline="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linear TV is more typical of respondents with secondary school degree (45%), of parents (48%), of heavy viewers (43%) or of the ones who do not use ad-blockers (35%).</a:t>
            </a:r>
            <a:endParaRPr lang="hu-HU" sz="1050" kern="0" baseline="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However, online consuming is more frequent in these groups: students (64%), the ones living in a student-dorm or with flatmates (71%), the ones with a good standard of life (64%), the ones without TV subscription (66%) and using ad-blockers (70%).</a:t>
            </a:r>
          </a:p>
        </p:txBody>
      </p:sp>
      <p:pic>
        <p:nvPicPr>
          <p:cNvPr id="30" name="Picture 29">
            <a:extLst>
              <a:ext uri="{FF2B5EF4-FFF2-40B4-BE49-F238E27FC236}">
                <a16:creationId xmlns:a16="http://schemas.microsoft.com/office/drawing/2014/main" xmlns="" id="{509ADD4F-5159-4B10-9820-3E8C6B4778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1" name="Picture 30">
            <a:extLst>
              <a:ext uri="{FF2B5EF4-FFF2-40B4-BE49-F238E27FC236}">
                <a16:creationId xmlns:a16="http://schemas.microsoft.com/office/drawing/2014/main" xmlns="" id="{B5D18F59-5512-4671-B528-2B2AAF3422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288176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Habits</a:t>
            </a:r>
            <a:r>
              <a:rPr lang="hu-HU" sz="2900" dirty="0"/>
              <a:t> of </a:t>
            </a:r>
            <a:r>
              <a:rPr lang="hu-HU" sz="2900" dirty="0" err="1"/>
              <a:t>watching</a:t>
            </a:r>
            <a:r>
              <a:rPr lang="hu-HU" sz="2900" dirty="0"/>
              <a:t> </a:t>
            </a:r>
            <a:r>
              <a:rPr lang="hu-HU" sz="2900" dirty="0" err="1"/>
              <a:t>series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If</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series</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is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closest</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habits</a:t>
            </a:r>
            <a:r>
              <a:rPr lang="hu-HU" sz="1000" i="1" dirty="0">
                <a:solidFill>
                  <a:schemeClr val="bg1">
                    <a:lumMod val="50000"/>
                  </a:schemeClr>
                </a:solidFill>
              </a:rPr>
              <a:t>? </a:t>
            </a: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N=882 | Basis: the ones watching series on a monthly basis </a:t>
            </a:r>
          </a:p>
        </p:txBody>
      </p:sp>
      <p:grpSp>
        <p:nvGrpSpPr>
          <p:cNvPr id="43" name="Group 42"/>
          <p:cNvGrpSpPr/>
          <p:nvPr/>
        </p:nvGrpSpPr>
        <p:grpSpPr>
          <a:xfrm>
            <a:off x="1205857" y="1203598"/>
            <a:ext cx="930702" cy="1080120"/>
            <a:chOff x="425473" y="2073751"/>
            <a:chExt cx="1238764" cy="1080120"/>
          </a:xfrm>
        </p:grpSpPr>
        <p:graphicFrame>
          <p:nvGraphicFramePr>
            <p:cNvPr id="44" name="Object 5"/>
            <p:cNvGraphicFramePr>
              <a:graphicFrameLocks noChangeAspect="1"/>
            </p:cNvGraphicFramePr>
            <p:nvPr>
              <p:extLst>
                <p:ext uri="{D42A27DB-BD31-4B8C-83A1-F6EECF244321}">
                  <p14:modId xmlns:p14="http://schemas.microsoft.com/office/powerpoint/2010/main" val="127220159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45" name="Chord 4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56</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46" name="Rectangle 23"/>
          <p:cNvSpPr/>
          <p:nvPr/>
        </p:nvSpPr>
        <p:spPr>
          <a:xfrm>
            <a:off x="1202870" y="1842739"/>
            <a:ext cx="996419"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Stream</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lang="hu-HU" sz="1000" kern="0" dirty="0" err="1">
                <a:solidFill>
                  <a:srgbClr val="404040"/>
                </a:solidFill>
                <a:latin typeface="Calibri"/>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lang="hu-HU" sz="1000" kern="0" dirty="0">
                <a:solidFill>
                  <a:srgbClr val="404040"/>
                </a:solidFill>
                <a:latin typeface="Calibri"/>
              </a:rPr>
              <a:t>T</a:t>
            </a:r>
            <a:r>
              <a:rPr kumimoji="0" lang="hu-HU" sz="1000" b="0" i="0" u="none" strike="noStrike" kern="0" cap="none" spc="0" normalizeH="0" baseline="0" noProof="0" dirty="0" err="1">
                <a:ln>
                  <a:noFill/>
                </a:ln>
                <a:solidFill>
                  <a:srgbClr val="404040"/>
                </a:solidFill>
                <a:effectLst/>
                <a:uLnTx/>
                <a:uFillTx/>
                <a:latin typeface="Calibri"/>
                <a:ea typeface="+mn-ea"/>
                <a:cs typeface="+mn-cs"/>
              </a:rPr>
              <a:t>orrent</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59" name="Group 58"/>
          <p:cNvGrpSpPr/>
          <p:nvPr/>
        </p:nvGrpSpPr>
        <p:grpSpPr>
          <a:xfrm>
            <a:off x="2327716" y="1203598"/>
            <a:ext cx="930702" cy="1080120"/>
            <a:chOff x="425473" y="2073751"/>
            <a:chExt cx="1238764" cy="1080120"/>
          </a:xfrm>
        </p:grpSpPr>
        <p:graphicFrame>
          <p:nvGraphicFramePr>
            <p:cNvPr id="60" name="Object 5"/>
            <p:cNvGraphicFramePr>
              <a:graphicFrameLocks noChangeAspect="1"/>
            </p:cNvGraphicFramePr>
            <p:nvPr>
              <p:extLst>
                <p:ext uri="{D42A27DB-BD31-4B8C-83A1-F6EECF244321}">
                  <p14:modId xmlns:p14="http://schemas.microsoft.com/office/powerpoint/2010/main" val="4004045669"/>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30</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2370021" y="1842739"/>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Linear</a:t>
            </a:r>
            <a:r>
              <a:rPr kumimoji="0" lang="hu-HU" sz="1000" b="0" i="0" u="none" strike="noStrike" kern="0" cap="none" spc="0" normalizeH="0" baseline="0" noProof="0" dirty="0">
                <a:ln>
                  <a:noFill/>
                </a:ln>
                <a:solidFill>
                  <a:srgbClr val="404040"/>
                </a:solidFill>
                <a:effectLst/>
                <a:uLnTx/>
                <a:uFillTx/>
                <a:latin typeface="Calibri"/>
                <a:ea typeface="+mn-ea"/>
                <a:cs typeface="+mn-cs"/>
              </a:rPr>
              <a:t> TV</a:t>
            </a:r>
          </a:p>
        </p:txBody>
      </p:sp>
      <p:grpSp>
        <p:nvGrpSpPr>
          <p:cNvPr id="75" name="Group 74"/>
          <p:cNvGrpSpPr/>
          <p:nvPr/>
        </p:nvGrpSpPr>
        <p:grpSpPr>
          <a:xfrm>
            <a:off x="683568" y="2244465"/>
            <a:ext cx="930702" cy="1080120"/>
            <a:chOff x="425473" y="2073751"/>
            <a:chExt cx="1238764" cy="1080120"/>
          </a:xfrm>
        </p:grpSpPr>
        <p:graphicFrame>
          <p:nvGraphicFramePr>
            <p:cNvPr id="76" name="Object 5"/>
            <p:cNvGraphicFramePr>
              <a:graphicFrameLocks noChangeAspect="1"/>
            </p:cNvGraphicFramePr>
            <p:nvPr>
              <p:extLst>
                <p:ext uri="{D42A27DB-BD31-4B8C-83A1-F6EECF244321}">
                  <p14:modId xmlns:p14="http://schemas.microsoft.com/office/powerpoint/2010/main" val="189731496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725873"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sz="1000" kern="0" dirty="0" err="1">
                <a:solidFill>
                  <a:srgbClr val="404040"/>
                </a:solidFill>
                <a:latin typeface="Calibri"/>
              </a:rPr>
              <a:t>Recording</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79" name="Group 78"/>
          <p:cNvGrpSpPr/>
          <p:nvPr/>
        </p:nvGrpSpPr>
        <p:grpSpPr>
          <a:xfrm>
            <a:off x="1805427" y="2244465"/>
            <a:ext cx="930702" cy="1080120"/>
            <a:chOff x="425473" y="2073751"/>
            <a:chExt cx="1238764" cy="1080120"/>
          </a:xfrm>
        </p:grpSpPr>
        <p:graphicFrame>
          <p:nvGraphicFramePr>
            <p:cNvPr id="80" name="Object 5"/>
            <p:cNvGraphicFramePr>
              <a:graphicFrameLocks noChangeAspect="1"/>
            </p:cNvGraphicFramePr>
            <p:nvPr>
              <p:extLst>
                <p:ext uri="{D42A27DB-BD31-4B8C-83A1-F6EECF244321}">
                  <p14:modId xmlns:p14="http://schemas.microsoft.com/office/powerpoint/2010/main" val="561867836"/>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4</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1847732"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VOD</a:t>
            </a:r>
          </a:p>
        </p:txBody>
      </p:sp>
      <p:grpSp>
        <p:nvGrpSpPr>
          <p:cNvPr id="83" name="Group 82"/>
          <p:cNvGrpSpPr/>
          <p:nvPr/>
        </p:nvGrpSpPr>
        <p:grpSpPr>
          <a:xfrm>
            <a:off x="2929952" y="2238436"/>
            <a:ext cx="930702" cy="1080120"/>
            <a:chOff x="425473" y="2073751"/>
            <a:chExt cx="1238764" cy="1080120"/>
          </a:xfrm>
        </p:grpSpPr>
        <p:graphicFrame>
          <p:nvGraphicFramePr>
            <p:cNvPr id="84" name="Object 5"/>
            <p:cNvGraphicFramePr>
              <a:graphicFrameLocks noChangeAspect="1"/>
            </p:cNvGraphicFramePr>
            <p:nvPr>
              <p:extLst>
                <p:ext uri="{D42A27DB-BD31-4B8C-83A1-F6EECF244321}">
                  <p14:modId xmlns:p14="http://schemas.microsoft.com/office/powerpoint/2010/main" val="271017452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1</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013431" y="2877577"/>
            <a:ext cx="823486"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Blu-ray</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kumimoji="0" lang="hu-HU" sz="1000" b="0" i="0" u="none" strike="noStrike" kern="0" cap="none" spc="0" normalizeH="0" baseline="0" noProof="0" dirty="0" err="1">
                <a:ln>
                  <a:noFill/>
                </a:ln>
                <a:solidFill>
                  <a:srgbClr val="404040"/>
                </a:solidFill>
                <a:effectLst/>
                <a:uLnTx/>
                <a:uFillTx/>
                <a:latin typeface="Calibri"/>
                <a:ea typeface="+mn-ea"/>
                <a:cs typeface="+mn-cs"/>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DVD</a:t>
            </a:r>
          </a:p>
        </p:txBody>
      </p:sp>
      <p:grpSp>
        <p:nvGrpSpPr>
          <p:cNvPr id="87" name="Group 86"/>
          <p:cNvGrpSpPr/>
          <p:nvPr/>
        </p:nvGrpSpPr>
        <p:grpSpPr>
          <a:xfrm>
            <a:off x="1804942" y="3263309"/>
            <a:ext cx="930702" cy="1080120"/>
            <a:chOff x="425473" y="2073751"/>
            <a:chExt cx="1238764" cy="1080120"/>
          </a:xfrm>
        </p:grpSpPr>
        <p:graphicFrame>
          <p:nvGraphicFramePr>
            <p:cNvPr id="88" name="Object 5"/>
            <p:cNvGraphicFramePr>
              <a:graphicFrameLocks noChangeAspect="1"/>
            </p:cNvGraphicFramePr>
            <p:nvPr>
              <p:extLst>
                <p:ext uri="{D42A27DB-BD31-4B8C-83A1-F6EECF244321}">
                  <p14:modId xmlns:p14="http://schemas.microsoft.com/office/powerpoint/2010/main" val="406187989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89" name="Chord 8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90" name="Rectangle 23"/>
          <p:cNvSpPr/>
          <p:nvPr/>
        </p:nvSpPr>
        <p:spPr>
          <a:xfrm>
            <a:off x="1847247" y="3902450"/>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sz="1000" kern="0" dirty="0">
                <a:solidFill>
                  <a:srgbClr val="404040"/>
                </a:solidFill>
                <a:latin typeface="Calibri"/>
              </a:rPr>
              <a:t>I </a:t>
            </a:r>
            <a:r>
              <a:rPr lang="hu-HU" sz="1000" kern="0" dirty="0" err="1">
                <a:solidFill>
                  <a:srgbClr val="404040"/>
                </a:solidFill>
                <a:latin typeface="Calibri"/>
              </a:rPr>
              <a:t>do</a:t>
            </a:r>
            <a:r>
              <a:rPr lang="hu-HU" sz="1000" kern="0" dirty="0">
                <a:solidFill>
                  <a:srgbClr val="404040"/>
                </a:solidFill>
                <a:latin typeface="Calibri"/>
              </a:rPr>
              <a:t> </a:t>
            </a:r>
            <a:r>
              <a:rPr lang="hu-HU" sz="1000" kern="0" dirty="0" err="1">
                <a:solidFill>
                  <a:srgbClr val="404040"/>
                </a:solidFill>
                <a:latin typeface="Calibri"/>
              </a:rPr>
              <a:t>not</a:t>
            </a:r>
            <a:r>
              <a:rPr lang="hu-HU" sz="1000" kern="0" dirty="0">
                <a:solidFill>
                  <a:srgbClr val="404040"/>
                </a:solidFill>
                <a:latin typeface="Calibri"/>
              </a:rPr>
              <a:t> </a:t>
            </a:r>
            <a:r>
              <a:rPr lang="hu-HU" sz="1000" kern="0" dirty="0" err="1">
                <a:solidFill>
                  <a:srgbClr val="404040"/>
                </a:solidFill>
                <a:latin typeface="Calibri"/>
              </a:rPr>
              <a:t>know</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29" name="Szövegdoboz 30"/>
          <p:cNvSpPr txBox="1"/>
          <p:nvPr/>
        </p:nvSpPr>
        <p:spPr>
          <a:xfrm>
            <a:off x="4640908" y="1051102"/>
            <a:ext cx="3819524" cy="25160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err="1">
                <a:ln>
                  <a:noFill/>
                </a:ln>
                <a:solidFill>
                  <a:srgbClr val="58595B"/>
                </a:solidFill>
                <a:effectLst/>
                <a:uLnTx/>
                <a:uFillTx/>
                <a:latin typeface="Calibri"/>
              </a:rPr>
              <a:t>Generally</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the</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same</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can</a:t>
            </a:r>
            <a:r>
              <a:rPr kumimoji="0" lang="hu-HU" sz="1050" b="0" i="0" u="none" strike="noStrike" kern="0" cap="none" spc="0" normalizeH="0" baseline="0" noProof="0" dirty="0">
                <a:ln>
                  <a:noFill/>
                </a:ln>
                <a:solidFill>
                  <a:srgbClr val="58595B"/>
                </a:solidFill>
                <a:effectLst/>
                <a:uLnTx/>
                <a:uFillTx/>
                <a:latin typeface="Calibri"/>
              </a:rPr>
              <a:t> be told </a:t>
            </a:r>
            <a:r>
              <a:rPr kumimoji="0" lang="hu-HU" sz="1050" b="0" i="0" u="none" strike="noStrike" kern="0" cap="none" spc="0" normalizeH="0" baseline="0" noProof="0" dirty="0" err="1">
                <a:ln>
                  <a:noFill/>
                </a:ln>
                <a:solidFill>
                  <a:srgbClr val="58595B"/>
                </a:solidFill>
                <a:effectLst/>
                <a:uLnTx/>
                <a:uFillTx/>
                <a:latin typeface="Calibri"/>
              </a:rPr>
              <a:t>about</a:t>
            </a:r>
            <a:r>
              <a:rPr kumimoji="0" lang="hu-HU" sz="1050" b="0" i="0" u="none" strike="noStrike" kern="0" cap="none" spc="0" normalizeH="0" baseline="0" noProof="0" dirty="0">
                <a:ln>
                  <a:noFill/>
                </a:ln>
                <a:solidFill>
                  <a:srgbClr val="58595B"/>
                </a:solidFill>
                <a:effectLst/>
                <a:uLnTx/>
                <a:uFillTx/>
                <a:latin typeface="Calibri"/>
              </a:rPr>
              <a:t> </a:t>
            </a:r>
            <a:r>
              <a:rPr lang="hu-HU" sz="1050" kern="0" dirty="0" err="1">
                <a:solidFill>
                  <a:srgbClr val="58595B"/>
                </a:solidFill>
                <a:latin typeface="Calibri"/>
              </a:rPr>
              <a:t>movie</a:t>
            </a:r>
            <a:r>
              <a:rPr lang="hu-HU" sz="1050" kern="0" dirty="0">
                <a:solidFill>
                  <a:srgbClr val="58595B"/>
                </a:solidFill>
                <a:latin typeface="Calibri"/>
              </a:rPr>
              <a:t>- and </a:t>
            </a:r>
            <a:r>
              <a:rPr lang="hu-HU" sz="1050" kern="0" dirty="0" err="1">
                <a:solidFill>
                  <a:srgbClr val="58595B"/>
                </a:solidFill>
                <a:latin typeface="Calibri"/>
              </a:rPr>
              <a:t>series</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a:t>
            </a:r>
            <a:r>
              <a:rPr lang="hu-HU" sz="1050" kern="0" dirty="0" err="1">
                <a:solidFill>
                  <a:srgbClr val="58595B"/>
                </a:solidFill>
                <a:latin typeface="Calibri"/>
              </a:rPr>
              <a:t>habits</a:t>
            </a:r>
            <a:r>
              <a:rPr lang="hu-HU" sz="1050" kern="0" dirty="0">
                <a:solidFill>
                  <a:srgbClr val="58595B"/>
                </a:solidFill>
                <a:latin typeface="Calibri"/>
              </a:rPr>
              <a:t>: In most </a:t>
            </a:r>
            <a:r>
              <a:rPr lang="hu-HU" sz="1050" kern="0" dirty="0" err="1">
                <a:solidFill>
                  <a:srgbClr val="58595B"/>
                </a:solidFill>
                <a:latin typeface="Calibri"/>
              </a:rPr>
              <a:t>cases</a:t>
            </a:r>
            <a:r>
              <a:rPr lang="hu-HU" sz="1050" kern="0" dirty="0">
                <a:solidFill>
                  <a:srgbClr val="58595B"/>
                </a:solidFill>
                <a:latin typeface="Calibri"/>
              </a:rPr>
              <a:t>, </a:t>
            </a:r>
            <a:r>
              <a:rPr lang="hu-HU" sz="1050" kern="0" dirty="0" err="1">
                <a:solidFill>
                  <a:srgbClr val="58595B"/>
                </a:solidFill>
                <a:latin typeface="Calibri"/>
              </a:rPr>
              <a:t>young</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online,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download</a:t>
            </a:r>
            <a:r>
              <a:rPr lang="hu-HU" sz="1050" kern="0" dirty="0">
                <a:solidFill>
                  <a:srgbClr val="58595B"/>
                </a:solidFill>
                <a:latin typeface="Calibri"/>
              </a:rPr>
              <a:t>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third</a:t>
            </a:r>
            <a:r>
              <a:rPr lang="hu-HU" sz="1050" kern="0" dirty="0">
                <a:solidFill>
                  <a:srgbClr val="58595B"/>
                </a:solidFill>
                <a:latin typeface="Calibri"/>
              </a:rPr>
              <a:t> </a:t>
            </a:r>
            <a:r>
              <a:rPr lang="hu-HU" sz="1050" kern="0" dirty="0" err="1">
                <a:solidFill>
                  <a:srgbClr val="58595B"/>
                </a:solidFill>
                <a:latin typeface="Calibri"/>
              </a:rPr>
              <a:t>chooses</a:t>
            </a:r>
            <a:r>
              <a:rPr lang="hu-HU" sz="1050" kern="0" dirty="0">
                <a:solidFill>
                  <a:srgbClr val="58595B"/>
                </a:solidFill>
                <a:latin typeface="Calibri"/>
              </a:rPr>
              <a:t> </a:t>
            </a:r>
            <a:r>
              <a:rPr lang="hu-HU" sz="1050" kern="0" dirty="0" err="1">
                <a:solidFill>
                  <a:srgbClr val="58595B"/>
                </a:solidFill>
                <a:latin typeface="Calibri"/>
              </a:rPr>
              <a:t>linear</a:t>
            </a:r>
            <a:r>
              <a:rPr lang="hu-HU" sz="1050" kern="0" dirty="0">
                <a:solidFill>
                  <a:srgbClr val="58595B"/>
                </a:solidFill>
                <a:latin typeface="Calibri"/>
              </a:rPr>
              <a:t> TV.</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baseline="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In case of series, it is also true that watching traditional TV is more common amongst the ones with secondary school degree (48%), parents (52%), heavy-viewers (50%) and the ones who do not use ad-blocker (39%).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true</a:t>
            </a:r>
            <a:r>
              <a:rPr lang="hu-HU" sz="1050" kern="0" dirty="0">
                <a:solidFill>
                  <a:srgbClr val="58595B"/>
                </a:solidFill>
                <a:latin typeface="Calibri"/>
              </a:rPr>
              <a:t> </a:t>
            </a:r>
            <a:r>
              <a:rPr lang="hu-HU" sz="1050" kern="0" dirty="0" err="1">
                <a:solidFill>
                  <a:srgbClr val="58595B"/>
                </a:solidFill>
                <a:latin typeface="Calibri"/>
              </a:rPr>
              <a:t>about</a:t>
            </a:r>
            <a:r>
              <a:rPr lang="hu-HU" sz="1050" kern="0" dirty="0">
                <a:solidFill>
                  <a:srgbClr val="58595B"/>
                </a:solidFill>
                <a:latin typeface="Calibri"/>
              </a:rPr>
              <a:t> </a:t>
            </a:r>
            <a:r>
              <a:rPr lang="hu-HU" sz="1050" kern="0" dirty="0" err="1">
                <a:solidFill>
                  <a:srgbClr val="58595B"/>
                </a:solidFill>
                <a:latin typeface="Calibri"/>
              </a:rPr>
              <a:t>physical</a:t>
            </a:r>
            <a:r>
              <a:rPr lang="hu-HU" sz="1050" kern="0" dirty="0">
                <a:solidFill>
                  <a:srgbClr val="58595B"/>
                </a:solidFill>
                <a:latin typeface="Calibri"/>
              </a:rPr>
              <a:t> </a:t>
            </a:r>
            <a:r>
              <a:rPr lang="hu-HU" sz="1050" kern="0" dirty="0" err="1">
                <a:solidFill>
                  <a:srgbClr val="58595B"/>
                </a:solidFill>
                <a:latin typeface="Calibri"/>
              </a:rPr>
              <a:t>workers</a:t>
            </a:r>
            <a:r>
              <a:rPr lang="hu-HU" sz="1050" kern="0" dirty="0">
                <a:solidFill>
                  <a:srgbClr val="58595B"/>
                </a:solidFill>
                <a:latin typeface="Calibri"/>
              </a:rPr>
              <a:t> (41%) and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living</a:t>
            </a:r>
            <a:r>
              <a:rPr lang="hu-HU" sz="1050" kern="0" dirty="0">
                <a:solidFill>
                  <a:srgbClr val="58595B"/>
                </a:solidFill>
                <a:latin typeface="Calibri"/>
              </a:rPr>
              <a:t> in </a:t>
            </a:r>
            <a:r>
              <a:rPr lang="hu-HU" sz="1050" kern="0" dirty="0" err="1">
                <a:solidFill>
                  <a:srgbClr val="58595B"/>
                </a:solidFill>
                <a:latin typeface="Calibri"/>
              </a:rPr>
              <a:t>municipalities</a:t>
            </a:r>
            <a:r>
              <a:rPr lang="hu-HU" sz="1050" kern="0" dirty="0">
                <a:solidFill>
                  <a:srgbClr val="58595B"/>
                </a:solidFill>
                <a:latin typeface="Calibri"/>
              </a:rPr>
              <a:t> (37%)</a:t>
            </a:r>
            <a:endParaRPr lang="hu-HU" sz="1050" kern="0" baseline="0" dirty="0">
              <a:solidFill>
                <a:srgbClr val="58595B"/>
              </a:solidFill>
              <a:latin typeface="Calibri"/>
            </a:endParaRPr>
          </a:p>
          <a:p>
            <a:pPr algn="just" defTabSz="914400">
              <a:defRPr/>
            </a:pPr>
            <a:endParaRPr lang="hu-HU" sz="1050" kern="0" dirty="0">
              <a:solidFill>
                <a:srgbClr val="58595B"/>
              </a:solidFill>
            </a:endParaRPr>
          </a:p>
          <a:p>
            <a:pPr algn="just" defTabSz="914400">
              <a:defRPr/>
            </a:pPr>
            <a:r>
              <a:rPr lang="hu-HU" sz="1050" kern="0" dirty="0" err="1">
                <a:solidFill>
                  <a:srgbClr val="58595B"/>
                </a:solidFill>
              </a:rPr>
              <a:t>Just</a:t>
            </a:r>
            <a:r>
              <a:rPr lang="hu-HU" sz="1050" kern="0" dirty="0">
                <a:solidFill>
                  <a:srgbClr val="58595B"/>
                </a:solidFill>
              </a:rPr>
              <a:t> like </a:t>
            </a:r>
            <a:r>
              <a:rPr lang="hu-HU" sz="1050" kern="0" dirty="0" err="1">
                <a:solidFill>
                  <a:srgbClr val="58595B"/>
                </a:solidFill>
              </a:rPr>
              <a:t>watching</a:t>
            </a:r>
            <a:r>
              <a:rPr lang="hu-HU" sz="1050" kern="0" dirty="0">
                <a:solidFill>
                  <a:srgbClr val="58595B"/>
                </a:solidFill>
              </a:rPr>
              <a:t> </a:t>
            </a:r>
            <a:r>
              <a:rPr lang="hu-HU" sz="1050" kern="0" dirty="0" err="1">
                <a:solidFill>
                  <a:srgbClr val="58595B"/>
                </a:solidFill>
              </a:rPr>
              <a:t>movies</a:t>
            </a:r>
            <a:r>
              <a:rPr lang="hu-HU" sz="1050" kern="0" dirty="0">
                <a:solidFill>
                  <a:srgbClr val="58595B"/>
                </a:solidFill>
              </a:rPr>
              <a:t>, </a:t>
            </a:r>
            <a:r>
              <a:rPr lang="hu-HU" sz="1050" kern="0" dirty="0" err="1">
                <a:solidFill>
                  <a:srgbClr val="58595B"/>
                </a:solidFill>
              </a:rPr>
              <a:t>series</a:t>
            </a:r>
            <a:r>
              <a:rPr lang="hu-HU" sz="1050" kern="0" dirty="0">
                <a:solidFill>
                  <a:srgbClr val="58595B"/>
                </a:solidFill>
              </a:rPr>
              <a:t> </a:t>
            </a:r>
            <a:r>
              <a:rPr lang="hu-HU" sz="1050" kern="0" dirty="0" err="1">
                <a:solidFill>
                  <a:srgbClr val="58595B"/>
                </a:solidFill>
              </a:rPr>
              <a:t>are</a:t>
            </a:r>
            <a:r>
              <a:rPr lang="hu-HU" sz="1050" kern="0" dirty="0">
                <a:solidFill>
                  <a:srgbClr val="58595B"/>
                </a:solidFill>
              </a:rPr>
              <a:t> </a:t>
            </a:r>
            <a:r>
              <a:rPr lang="hu-HU" sz="1050" kern="0" dirty="0" err="1">
                <a:solidFill>
                  <a:srgbClr val="58595B"/>
                </a:solidFill>
              </a:rPr>
              <a:t>also</a:t>
            </a:r>
            <a:r>
              <a:rPr lang="hu-HU" sz="1050" kern="0" dirty="0">
                <a:solidFill>
                  <a:srgbClr val="58595B"/>
                </a:solidFill>
              </a:rPr>
              <a:t> more </a:t>
            </a:r>
            <a:r>
              <a:rPr lang="hu-HU" sz="1050" kern="0" dirty="0" err="1">
                <a:solidFill>
                  <a:srgbClr val="58595B"/>
                </a:solidFill>
              </a:rPr>
              <a:t>common</a:t>
            </a:r>
            <a:r>
              <a:rPr lang="hu-HU" sz="1050" kern="0" dirty="0">
                <a:solidFill>
                  <a:srgbClr val="58595B"/>
                </a:solidFill>
              </a:rPr>
              <a:t> </a:t>
            </a:r>
            <a:r>
              <a:rPr lang="hu-HU" sz="1050" kern="0" dirty="0" err="1">
                <a:solidFill>
                  <a:srgbClr val="58595B"/>
                </a:solidFill>
              </a:rPr>
              <a:t>amongst</a:t>
            </a:r>
            <a:r>
              <a:rPr lang="hu-HU" sz="1050" kern="0" dirty="0">
                <a:solidFill>
                  <a:srgbClr val="58595B"/>
                </a:solidFill>
              </a:rPr>
              <a:t> </a:t>
            </a:r>
            <a:r>
              <a:rPr lang="hu-HU" sz="1050" kern="0" dirty="0" err="1">
                <a:solidFill>
                  <a:srgbClr val="58595B"/>
                </a:solidFill>
              </a:rPr>
              <a:t>students</a:t>
            </a:r>
            <a:r>
              <a:rPr lang="hu-HU" sz="1050" kern="0" dirty="0">
                <a:solidFill>
                  <a:srgbClr val="58595B"/>
                </a:solidFill>
              </a:rPr>
              <a:t> (64%),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ones</a:t>
            </a:r>
            <a:r>
              <a:rPr lang="hu-HU" sz="1050" kern="0" dirty="0">
                <a:solidFill>
                  <a:srgbClr val="58595B"/>
                </a:solidFill>
              </a:rPr>
              <a:t> </a:t>
            </a:r>
            <a:r>
              <a:rPr lang="hu-HU" sz="1050" kern="0" dirty="0" err="1">
                <a:solidFill>
                  <a:srgbClr val="58595B"/>
                </a:solidFill>
              </a:rPr>
              <a:t>living</a:t>
            </a:r>
            <a:r>
              <a:rPr lang="hu-HU" sz="1050" kern="0" dirty="0">
                <a:solidFill>
                  <a:srgbClr val="58595B"/>
                </a:solidFill>
              </a:rPr>
              <a:t> </a:t>
            </a:r>
            <a:r>
              <a:rPr lang="hu-HU" sz="1050" kern="0" dirty="0" err="1">
                <a:solidFill>
                  <a:srgbClr val="58595B"/>
                </a:solidFill>
              </a:rPr>
              <a:t>with</a:t>
            </a:r>
            <a:r>
              <a:rPr lang="hu-HU" sz="1050" kern="0" dirty="0">
                <a:solidFill>
                  <a:srgbClr val="58595B"/>
                </a:solidFill>
              </a:rPr>
              <a:t> </a:t>
            </a:r>
            <a:r>
              <a:rPr lang="hu-HU" sz="1050" kern="0" dirty="0" err="1">
                <a:solidFill>
                  <a:srgbClr val="58595B"/>
                </a:solidFill>
              </a:rPr>
              <a:t>flatmates</a:t>
            </a:r>
            <a:r>
              <a:rPr lang="hu-HU" sz="1050" kern="0" dirty="0">
                <a:solidFill>
                  <a:srgbClr val="58595B"/>
                </a:solidFill>
              </a:rPr>
              <a:t> </a:t>
            </a:r>
            <a:r>
              <a:rPr lang="hu-HU" sz="1050" kern="0" dirty="0" err="1">
                <a:solidFill>
                  <a:srgbClr val="58595B"/>
                </a:solidFill>
              </a:rPr>
              <a:t>or</a:t>
            </a:r>
            <a:r>
              <a:rPr lang="hu-HU" sz="1050" kern="0" dirty="0">
                <a:solidFill>
                  <a:srgbClr val="58595B"/>
                </a:solidFill>
              </a:rPr>
              <a:t> in </a:t>
            </a:r>
            <a:r>
              <a:rPr lang="hu-HU" sz="1050" kern="0" dirty="0" err="1">
                <a:solidFill>
                  <a:srgbClr val="58595B"/>
                </a:solidFill>
              </a:rPr>
              <a:t>student</a:t>
            </a:r>
            <a:r>
              <a:rPr lang="hu-HU" sz="1050" kern="0" dirty="0">
                <a:solidFill>
                  <a:srgbClr val="58595B"/>
                </a:solidFill>
              </a:rPr>
              <a:t> </a:t>
            </a:r>
            <a:r>
              <a:rPr lang="hu-HU" sz="1050" kern="0" dirty="0" err="1">
                <a:solidFill>
                  <a:srgbClr val="58595B"/>
                </a:solidFill>
              </a:rPr>
              <a:t>dorms</a:t>
            </a:r>
            <a:r>
              <a:rPr lang="hu-HU" sz="1050" kern="0" dirty="0">
                <a:solidFill>
                  <a:srgbClr val="58595B"/>
                </a:solidFill>
              </a:rPr>
              <a:t> (71%) and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ones</a:t>
            </a:r>
            <a:r>
              <a:rPr lang="hu-HU" sz="1050" kern="0" dirty="0">
                <a:solidFill>
                  <a:srgbClr val="58595B"/>
                </a:solidFill>
              </a:rPr>
              <a:t> </a:t>
            </a:r>
            <a:r>
              <a:rPr lang="hu-HU" sz="1050" kern="0" dirty="0" err="1">
                <a:solidFill>
                  <a:srgbClr val="58595B"/>
                </a:solidFill>
              </a:rPr>
              <a:t>using</a:t>
            </a:r>
            <a:r>
              <a:rPr lang="hu-HU" sz="1050" kern="0" dirty="0">
                <a:solidFill>
                  <a:srgbClr val="58595B"/>
                </a:solidFill>
              </a:rPr>
              <a:t> ad-</a:t>
            </a:r>
            <a:r>
              <a:rPr lang="hu-HU" sz="1050" kern="0" dirty="0" err="1">
                <a:solidFill>
                  <a:srgbClr val="58595B"/>
                </a:solidFill>
              </a:rPr>
              <a:t>blockers</a:t>
            </a:r>
            <a:r>
              <a:rPr lang="hu-HU" sz="1050" kern="0" dirty="0">
                <a:solidFill>
                  <a:srgbClr val="58595B"/>
                </a:solidFill>
              </a:rPr>
              <a:t> (74%). </a:t>
            </a:r>
            <a:r>
              <a:rPr lang="hu-HU" sz="1050" kern="0" dirty="0" err="1">
                <a:solidFill>
                  <a:srgbClr val="58595B"/>
                </a:solidFill>
              </a:rPr>
              <a:t>Amongst</a:t>
            </a:r>
            <a:r>
              <a:rPr lang="hu-HU" sz="1050" kern="0" dirty="0">
                <a:solidFill>
                  <a:srgbClr val="58595B"/>
                </a:solidFill>
              </a:rPr>
              <a:t> SVOD </a:t>
            </a:r>
            <a:r>
              <a:rPr lang="hu-HU" sz="1050" kern="0" dirty="0" err="1">
                <a:solidFill>
                  <a:srgbClr val="58595B"/>
                </a:solidFill>
              </a:rPr>
              <a:t>subscribers</a:t>
            </a:r>
            <a:r>
              <a:rPr lang="hu-HU" sz="1050" kern="0" dirty="0">
                <a:solidFill>
                  <a:srgbClr val="58595B"/>
                </a:solidFill>
              </a:rPr>
              <a:t>, </a:t>
            </a:r>
            <a:r>
              <a:rPr lang="hu-HU" sz="1050" kern="0" dirty="0" err="1">
                <a:solidFill>
                  <a:srgbClr val="58595B"/>
                </a:solidFill>
              </a:rPr>
              <a:t>it</a:t>
            </a:r>
            <a:r>
              <a:rPr lang="hu-HU" sz="1050" kern="0" dirty="0">
                <a:solidFill>
                  <a:srgbClr val="58595B"/>
                </a:solidFill>
              </a:rPr>
              <a:t> is more </a:t>
            </a:r>
            <a:r>
              <a:rPr lang="hu-HU" sz="1050" kern="0" dirty="0" err="1">
                <a:solidFill>
                  <a:srgbClr val="58595B"/>
                </a:solidFill>
              </a:rPr>
              <a:t>common</a:t>
            </a:r>
            <a:r>
              <a:rPr lang="hu-HU" sz="1050" kern="0" dirty="0">
                <a:solidFill>
                  <a:srgbClr val="58595B"/>
                </a:solidFill>
              </a:rPr>
              <a:t> </a:t>
            </a:r>
            <a:r>
              <a:rPr lang="hu-HU" sz="1050" kern="0" dirty="0" err="1">
                <a:solidFill>
                  <a:srgbClr val="58595B"/>
                </a:solidFill>
              </a:rPr>
              <a:t>to</a:t>
            </a:r>
            <a:r>
              <a:rPr lang="hu-HU" sz="1050" kern="0" dirty="0">
                <a:solidFill>
                  <a:srgbClr val="58595B"/>
                </a:solidFill>
              </a:rPr>
              <a:t> </a:t>
            </a:r>
            <a:r>
              <a:rPr lang="hu-HU" sz="1050" kern="0" dirty="0" err="1">
                <a:solidFill>
                  <a:srgbClr val="58595B"/>
                </a:solidFill>
              </a:rPr>
              <a:t>watch</a:t>
            </a:r>
            <a:r>
              <a:rPr lang="hu-HU" sz="1050" kern="0" dirty="0">
                <a:solidFill>
                  <a:srgbClr val="58595B"/>
                </a:solidFill>
              </a:rPr>
              <a:t> </a:t>
            </a:r>
            <a:r>
              <a:rPr lang="hu-HU" sz="1050" kern="0" dirty="0" err="1">
                <a:solidFill>
                  <a:srgbClr val="58595B"/>
                </a:solidFill>
              </a:rPr>
              <a:t>recordings</a:t>
            </a:r>
            <a:r>
              <a:rPr lang="hu-HU" sz="1050" kern="0" dirty="0">
                <a:solidFill>
                  <a:srgbClr val="58595B"/>
                </a:solidFill>
              </a:rPr>
              <a:t> and VOD (18% and 13%). </a:t>
            </a:r>
            <a:endParaRPr kumimoji="0" lang="hu-HU" sz="1050" b="0" i="0" u="none" strike="noStrike" kern="0" cap="none" spc="0" normalizeH="0" baseline="0" noProof="0" dirty="0">
              <a:ln>
                <a:noFill/>
              </a:ln>
              <a:solidFill>
                <a:srgbClr val="58595B"/>
              </a:solidFill>
              <a:effectLst/>
              <a:uLnTx/>
              <a:uFillTx/>
              <a:latin typeface="Calibri"/>
            </a:endParaRPr>
          </a:p>
        </p:txBody>
      </p:sp>
      <p:pic>
        <p:nvPicPr>
          <p:cNvPr id="30" name="Picture 29">
            <a:extLst>
              <a:ext uri="{FF2B5EF4-FFF2-40B4-BE49-F238E27FC236}">
                <a16:creationId xmlns:a16="http://schemas.microsoft.com/office/drawing/2014/main" xmlns="" id="{3DD1A33E-3175-4132-AA0D-905AC12B10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1" name="Picture 30">
            <a:extLst>
              <a:ext uri="{FF2B5EF4-FFF2-40B4-BE49-F238E27FC236}">
                <a16:creationId xmlns:a16="http://schemas.microsoft.com/office/drawing/2014/main" xmlns="" id="{722AF3D6-4FB4-489F-832E-413988BB6A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52429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Attitudes of watching movies</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a:t>
            </a:r>
            <a:r>
              <a:rPr lang="hu-HU" sz="1000" i="1" dirty="0" err="1">
                <a:solidFill>
                  <a:schemeClr val="bg1">
                    <a:lumMod val="50000"/>
                  </a:schemeClr>
                </a:solidFill>
              </a:rPr>
              <a:t>describes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expectations</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movies</a:t>
            </a:r>
            <a:r>
              <a:rPr lang="hu-HU" sz="1000" i="1" dirty="0">
                <a:solidFill>
                  <a:schemeClr val="bg1">
                    <a:lumMod val="50000"/>
                  </a:schemeClr>
                </a:solidFill>
              </a:rPr>
              <a:t>? </a:t>
            </a: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N=928 | Base: the ones watching movies on a monthly basis</a:t>
            </a:r>
          </a:p>
        </p:txBody>
      </p:sp>
      <p:grpSp>
        <p:nvGrpSpPr>
          <p:cNvPr id="42" name="Group 42"/>
          <p:cNvGrpSpPr/>
          <p:nvPr/>
        </p:nvGrpSpPr>
        <p:grpSpPr>
          <a:xfrm>
            <a:off x="4444518" y="1118395"/>
            <a:ext cx="3621065" cy="2615264"/>
            <a:chOff x="831130" y="-2"/>
            <a:chExt cx="8538281" cy="6166655"/>
          </a:xfrm>
        </p:grpSpPr>
        <p:grpSp>
          <p:nvGrpSpPr>
            <p:cNvPr id="47" name="Group 33"/>
            <p:cNvGrpSpPr/>
            <p:nvPr/>
          </p:nvGrpSpPr>
          <p:grpSpPr>
            <a:xfrm>
              <a:off x="831130" y="666079"/>
              <a:ext cx="8538281" cy="5500574"/>
              <a:chOff x="831131" y="714"/>
              <a:chExt cx="8538280" cy="5500572"/>
            </a:xfrm>
          </p:grpSpPr>
          <p:sp>
            <p:nvSpPr>
              <p:cNvPr id="95" name="Shape 16"/>
              <p:cNvSpPr/>
              <p:nvPr/>
            </p:nvSpPr>
            <p:spPr>
              <a:xfrm>
                <a:off x="6173341" y="714"/>
                <a:ext cx="3196070" cy="13652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96" y="0"/>
                    </a:lnTo>
                    <a:lnTo>
                      <a:pt x="2160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73" name="Shape 23"/>
              <p:cNvSpPr/>
              <p:nvPr/>
            </p:nvSpPr>
            <p:spPr>
              <a:xfrm>
                <a:off x="7032214" y="4599060"/>
                <a:ext cx="2337197" cy="902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18" y="21600"/>
                    </a:lnTo>
                    <a:lnTo>
                      <a:pt x="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64" name="Shape 25"/>
              <p:cNvSpPr/>
              <p:nvPr/>
            </p:nvSpPr>
            <p:spPr>
              <a:xfrm flipH="1">
                <a:off x="836535" y="714"/>
                <a:ext cx="3432759" cy="13652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96" y="0"/>
                    </a:lnTo>
                    <a:lnTo>
                      <a:pt x="2160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67" name="Shape 31"/>
              <p:cNvSpPr/>
              <p:nvPr/>
            </p:nvSpPr>
            <p:spPr>
              <a:xfrm flipH="1">
                <a:off x="831131" y="4599065"/>
                <a:ext cx="2614155" cy="9022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18" y="21600"/>
                    </a:lnTo>
                    <a:lnTo>
                      <a:pt x="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dirty="0">
                  <a:ln>
                    <a:noFill/>
                  </a:ln>
                  <a:solidFill>
                    <a:srgbClr val="333333"/>
                  </a:solidFill>
                  <a:effectLst/>
                  <a:uLnTx/>
                  <a:uFillTx/>
                  <a:latin typeface="Helvetica Neue Thin"/>
                  <a:sym typeface="Helvetica Neue Thin"/>
                </a:endParaRPr>
              </a:p>
            </p:txBody>
          </p:sp>
        </p:grpSp>
        <p:grpSp>
          <p:nvGrpSpPr>
            <p:cNvPr id="49" name="Group 39"/>
            <p:cNvGrpSpPr/>
            <p:nvPr/>
          </p:nvGrpSpPr>
          <p:grpSpPr>
            <a:xfrm>
              <a:off x="2057398" y="-2"/>
              <a:ext cx="6350003" cy="6038125"/>
              <a:chOff x="0" y="0"/>
              <a:chExt cx="6350000" cy="6038121"/>
            </a:xfrm>
          </p:grpSpPr>
          <p:sp>
            <p:nvSpPr>
              <p:cNvPr id="51" name="Shape 34"/>
              <p:cNvSpPr/>
              <p:nvPr/>
            </p:nvSpPr>
            <p:spPr>
              <a:xfrm>
                <a:off x="1212884" y="1269561"/>
                <a:ext cx="3916255" cy="3724578"/>
              </a:xfrm>
              <a:custGeom>
                <a:avLst/>
                <a:gdLst/>
                <a:ahLst/>
                <a:cxnLst>
                  <a:cxn ang="0">
                    <a:pos x="wd2" y="hd2"/>
                  </a:cxn>
                  <a:cxn ang="5400000">
                    <a:pos x="wd2" y="hd2"/>
                  </a:cxn>
                  <a:cxn ang="10800000">
                    <a:pos x="wd2" y="hd2"/>
                  </a:cxn>
                  <a:cxn ang="16200000">
                    <a:pos x="wd2" y="hd2"/>
                  </a:cxn>
                </a:cxnLst>
                <a:rect l="0" t="0" r="r" b="b"/>
                <a:pathLst>
                  <a:path w="21600" h="21600" extrusionOk="0">
                    <a:moveTo>
                      <a:pt x="12255" y="18714"/>
                    </a:moveTo>
                    <a:lnTo>
                      <a:pt x="17475" y="21600"/>
                    </a:lnTo>
                    <a:lnTo>
                      <a:pt x="16478" y="15488"/>
                    </a:lnTo>
                    <a:lnTo>
                      <a:pt x="16200" y="13785"/>
                    </a:lnTo>
                    <a:lnTo>
                      <a:pt x="17377" y="12579"/>
                    </a:lnTo>
                    <a:lnTo>
                      <a:pt x="21600" y="8250"/>
                    </a:lnTo>
                    <a:lnTo>
                      <a:pt x="15764" y="7359"/>
                    </a:lnTo>
                    <a:lnTo>
                      <a:pt x="14137" y="7110"/>
                    </a:lnTo>
                    <a:lnTo>
                      <a:pt x="13410" y="5561"/>
                    </a:lnTo>
                    <a:lnTo>
                      <a:pt x="10800" y="0"/>
                    </a:lnTo>
                    <a:lnTo>
                      <a:pt x="8190" y="5561"/>
                    </a:lnTo>
                    <a:lnTo>
                      <a:pt x="7463" y="7110"/>
                    </a:lnTo>
                    <a:lnTo>
                      <a:pt x="5836" y="7359"/>
                    </a:lnTo>
                    <a:lnTo>
                      <a:pt x="0" y="8250"/>
                    </a:lnTo>
                    <a:lnTo>
                      <a:pt x="4223" y="12579"/>
                    </a:lnTo>
                    <a:lnTo>
                      <a:pt x="5400" y="13785"/>
                    </a:lnTo>
                    <a:lnTo>
                      <a:pt x="5122" y="15488"/>
                    </a:lnTo>
                    <a:lnTo>
                      <a:pt x="4125" y="21600"/>
                    </a:lnTo>
                    <a:lnTo>
                      <a:pt x="9345" y="18714"/>
                    </a:lnTo>
                    <a:lnTo>
                      <a:pt x="10800" y="17910"/>
                    </a:lnTo>
                    <a:cubicBezTo>
                      <a:pt x="10800" y="17910"/>
                      <a:pt x="12255" y="18714"/>
                      <a:pt x="12255" y="18714"/>
                    </a:cubicBezTo>
                    <a:close/>
                  </a:path>
                </a:pathLst>
              </a:custGeom>
              <a:solidFill>
                <a:srgbClr val="FFFFFF">
                  <a:alpha val="25000"/>
                </a:srgbClr>
              </a:solidFill>
              <a:ln w="12700" cap="flat">
                <a:noFill/>
                <a:miter lim="400000"/>
              </a:ln>
              <a:effectLst/>
            </p:spPr>
            <p:txBody>
              <a:bodyPr wrap="square" lIns="38100" tIns="38100" rIns="38100" bIns="38100"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 name="Shape 35"/>
              <p:cNvSpPr/>
              <p:nvPr/>
            </p:nvSpPr>
            <p:spPr>
              <a:xfrm>
                <a:off x="1212884" y="4035392"/>
                <a:ext cx="1809907" cy="2002730"/>
              </a:xfrm>
              <a:custGeom>
                <a:avLst/>
                <a:gdLst/>
                <a:ahLst/>
                <a:cxnLst>
                  <a:cxn ang="0">
                    <a:pos x="wd2" y="hd2"/>
                  </a:cxn>
                  <a:cxn ang="5400000">
                    <a:pos x="wd2" y="hd2"/>
                  </a:cxn>
                  <a:cxn ang="10800000">
                    <a:pos x="wd2" y="hd2"/>
                  </a:cxn>
                  <a:cxn ang="16200000">
                    <a:pos x="wd2" y="hd2"/>
                  </a:cxn>
                </a:cxnLst>
                <a:rect l="0" t="0" r="r" b="b"/>
                <a:pathLst>
                  <a:path w="21600" h="21600" extrusionOk="0">
                    <a:moveTo>
                      <a:pt x="20279" y="5059"/>
                    </a:moveTo>
                    <a:lnTo>
                      <a:pt x="8983" y="10426"/>
                    </a:lnTo>
                    <a:lnTo>
                      <a:pt x="10962" y="0"/>
                    </a:lnTo>
                    <a:lnTo>
                      <a:pt x="4099" y="0"/>
                    </a:lnTo>
                    <a:lnTo>
                      <a:pt x="0" y="21600"/>
                    </a:lnTo>
                    <a:lnTo>
                      <a:pt x="21600" y="11337"/>
                    </a:lnTo>
                    <a:lnTo>
                      <a:pt x="21600" y="4431"/>
                    </a:lnTo>
                    <a:cubicBezTo>
                      <a:pt x="21600" y="4431"/>
                      <a:pt x="20279" y="5059"/>
                      <a:pt x="20279" y="5059"/>
                    </a:cubicBezTo>
                    <a:close/>
                  </a:path>
                </a:pathLst>
              </a:custGeom>
              <a:solidFill>
                <a:schemeClr val="accent5"/>
              </a:solidFill>
              <a:ln w="12700" cap="flat">
                <a:noFill/>
                <a:miter lim="400000"/>
              </a:ln>
              <a:effectLst/>
            </p:spPr>
            <p:txBody>
              <a:bodyPr wrap="square" lIns="38100" tIns="38100" rIns="38100" bIns="381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54" name="Shape 36"/>
              <p:cNvSpPr/>
              <p:nvPr/>
            </p:nvSpPr>
            <p:spPr>
              <a:xfrm>
                <a:off x="3332598" y="4035392"/>
                <a:ext cx="1809908" cy="2002730"/>
              </a:xfrm>
              <a:custGeom>
                <a:avLst/>
                <a:gdLst/>
                <a:ahLst/>
                <a:cxnLst>
                  <a:cxn ang="0">
                    <a:pos x="wd2" y="hd2"/>
                  </a:cxn>
                  <a:cxn ang="5400000">
                    <a:pos x="wd2" y="hd2"/>
                  </a:cxn>
                  <a:cxn ang="10800000">
                    <a:pos x="wd2" y="hd2"/>
                  </a:cxn>
                  <a:cxn ang="16200000">
                    <a:pos x="wd2" y="hd2"/>
                  </a:cxn>
                </a:cxnLst>
                <a:rect l="0" t="0" r="r" b="b"/>
                <a:pathLst>
                  <a:path w="21600" h="21600" extrusionOk="0">
                    <a:moveTo>
                      <a:pt x="17501" y="0"/>
                    </a:moveTo>
                    <a:lnTo>
                      <a:pt x="10638" y="0"/>
                    </a:lnTo>
                    <a:lnTo>
                      <a:pt x="12617" y="10426"/>
                    </a:lnTo>
                    <a:lnTo>
                      <a:pt x="1321" y="5059"/>
                    </a:lnTo>
                    <a:lnTo>
                      <a:pt x="0" y="4431"/>
                    </a:lnTo>
                    <a:lnTo>
                      <a:pt x="0" y="11337"/>
                    </a:lnTo>
                    <a:lnTo>
                      <a:pt x="21600" y="21600"/>
                    </a:lnTo>
                    <a:cubicBezTo>
                      <a:pt x="21600" y="21600"/>
                      <a:pt x="17501" y="0"/>
                      <a:pt x="17501" y="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55" name="Shape 37"/>
              <p:cNvSpPr/>
              <p:nvPr/>
            </p:nvSpPr>
            <p:spPr>
              <a:xfrm>
                <a:off x="3173903" y="0"/>
                <a:ext cx="3176098" cy="3732504"/>
              </a:xfrm>
              <a:custGeom>
                <a:avLst/>
                <a:gdLst/>
                <a:ahLst/>
                <a:cxnLst>
                  <a:cxn ang="0">
                    <a:pos x="wd2" y="hd2"/>
                  </a:cxn>
                  <a:cxn ang="5400000">
                    <a:pos x="wd2" y="hd2"/>
                  </a:cxn>
                  <a:cxn ang="10800000">
                    <a:pos x="wd2" y="hd2"/>
                  </a:cxn>
                  <a:cxn ang="16200000">
                    <a:pos x="wd2" y="hd2"/>
                  </a:cxn>
                </a:cxnLst>
                <a:rect l="0" t="0" r="r" b="b"/>
                <a:pathLst>
                  <a:path w="21600" h="21600" extrusionOk="0">
                    <a:moveTo>
                      <a:pt x="6675" y="11508"/>
                    </a:moveTo>
                    <a:lnTo>
                      <a:pt x="0" y="0"/>
                    </a:lnTo>
                    <a:lnTo>
                      <a:pt x="0" y="0"/>
                    </a:lnTo>
                    <a:lnTo>
                      <a:pt x="0" y="7411"/>
                    </a:lnTo>
                    <a:lnTo>
                      <a:pt x="0" y="7411"/>
                    </a:lnTo>
                    <a:lnTo>
                      <a:pt x="3218" y="12960"/>
                    </a:lnTo>
                    <a:lnTo>
                      <a:pt x="4115" y="14506"/>
                    </a:lnTo>
                    <a:lnTo>
                      <a:pt x="6121" y="14754"/>
                    </a:lnTo>
                    <a:lnTo>
                      <a:pt x="13317" y="15644"/>
                    </a:lnTo>
                    <a:lnTo>
                      <a:pt x="8110" y="19963"/>
                    </a:lnTo>
                    <a:lnTo>
                      <a:pt x="6658" y="21167"/>
                    </a:lnTo>
                    <a:lnTo>
                      <a:pt x="6746" y="21600"/>
                    </a:lnTo>
                    <a:lnTo>
                      <a:pt x="11658" y="21600"/>
                    </a:lnTo>
                    <a:lnTo>
                      <a:pt x="21600" y="13354"/>
                    </a:lnTo>
                    <a:cubicBezTo>
                      <a:pt x="21600" y="13354"/>
                      <a:pt x="6675" y="11508"/>
                      <a:pt x="6675" y="11508"/>
                    </a:cubicBezTo>
                    <a:close/>
                  </a:path>
                </a:pathLst>
              </a:custGeom>
              <a:solidFill>
                <a:srgbClr val="00B7C0"/>
              </a:solidFill>
              <a:ln w="12700" cap="flat">
                <a:noFill/>
                <a:miter lim="400000"/>
              </a:ln>
              <a:effectLst/>
            </p:spPr>
            <p:txBody>
              <a:bodyPr wrap="square" lIns="38100" tIns="38100" rIns="38100" bIns="381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sp>
            <p:nvSpPr>
              <p:cNvPr id="56" name="Shape 38"/>
              <p:cNvSpPr/>
              <p:nvPr/>
            </p:nvSpPr>
            <p:spPr>
              <a:xfrm>
                <a:off x="0" y="0"/>
                <a:ext cx="3176091" cy="3732492"/>
              </a:xfrm>
              <a:custGeom>
                <a:avLst/>
                <a:gdLst/>
                <a:ahLst/>
                <a:cxnLst>
                  <a:cxn ang="0">
                    <a:pos x="wd2" y="hd2"/>
                  </a:cxn>
                  <a:cxn ang="5400000">
                    <a:pos x="wd2" y="hd2"/>
                  </a:cxn>
                  <a:cxn ang="10800000">
                    <a:pos x="wd2" y="hd2"/>
                  </a:cxn>
                  <a:cxn ang="16200000">
                    <a:pos x="wd2" y="hd2"/>
                  </a:cxn>
                </a:cxnLst>
                <a:rect l="0" t="0" r="r" b="b"/>
                <a:pathLst>
                  <a:path w="21600" h="21600" extrusionOk="0">
                    <a:moveTo>
                      <a:pt x="14925" y="11508"/>
                    </a:moveTo>
                    <a:lnTo>
                      <a:pt x="0" y="13354"/>
                    </a:lnTo>
                    <a:lnTo>
                      <a:pt x="9942" y="21600"/>
                    </a:lnTo>
                    <a:lnTo>
                      <a:pt x="14854" y="21600"/>
                    </a:lnTo>
                    <a:lnTo>
                      <a:pt x="14942" y="21167"/>
                    </a:lnTo>
                    <a:lnTo>
                      <a:pt x="13491" y="19963"/>
                    </a:lnTo>
                    <a:lnTo>
                      <a:pt x="8283" y="15644"/>
                    </a:lnTo>
                    <a:lnTo>
                      <a:pt x="15480" y="14754"/>
                    </a:lnTo>
                    <a:lnTo>
                      <a:pt x="17485" y="14506"/>
                    </a:lnTo>
                    <a:lnTo>
                      <a:pt x="18382" y="12960"/>
                    </a:lnTo>
                    <a:lnTo>
                      <a:pt x="21600" y="7411"/>
                    </a:lnTo>
                    <a:lnTo>
                      <a:pt x="21600" y="0"/>
                    </a:lnTo>
                    <a:cubicBezTo>
                      <a:pt x="21600" y="0"/>
                      <a:pt x="14925" y="11508"/>
                      <a:pt x="14925" y="11508"/>
                    </a:cubicBezTo>
                    <a:close/>
                  </a:path>
                </a:pathLst>
              </a:custGeom>
              <a:solidFill>
                <a:schemeClr val="accent1"/>
              </a:solidFill>
              <a:ln w="12700" cap="flat">
                <a:noFill/>
                <a:miter lim="400000"/>
              </a:ln>
              <a:effectLst/>
            </p:spPr>
            <p:txBody>
              <a:bodyPr wrap="square" lIns="38100" tIns="38100" rIns="38100" bIns="38100" numCol="1" anchor="ctr">
                <a:noAutofit/>
              </a:bodyPr>
              <a:lstStyle/>
              <a:p>
                <a:pPr marL="0" marR="0" lvl="0" indent="0" algn="ctr" defTabSz="45720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sym typeface="Helvetica Neue Thin"/>
                </a:endParaRPr>
              </a:p>
            </p:txBody>
          </p:sp>
        </p:grpSp>
      </p:grpSp>
      <p:sp>
        <p:nvSpPr>
          <p:cNvPr id="104" name="Rectangle 23"/>
          <p:cNvSpPr/>
          <p:nvPr/>
        </p:nvSpPr>
        <p:spPr>
          <a:xfrm>
            <a:off x="4444519" y="1465072"/>
            <a:ext cx="1485909" cy="319875"/>
          </a:xfrm>
          <a:prstGeom prst="rect">
            <a:avLst/>
          </a:prstGeom>
        </p:spPr>
        <p:txBody>
          <a:bodyPr vert="horz" lIns="0" tIns="0" rIns="0" bIns="0" rtlCol="0">
            <a:noAutofit/>
          </a:bodyPr>
          <a:lstStyle/>
          <a:p>
            <a:pPr defTabSz="924259">
              <a:lnSpc>
                <a:spcPct val="90000"/>
              </a:lnSpc>
              <a:defRPr/>
            </a:pPr>
            <a:r>
              <a:rPr lang="hu-HU" sz="950" kern="0" dirty="0">
                <a:solidFill>
                  <a:srgbClr val="404040"/>
                </a:solidFill>
              </a:rPr>
              <a:t>I </a:t>
            </a:r>
            <a:r>
              <a:rPr lang="hu-HU" sz="950" kern="0" dirty="0" err="1">
                <a:solidFill>
                  <a:srgbClr val="404040"/>
                </a:solidFill>
              </a:rPr>
              <a:t>always</a:t>
            </a:r>
            <a:r>
              <a:rPr lang="hu-HU" sz="950" kern="0" dirty="0">
                <a:solidFill>
                  <a:srgbClr val="404040"/>
                </a:solidFill>
              </a:rPr>
              <a:t> </a:t>
            </a:r>
            <a:r>
              <a:rPr lang="hu-HU" sz="950" kern="0" dirty="0" err="1">
                <a:solidFill>
                  <a:srgbClr val="404040"/>
                </a:solidFill>
              </a:rPr>
              <a:t>enjoy</a:t>
            </a:r>
            <a:r>
              <a:rPr lang="hu-HU" sz="950" kern="0" dirty="0">
                <a:solidFill>
                  <a:srgbClr val="404040"/>
                </a:solidFill>
              </a:rPr>
              <a:t> re-</a:t>
            </a:r>
            <a:r>
              <a:rPr lang="hu-HU" sz="950" kern="0" dirty="0" err="1">
                <a:solidFill>
                  <a:srgbClr val="404040"/>
                </a:solidFill>
              </a:rPr>
              <a:t>watching</a:t>
            </a:r>
            <a:r>
              <a:rPr lang="hu-HU" sz="950" kern="0" dirty="0">
                <a:solidFill>
                  <a:srgbClr val="404040"/>
                </a:solidFill>
              </a:rPr>
              <a:t> </a:t>
            </a:r>
            <a:r>
              <a:rPr lang="hu-HU" sz="950" kern="0" dirty="0" err="1">
                <a:solidFill>
                  <a:srgbClr val="404040"/>
                </a:solidFill>
              </a:rPr>
              <a:t>my</a:t>
            </a:r>
            <a:r>
              <a:rPr lang="hu-HU" sz="950" kern="0" dirty="0">
                <a:solidFill>
                  <a:srgbClr val="404040"/>
                </a:solidFill>
              </a:rPr>
              <a:t> </a:t>
            </a:r>
            <a:r>
              <a:rPr lang="hu-HU" sz="950" kern="0" dirty="0" err="1">
                <a:solidFill>
                  <a:srgbClr val="404040"/>
                </a:solidFill>
              </a:rPr>
              <a:t>favourites</a:t>
            </a:r>
            <a:endParaRPr lang="hu-HU" sz="950" kern="0" dirty="0">
              <a:solidFill>
                <a:srgbClr val="404040"/>
              </a:solidFill>
            </a:endParaRPr>
          </a:p>
        </p:txBody>
      </p:sp>
      <p:sp>
        <p:nvSpPr>
          <p:cNvPr id="2" name="TextBox 1"/>
          <p:cNvSpPr txBox="1"/>
          <p:nvPr/>
        </p:nvSpPr>
        <p:spPr>
          <a:xfrm>
            <a:off x="4382306" y="1059582"/>
            <a:ext cx="646774" cy="400110"/>
          </a:xfrm>
          <a:prstGeom prst="rect">
            <a:avLst/>
          </a:prstGeom>
        </p:spPr>
        <p:txBody>
          <a:bodyPr wrap="square" rtlCol="0">
            <a:spAutoFit/>
          </a:bodyPr>
          <a:lstStyle/>
          <a:p>
            <a:r>
              <a:rPr lang="hu-HU" sz="2000" b="1" dirty="0">
                <a:solidFill>
                  <a:schemeClr val="accent1"/>
                </a:solidFill>
                <a:latin typeface="Calibri" pitchFamily="34" charset="0"/>
                <a:cs typeface="Arial" pitchFamily="34" charset="0"/>
              </a:rPr>
              <a:t>44%</a:t>
            </a:r>
          </a:p>
        </p:txBody>
      </p:sp>
      <p:sp>
        <p:nvSpPr>
          <p:cNvPr id="105" name="TextBox 104"/>
          <p:cNvSpPr txBox="1"/>
          <p:nvPr/>
        </p:nvSpPr>
        <p:spPr>
          <a:xfrm>
            <a:off x="7538203" y="1072456"/>
            <a:ext cx="646774" cy="400110"/>
          </a:xfrm>
          <a:prstGeom prst="rect">
            <a:avLst/>
          </a:prstGeom>
        </p:spPr>
        <p:txBody>
          <a:bodyPr wrap="square" rtlCol="0">
            <a:spAutoFit/>
          </a:bodyPr>
          <a:lstStyle/>
          <a:p>
            <a:r>
              <a:rPr lang="hu-HU" sz="2000" b="1" dirty="0">
                <a:solidFill>
                  <a:srgbClr val="00B7C0"/>
                </a:solidFill>
                <a:latin typeface="Calibri" pitchFamily="34" charset="0"/>
                <a:cs typeface="Arial" pitchFamily="34" charset="0"/>
              </a:rPr>
              <a:t>31%</a:t>
            </a:r>
          </a:p>
        </p:txBody>
      </p:sp>
      <p:sp>
        <p:nvSpPr>
          <p:cNvPr id="106" name="Rectangle 23"/>
          <p:cNvSpPr/>
          <p:nvPr/>
        </p:nvSpPr>
        <p:spPr>
          <a:xfrm>
            <a:off x="7129290" y="1427257"/>
            <a:ext cx="1475158" cy="373731"/>
          </a:xfrm>
          <a:prstGeom prst="rect">
            <a:avLst/>
          </a:prstGeom>
        </p:spPr>
        <p:txBody>
          <a:bodyPr vert="horz" lIns="0" tIns="0" rIns="0" bIns="0" rtlCol="0">
            <a:noAutofit/>
          </a:bodyPr>
          <a:lstStyle/>
          <a:p>
            <a:pPr algn="r" defTabSz="924259">
              <a:lnSpc>
                <a:spcPct val="90000"/>
              </a:lnSpc>
              <a:defRPr/>
            </a:pPr>
            <a:r>
              <a:rPr lang="hu-HU" sz="950" kern="0" dirty="0">
                <a:solidFill>
                  <a:srgbClr val="404040"/>
                </a:solidFill>
              </a:rPr>
              <a:t>The </a:t>
            </a:r>
            <a:r>
              <a:rPr lang="hu-HU" sz="950" kern="0" dirty="0" err="1">
                <a:solidFill>
                  <a:srgbClr val="404040"/>
                </a:solidFill>
              </a:rPr>
              <a:t>newest</a:t>
            </a:r>
            <a:r>
              <a:rPr lang="hu-HU" sz="950" kern="0" dirty="0">
                <a:solidFill>
                  <a:srgbClr val="404040"/>
                </a:solidFill>
              </a:rPr>
              <a:t> and most </a:t>
            </a:r>
            <a:r>
              <a:rPr lang="hu-HU" sz="950" kern="0" dirty="0" err="1">
                <a:solidFill>
                  <a:srgbClr val="404040"/>
                </a:solidFill>
              </a:rPr>
              <a:t>successful</a:t>
            </a:r>
            <a:r>
              <a:rPr lang="hu-HU" sz="950" kern="0" dirty="0">
                <a:solidFill>
                  <a:srgbClr val="404040"/>
                </a:solidFill>
              </a:rPr>
              <a:t> </a:t>
            </a:r>
            <a:r>
              <a:rPr lang="hu-HU" sz="950" kern="0" dirty="0" err="1">
                <a:solidFill>
                  <a:srgbClr val="404040"/>
                </a:solidFill>
              </a:rPr>
              <a:t>movies</a:t>
            </a:r>
            <a:r>
              <a:rPr lang="hu-HU" sz="950" kern="0" dirty="0">
                <a:solidFill>
                  <a:srgbClr val="404040"/>
                </a:solidFill>
              </a:rPr>
              <a:t> interest </a:t>
            </a:r>
            <a:r>
              <a:rPr lang="hu-HU" sz="950" kern="0" dirty="0" err="1">
                <a:solidFill>
                  <a:srgbClr val="404040"/>
                </a:solidFill>
              </a:rPr>
              <a:t>me</a:t>
            </a:r>
            <a:endParaRPr lang="hu-HU" sz="950" kern="0" dirty="0">
              <a:solidFill>
                <a:srgbClr val="404040"/>
              </a:solidFill>
            </a:endParaRPr>
          </a:p>
        </p:txBody>
      </p:sp>
      <p:sp>
        <p:nvSpPr>
          <p:cNvPr id="107" name="TextBox 106"/>
          <p:cNvSpPr txBox="1"/>
          <p:nvPr/>
        </p:nvSpPr>
        <p:spPr>
          <a:xfrm>
            <a:off x="4382306" y="3394479"/>
            <a:ext cx="646774" cy="400110"/>
          </a:xfrm>
          <a:prstGeom prst="rect">
            <a:avLst/>
          </a:prstGeom>
        </p:spPr>
        <p:txBody>
          <a:bodyPr wrap="square" rtlCol="0">
            <a:spAutoFit/>
          </a:bodyPr>
          <a:lstStyle/>
          <a:p>
            <a:r>
              <a:rPr lang="hu-HU" sz="2000" b="1" dirty="0">
                <a:solidFill>
                  <a:schemeClr val="accent5"/>
                </a:solidFill>
                <a:latin typeface="Calibri" pitchFamily="34" charset="0"/>
                <a:cs typeface="Arial" pitchFamily="34" charset="0"/>
              </a:rPr>
              <a:t>22%</a:t>
            </a:r>
          </a:p>
        </p:txBody>
      </p:sp>
      <p:sp>
        <p:nvSpPr>
          <p:cNvPr id="108" name="Rectangle 23"/>
          <p:cNvSpPr/>
          <p:nvPr/>
        </p:nvSpPr>
        <p:spPr>
          <a:xfrm>
            <a:off x="4444519" y="3794684"/>
            <a:ext cx="1485909" cy="319875"/>
          </a:xfrm>
          <a:prstGeom prst="rect">
            <a:avLst/>
          </a:prstGeom>
        </p:spPr>
        <p:txBody>
          <a:bodyPr vert="horz" lIns="0" tIns="0" rIns="0" bIns="0" rtlCol="0">
            <a:noAutofit/>
          </a:bodyPr>
          <a:lstStyle/>
          <a:p>
            <a:pPr defTabSz="924259">
              <a:lnSpc>
                <a:spcPct val="90000"/>
              </a:lnSpc>
              <a:defRPr/>
            </a:pPr>
            <a:r>
              <a:rPr lang="hu-HU" sz="950" kern="0" dirty="0">
                <a:solidFill>
                  <a:srgbClr val="404040"/>
                </a:solidFill>
              </a:rPr>
              <a:t>II am more </a:t>
            </a:r>
            <a:r>
              <a:rPr lang="hu-HU" sz="950" kern="0" dirty="0" err="1">
                <a:solidFill>
                  <a:srgbClr val="404040"/>
                </a:solidFill>
              </a:rPr>
              <a:t>interested</a:t>
            </a:r>
            <a:r>
              <a:rPr lang="hu-HU" sz="950" kern="0" dirty="0">
                <a:solidFill>
                  <a:srgbClr val="404040"/>
                </a:solidFill>
              </a:rPr>
              <a:t> in  </a:t>
            </a:r>
            <a:r>
              <a:rPr lang="hu-HU" sz="950" kern="0" dirty="0" err="1">
                <a:solidFill>
                  <a:srgbClr val="404040"/>
                </a:solidFill>
              </a:rPr>
              <a:t>movies</a:t>
            </a:r>
            <a:r>
              <a:rPr lang="hu-HU" sz="950" kern="0" dirty="0">
                <a:solidFill>
                  <a:srgbClr val="404040"/>
                </a:solidFill>
              </a:rPr>
              <a:t> </a:t>
            </a:r>
            <a:r>
              <a:rPr lang="hu-HU" sz="950" kern="0" dirty="0" err="1">
                <a:solidFill>
                  <a:srgbClr val="404040"/>
                </a:solidFill>
              </a:rPr>
              <a:t>that</a:t>
            </a:r>
            <a:r>
              <a:rPr lang="hu-HU" sz="950" kern="0" dirty="0">
                <a:solidFill>
                  <a:srgbClr val="404040"/>
                </a:solidFill>
              </a:rPr>
              <a:t> </a:t>
            </a:r>
            <a:r>
              <a:rPr lang="hu-HU" sz="950" kern="0" dirty="0" err="1">
                <a:solidFill>
                  <a:srgbClr val="404040"/>
                </a:solidFill>
              </a:rPr>
              <a:t>have</a:t>
            </a:r>
            <a:r>
              <a:rPr lang="hu-HU" sz="950" kern="0" dirty="0">
                <a:solidFill>
                  <a:srgbClr val="404040"/>
                </a:solidFill>
              </a:rPr>
              <a:t> </a:t>
            </a:r>
            <a:r>
              <a:rPr lang="hu-HU" sz="950" kern="0" dirty="0" err="1">
                <a:solidFill>
                  <a:srgbClr val="404040"/>
                </a:solidFill>
              </a:rPr>
              <a:t>not</a:t>
            </a:r>
            <a:r>
              <a:rPr lang="hu-HU" sz="950" kern="0" dirty="0">
                <a:solidFill>
                  <a:srgbClr val="404040"/>
                </a:solidFill>
              </a:rPr>
              <a:t> </a:t>
            </a:r>
            <a:r>
              <a:rPr lang="hu-HU" sz="950" kern="0" dirty="0" err="1">
                <a:solidFill>
                  <a:srgbClr val="404040"/>
                </a:solidFill>
              </a:rPr>
              <a:t>been</a:t>
            </a:r>
            <a:r>
              <a:rPr lang="hu-HU" sz="950" kern="0" dirty="0">
                <a:solidFill>
                  <a:srgbClr val="404040"/>
                </a:solidFill>
              </a:rPr>
              <a:t> </a:t>
            </a:r>
            <a:r>
              <a:rPr lang="hu-HU" sz="950" kern="0" dirty="0" err="1">
                <a:solidFill>
                  <a:srgbClr val="404040"/>
                </a:solidFill>
              </a:rPr>
              <a:t>on</a:t>
            </a:r>
            <a:r>
              <a:rPr lang="hu-HU" sz="950" kern="0" dirty="0">
                <a:solidFill>
                  <a:srgbClr val="404040"/>
                </a:solidFill>
              </a:rPr>
              <a:t> TV </a:t>
            </a:r>
            <a:r>
              <a:rPr lang="hu-HU" sz="950" kern="0" dirty="0" err="1">
                <a:solidFill>
                  <a:srgbClr val="404040"/>
                </a:solidFill>
              </a:rPr>
              <a:t>several</a:t>
            </a:r>
            <a:r>
              <a:rPr lang="hu-HU" sz="950" kern="0" dirty="0">
                <a:solidFill>
                  <a:srgbClr val="404040"/>
                </a:solidFill>
              </a:rPr>
              <a:t> </a:t>
            </a:r>
            <a:r>
              <a:rPr lang="hu-HU" sz="950" kern="0" dirty="0" err="1">
                <a:solidFill>
                  <a:srgbClr val="404040"/>
                </a:solidFill>
              </a:rPr>
              <a:t>times</a:t>
            </a:r>
            <a:endParaRPr lang="hu-HU" sz="950" kern="0" dirty="0">
              <a:solidFill>
                <a:srgbClr val="404040"/>
              </a:solidFill>
            </a:endParaRPr>
          </a:p>
        </p:txBody>
      </p:sp>
      <p:sp>
        <p:nvSpPr>
          <p:cNvPr id="109" name="TextBox 108"/>
          <p:cNvSpPr txBox="1"/>
          <p:nvPr/>
        </p:nvSpPr>
        <p:spPr>
          <a:xfrm>
            <a:off x="7597634" y="3389890"/>
            <a:ext cx="646774" cy="400110"/>
          </a:xfrm>
          <a:prstGeom prst="rect">
            <a:avLst/>
          </a:prstGeom>
        </p:spPr>
        <p:txBody>
          <a:bodyPr wrap="square" rtlCol="0">
            <a:spAutoFit/>
          </a:bodyPr>
          <a:lstStyle/>
          <a:p>
            <a:r>
              <a:rPr lang="hu-HU" sz="2000" b="1" dirty="0">
                <a:solidFill>
                  <a:schemeClr val="accent4"/>
                </a:solidFill>
                <a:latin typeface="Calibri" pitchFamily="34" charset="0"/>
                <a:cs typeface="Arial" pitchFamily="34" charset="0"/>
              </a:rPr>
              <a:t>3%</a:t>
            </a:r>
          </a:p>
        </p:txBody>
      </p:sp>
      <p:sp>
        <p:nvSpPr>
          <p:cNvPr id="110" name="Rectangle 23"/>
          <p:cNvSpPr/>
          <p:nvPr/>
        </p:nvSpPr>
        <p:spPr>
          <a:xfrm>
            <a:off x="7073538" y="3790000"/>
            <a:ext cx="1007719" cy="319875"/>
          </a:xfrm>
          <a:prstGeom prst="rect">
            <a:avLst/>
          </a:prstGeom>
        </p:spPr>
        <p:txBody>
          <a:bodyPr vert="horz" lIns="0" tIns="0" rIns="0" bIns="0" rtlCol="0">
            <a:noAutofit/>
          </a:bodyPr>
          <a:lstStyle/>
          <a:p>
            <a:pPr algn="r" defTabSz="924259">
              <a:lnSpc>
                <a:spcPct val="90000"/>
              </a:lnSpc>
              <a:defRPr/>
            </a:pPr>
            <a:r>
              <a:rPr lang="hu-HU" sz="950" kern="0" dirty="0">
                <a:solidFill>
                  <a:srgbClr val="404040"/>
                </a:solidFill>
              </a:rPr>
              <a:t>I </a:t>
            </a:r>
            <a:r>
              <a:rPr lang="hu-HU" sz="950" kern="0" dirty="0" err="1">
                <a:solidFill>
                  <a:srgbClr val="404040"/>
                </a:solidFill>
              </a:rPr>
              <a:t>do</a:t>
            </a:r>
            <a:r>
              <a:rPr lang="hu-HU" sz="950" kern="0" dirty="0">
                <a:solidFill>
                  <a:srgbClr val="404040"/>
                </a:solidFill>
              </a:rPr>
              <a:t> </a:t>
            </a:r>
            <a:r>
              <a:rPr lang="hu-HU" sz="950" kern="0" dirty="0" err="1">
                <a:solidFill>
                  <a:srgbClr val="404040"/>
                </a:solidFill>
              </a:rPr>
              <a:t>not</a:t>
            </a:r>
            <a:r>
              <a:rPr lang="hu-HU" sz="950" kern="0" dirty="0">
                <a:solidFill>
                  <a:srgbClr val="404040"/>
                </a:solidFill>
              </a:rPr>
              <a:t> mind, </a:t>
            </a:r>
            <a:r>
              <a:rPr lang="hu-HU" sz="950" kern="0" dirty="0" err="1">
                <a:solidFill>
                  <a:srgbClr val="404040"/>
                </a:solidFill>
              </a:rPr>
              <a:t>if</a:t>
            </a:r>
            <a:r>
              <a:rPr lang="hu-HU" sz="950" kern="0" dirty="0">
                <a:solidFill>
                  <a:srgbClr val="404040"/>
                </a:solidFill>
              </a:rPr>
              <a:t> </a:t>
            </a:r>
            <a:r>
              <a:rPr lang="hu-HU" sz="950" kern="0" dirty="0" err="1">
                <a:solidFill>
                  <a:srgbClr val="404040"/>
                </a:solidFill>
              </a:rPr>
              <a:t>always</a:t>
            </a:r>
            <a:r>
              <a:rPr lang="hu-HU" sz="950" kern="0" dirty="0">
                <a:solidFill>
                  <a:srgbClr val="404040"/>
                </a:solidFill>
              </a:rPr>
              <a:t> </a:t>
            </a:r>
            <a:r>
              <a:rPr lang="hu-HU" sz="950" kern="0" dirty="0" err="1">
                <a:solidFill>
                  <a:srgbClr val="404040"/>
                </a:solidFill>
              </a:rPr>
              <a:t>the</a:t>
            </a:r>
            <a:r>
              <a:rPr lang="hu-HU" sz="950" kern="0" dirty="0">
                <a:solidFill>
                  <a:srgbClr val="404040"/>
                </a:solidFill>
              </a:rPr>
              <a:t> </a:t>
            </a:r>
            <a:r>
              <a:rPr lang="hu-HU" sz="950" kern="0" dirty="0" err="1">
                <a:solidFill>
                  <a:srgbClr val="404040"/>
                </a:solidFill>
              </a:rPr>
              <a:t>same</a:t>
            </a:r>
            <a:r>
              <a:rPr lang="hu-HU" sz="950" kern="0" dirty="0">
                <a:solidFill>
                  <a:srgbClr val="404040"/>
                </a:solidFill>
              </a:rPr>
              <a:t> </a:t>
            </a:r>
            <a:r>
              <a:rPr lang="hu-HU" sz="950" kern="0" dirty="0" err="1">
                <a:solidFill>
                  <a:srgbClr val="404040"/>
                </a:solidFill>
              </a:rPr>
              <a:t>movies</a:t>
            </a:r>
            <a:r>
              <a:rPr lang="hu-HU" sz="950" kern="0" dirty="0">
                <a:solidFill>
                  <a:srgbClr val="404040"/>
                </a:solidFill>
              </a:rPr>
              <a:t> </a:t>
            </a:r>
            <a:r>
              <a:rPr lang="hu-HU" sz="950" kern="0" dirty="0" err="1">
                <a:solidFill>
                  <a:srgbClr val="404040"/>
                </a:solidFill>
              </a:rPr>
              <a:t>are</a:t>
            </a:r>
            <a:r>
              <a:rPr lang="hu-HU" sz="950" kern="0" dirty="0">
                <a:solidFill>
                  <a:srgbClr val="404040"/>
                </a:solidFill>
              </a:rPr>
              <a:t> </a:t>
            </a:r>
            <a:r>
              <a:rPr lang="hu-HU" sz="950" kern="0" dirty="0" err="1">
                <a:solidFill>
                  <a:srgbClr val="404040"/>
                </a:solidFill>
              </a:rPr>
              <a:t>on</a:t>
            </a:r>
            <a:r>
              <a:rPr lang="hu-HU" sz="950" kern="0" dirty="0">
                <a:solidFill>
                  <a:srgbClr val="404040"/>
                </a:solidFill>
              </a:rPr>
              <a:t> TV</a:t>
            </a:r>
          </a:p>
        </p:txBody>
      </p:sp>
      <p:sp>
        <p:nvSpPr>
          <p:cNvPr id="26" name="Szövegdoboz 30"/>
          <p:cNvSpPr txBox="1"/>
          <p:nvPr/>
        </p:nvSpPr>
        <p:spPr>
          <a:xfrm>
            <a:off x="176412" y="1347614"/>
            <a:ext cx="3459484" cy="2354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a:t>
            </a:r>
            <a:r>
              <a:rPr lang="hu-HU" sz="1050" kern="0" dirty="0" err="1">
                <a:solidFill>
                  <a:srgbClr val="58595B"/>
                </a:solidFill>
                <a:latin typeface="Calibri"/>
              </a:rPr>
              <a:t>novelties</a:t>
            </a:r>
            <a:r>
              <a:rPr lang="hu-HU" sz="1050" kern="0" dirty="0">
                <a:solidFill>
                  <a:srgbClr val="58595B"/>
                </a:solidFill>
                <a:latin typeface="Calibri"/>
              </a:rPr>
              <a:t> </a:t>
            </a:r>
            <a:r>
              <a:rPr lang="hu-HU" sz="1050" kern="0" dirty="0" err="1">
                <a:solidFill>
                  <a:srgbClr val="58595B"/>
                </a:solidFill>
                <a:latin typeface="Calibri"/>
              </a:rPr>
              <a:t>can</a:t>
            </a:r>
            <a:r>
              <a:rPr lang="hu-HU" sz="1050" kern="0" dirty="0">
                <a:solidFill>
                  <a:srgbClr val="58595B"/>
                </a:solidFill>
                <a:latin typeface="Calibri"/>
              </a:rPr>
              <a:t> </a:t>
            </a:r>
            <a:r>
              <a:rPr lang="hu-HU" sz="1050" kern="0" dirty="0" err="1">
                <a:solidFill>
                  <a:srgbClr val="58595B"/>
                </a:solidFill>
                <a:latin typeface="Calibri"/>
              </a:rPr>
              <a:t>capture</a:t>
            </a:r>
            <a:r>
              <a:rPr lang="hu-HU" sz="1050" kern="0" dirty="0">
                <a:solidFill>
                  <a:srgbClr val="58595B"/>
                </a:solidFill>
                <a:latin typeface="Calibri"/>
              </a:rPr>
              <a:t> </a:t>
            </a:r>
            <a:r>
              <a:rPr lang="hu-HU" sz="1050" kern="0" dirty="0" err="1">
                <a:solidFill>
                  <a:srgbClr val="58595B"/>
                </a:solidFill>
                <a:latin typeface="Calibri"/>
              </a:rPr>
              <a:t>young</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movies</a:t>
            </a:r>
            <a:r>
              <a:rPr lang="hu-HU" sz="1050" kern="0" dirty="0">
                <a:solidFill>
                  <a:srgbClr val="58595B"/>
                </a:solidFill>
                <a:latin typeface="Calibri"/>
              </a:rPr>
              <a:t>.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if</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third</a:t>
            </a:r>
            <a:r>
              <a:rPr lang="hu-HU" sz="1050" kern="0" dirty="0">
                <a:solidFill>
                  <a:srgbClr val="58595B"/>
                </a:solidFill>
                <a:latin typeface="Calibri"/>
              </a:rPr>
              <a:t> of </a:t>
            </a:r>
            <a:r>
              <a:rPr lang="hu-HU" sz="1050" kern="0" dirty="0" err="1">
                <a:solidFill>
                  <a:srgbClr val="58595B"/>
                </a:solidFill>
                <a:latin typeface="Calibri"/>
              </a:rPr>
              <a:t>them</a:t>
            </a:r>
            <a:r>
              <a:rPr lang="hu-HU" sz="1050" kern="0" dirty="0">
                <a:solidFill>
                  <a:srgbClr val="58595B"/>
                </a:solidFill>
                <a:latin typeface="Calibri"/>
              </a:rPr>
              <a:t> is </a:t>
            </a:r>
            <a:r>
              <a:rPr lang="hu-HU" sz="1050" kern="0" dirty="0" err="1">
                <a:solidFill>
                  <a:srgbClr val="58595B"/>
                </a:solidFill>
                <a:latin typeface="Calibri"/>
              </a:rPr>
              <a:t>interested</a:t>
            </a:r>
            <a:r>
              <a:rPr lang="hu-HU" sz="1050" kern="0" dirty="0">
                <a:solidFill>
                  <a:srgbClr val="58595B"/>
                </a:solidFill>
                <a:latin typeface="Calibri"/>
              </a:rPr>
              <a:t> in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new</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44% </a:t>
            </a:r>
            <a:r>
              <a:rPr lang="hu-HU" sz="1050" kern="0" dirty="0" err="1">
                <a:solidFill>
                  <a:srgbClr val="58595B"/>
                </a:solidFill>
                <a:latin typeface="Calibri"/>
              </a:rPr>
              <a:t>likes</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warch</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favourites</a:t>
            </a:r>
            <a:r>
              <a:rPr lang="hu-HU" sz="1050" kern="0" dirty="0">
                <a:solidFill>
                  <a:srgbClr val="58595B"/>
                </a:solidFill>
                <a:latin typeface="Calibri"/>
              </a:rPr>
              <a:t> </a:t>
            </a:r>
            <a:r>
              <a:rPr lang="hu-HU" sz="1050" kern="0" dirty="0" err="1">
                <a:solidFill>
                  <a:srgbClr val="58595B"/>
                </a:solidFill>
                <a:latin typeface="Calibri"/>
              </a:rPr>
              <a:t>several</a:t>
            </a:r>
            <a:r>
              <a:rPr lang="hu-HU" sz="1050" kern="0" dirty="0">
                <a:solidFill>
                  <a:srgbClr val="58595B"/>
                </a:solidFill>
                <a:latin typeface="Calibri"/>
              </a:rPr>
              <a:t> </a:t>
            </a:r>
            <a:r>
              <a:rPr lang="hu-HU" sz="1050" kern="0" dirty="0" err="1">
                <a:solidFill>
                  <a:srgbClr val="58595B"/>
                </a:solidFill>
                <a:latin typeface="Calibri"/>
              </a:rPr>
              <a:t>times</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fourth</a:t>
            </a:r>
            <a:r>
              <a:rPr lang="hu-HU" sz="1050" kern="0" dirty="0">
                <a:solidFill>
                  <a:srgbClr val="58595B"/>
                </a:solidFill>
                <a:latin typeface="Calibri"/>
              </a:rPr>
              <a:t> of </a:t>
            </a:r>
            <a:r>
              <a:rPr lang="hu-HU" sz="1050" kern="0" dirty="0" err="1">
                <a:solidFill>
                  <a:srgbClr val="58595B"/>
                </a:solidFill>
                <a:latin typeface="Calibri"/>
              </a:rPr>
              <a:t>responders</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see</a:t>
            </a:r>
            <a:r>
              <a:rPr lang="hu-HU" sz="1050" kern="0" dirty="0">
                <a:solidFill>
                  <a:srgbClr val="58595B"/>
                </a:solidFill>
                <a:latin typeface="Calibri"/>
              </a:rPr>
              <a:t> </a:t>
            </a:r>
            <a:r>
              <a:rPr lang="hu-HU" sz="1050" kern="0" dirty="0" err="1">
                <a:solidFill>
                  <a:srgbClr val="58595B"/>
                </a:solidFill>
                <a:latin typeface="Calibri"/>
              </a:rPr>
              <a:t>new</a:t>
            </a:r>
            <a:r>
              <a:rPr lang="hu-HU" sz="1050" kern="0" dirty="0">
                <a:solidFill>
                  <a:srgbClr val="58595B"/>
                </a:solidFill>
                <a:latin typeface="Calibri"/>
              </a:rPr>
              <a:t> </a:t>
            </a:r>
            <a:r>
              <a:rPr lang="hu-HU" sz="1050" kern="0" dirty="0" err="1">
                <a:solidFill>
                  <a:srgbClr val="58595B"/>
                </a:solidFill>
                <a:latin typeface="Calibri"/>
              </a:rPr>
              <a:t>movies</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meet</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more </a:t>
            </a:r>
            <a:r>
              <a:rPr lang="hu-HU" sz="1050" kern="0" dirty="0" err="1">
                <a:solidFill>
                  <a:srgbClr val="58595B"/>
                </a:solidFill>
                <a:latin typeface="Calibri"/>
              </a:rPr>
              <a:t>original</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Respondents of Budapest care less about the new and successful movies, while primary school graduates less curious about rarities (14%).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Not every group needs to re-watch their favourites: the leaders and freelancers (28%), the ones living alove (29%), SVOD subscribers (31%) and the ones who do not use ad- blockers (34%) mentioned it less than average. </a:t>
            </a:r>
            <a:endParaRPr kumimoji="0" lang="hu-HU" sz="1050" b="0" i="0" u="none" strike="noStrike" kern="0" cap="none" spc="0" normalizeH="0" baseline="0" noProof="0" dirty="0">
              <a:ln>
                <a:noFill/>
              </a:ln>
              <a:solidFill>
                <a:srgbClr val="58595B"/>
              </a:solidFill>
              <a:effectLst/>
              <a:uLnTx/>
              <a:uFillTx/>
              <a:latin typeface="Calibri"/>
            </a:endParaRPr>
          </a:p>
        </p:txBody>
      </p:sp>
      <p:pic>
        <p:nvPicPr>
          <p:cNvPr id="27" name="Picture 26">
            <a:extLst>
              <a:ext uri="{FF2B5EF4-FFF2-40B4-BE49-F238E27FC236}">
                <a16:creationId xmlns:a16="http://schemas.microsoft.com/office/drawing/2014/main" xmlns="" id="{2AC6BF70-CCE8-4577-9CB6-9E40E7C96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8" name="Picture 27">
            <a:extLst>
              <a:ext uri="{FF2B5EF4-FFF2-40B4-BE49-F238E27FC236}">
                <a16:creationId xmlns:a16="http://schemas.microsoft.com/office/drawing/2014/main" xmlns="" id="{35EEEC6C-18A1-4928-81F6-897DB4117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909877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p:txBody>
          <a:bodyPr>
            <a:noAutofit/>
          </a:bodyPr>
          <a:lstStyle/>
          <a:p>
            <a:r>
              <a:rPr lang="hu-HU" sz="2900" dirty="0" err="1"/>
              <a:t>Reasons</a:t>
            </a:r>
            <a:r>
              <a:rPr lang="hu-HU" sz="2900" dirty="0"/>
              <a:t> </a:t>
            </a:r>
            <a:r>
              <a:rPr lang="hu-HU" sz="2900" dirty="0" err="1"/>
              <a:t>behind</a:t>
            </a:r>
            <a:r>
              <a:rPr lang="hu-HU" sz="2900" dirty="0"/>
              <a:t> </a:t>
            </a:r>
            <a:r>
              <a:rPr lang="hu-HU" sz="2900" dirty="0" err="1"/>
              <a:t>watching</a:t>
            </a:r>
            <a:r>
              <a:rPr lang="hu-HU" sz="2900" dirty="0"/>
              <a:t> </a:t>
            </a:r>
            <a:r>
              <a:rPr lang="hu-HU" sz="2900" dirty="0" err="1"/>
              <a:t>series</a:t>
            </a:r>
            <a:r>
              <a:rPr lang="hu-HU" sz="2900" dirty="0"/>
              <a:t> </a:t>
            </a:r>
            <a:r>
              <a:rPr lang="hu-HU" sz="2900" dirty="0" err="1"/>
              <a:t>alternatively</a:t>
            </a:r>
            <a:endParaRPr lang="hu-HU" sz="2900" dirty="0"/>
          </a:p>
        </p:txBody>
      </p:sp>
      <p:grpSp>
        <p:nvGrpSpPr>
          <p:cNvPr id="2" name="Group 1"/>
          <p:cNvGrpSpPr/>
          <p:nvPr/>
        </p:nvGrpSpPr>
        <p:grpSpPr>
          <a:xfrm>
            <a:off x="2123728" y="1248136"/>
            <a:ext cx="4659876" cy="2025475"/>
            <a:chOff x="1259632" y="1499528"/>
            <a:chExt cx="4659876" cy="2025475"/>
          </a:xfrm>
        </p:grpSpPr>
        <p:grpSp>
          <p:nvGrpSpPr>
            <p:cNvPr id="69" name="Group 68"/>
            <p:cNvGrpSpPr/>
            <p:nvPr/>
          </p:nvGrpSpPr>
          <p:grpSpPr>
            <a:xfrm>
              <a:off x="2778987" y="2046454"/>
              <a:ext cx="2977952" cy="1151845"/>
              <a:chOff x="2892656" y="1973490"/>
              <a:chExt cx="2977952" cy="1151845"/>
            </a:xfrm>
          </p:grpSpPr>
          <p:grpSp>
            <p:nvGrpSpPr>
              <p:cNvPr id="70" name="Group 35"/>
              <p:cNvGrpSpPr/>
              <p:nvPr/>
            </p:nvGrpSpPr>
            <p:grpSpPr>
              <a:xfrm>
                <a:off x="2892656" y="2532869"/>
                <a:ext cx="2486378" cy="592466"/>
                <a:chOff x="263025" y="1337173"/>
                <a:chExt cx="5329767" cy="1270002"/>
              </a:xfrm>
            </p:grpSpPr>
            <p:sp>
              <p:nvSpPr>
                <p:cNvPr id="74" name="Shape 20"/>
                <p:cNvSpPr/>
                <p:nvPr/>
              </p:nvSpPr>
              <p:spPr>
                <a:xfrm rot="18900000">
                  <a:off x="263025" y="1337173"/>
                  <a:ext cx="1270002" cy="1270002"/>
                </a:xfrm>
                <a:prstGeom prst="rect">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5" name="Shape 23"/>
                <p:cNvSpPr/>
                <p:nvPr/>
              </p:nvSpPr>
              <p:spPr>
                <a:xfrm rot="18900000">
                  <a:off x="4322790" y="1337173"/>
                  <a:ext cx="1270002" cy="1270002"/>
                </a:xfrm>
                <a:prstGeom prst="rect">
                  <a:avLst/>
                </a:prstGeom>
                <a:solidFill>
                  <a:schemeClr val="accent5"/>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6"/>
                <p:cNvSpPr/>
                <p:nvPr/>
              </p:nvSpPr>
              <p:spPr>
                <a:xfrm rot="18900000">
                  <a:off x="2292910" y="1337173"/>
                  <a:ext cx="1270002" cy="1270002"/>
                </a:xfrm>
                <a:prstGeom prst="rect">
                  <a:avLst/>
                </a:prstGeom>
                <a:solidFill>
                  <a:schemeClr val="accent4"/>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1" name="Shape 20"/>
              <p:cNvSpPr/>
              <p:nvPr/>
            </p:nvSpPr>
            <p:spPr>
              <a:xfrm rot="18900000">
                <a:off x="3384230" y="1973490"/>
                <a:ext cx="592466" cy="592466"/>
              </a:xfrm>
              <a:prstGeom prst="rect">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2" name="Shape 23"/>
              <p:cNvSpPr/>
              <p:nvPr/>
            </p:nvSpPr>
            <p:spPr>
              <a:xfrm rot="18900000">
                <a:off x="5278142" y="1973490"/>
                <a:ext cx="592466" cy="592466"/>
              </a:xfrm>
              <a:prstGeom prst="rect">
                <a:avLst/>
              </a:prstGeom>
              <a:solidFill>
                <a:schemeClr val="accent5"/>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6"/>
              <p:cNvSpPr/>
              <p:nvPr/>
            </p:nvSpPr>
            <p:spPr>
              <a:xfrm rot="18900000">
                <a:off x="4331187" y="1973490"/>
                <a:ext cx="592466" cy="592466"/>
              </a:xfrm>
              <a:prstGeom prst="rect">
                <a:avLst/>
              </a:prstGeom>
              <a:solidFill>
                <a:schemeClr val="accent4"/>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8" name="TextBox 77"/>
            <p:cNvSpPr txBox="1"/>
            <p:nvPr/>
          </p:nvSpPr>
          <p:spPr>
            <a:xfrm>
              <a:off x="2794268" y="2717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33%</a:t>
              </a:r>
            </a:p>
          </p:txBody>
        </p:sp>
        <p:cxnSp>
          <p:nvCxnSpPr>
            <p:cNvPr id="85" name="Straight Connector 84"/>
            <p:cNvCxnSpPr/>
            <p:nvPr/>
          </p:nvCxnSpPr>
          <p:spPr>
            <a:xfrm>
              <a:off x="2256937" y="1527414"/>
              <a:ext cx="355759" cy="35930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347864" y="1566465"/>
              <a:ext cx="216024" cy="24498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15561" y="1499528"/>
              <a:ext cx="358230" cy="393505"/>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259632" y="2948784"/>
              <a:ext cx="456280" cy="453529"/>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914543" y="3343226"/>
              <a:ext cx="120535" cy="137139"/>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003638" y="3329239"/>
              <a:ext cx="177882" cy="19576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Shape 20"/>
            <p:cNvSpPr/>
            <p:nvPr/>
          </p:nvSpPr>
          <p:spPr>
            <a:xfrm rot="18900000">
              <a:off x="1832284" y="2598874"/>
              <a:ext cx="592466" cy="592466"/>
            </a:xfrm>
            <a:prstGeom prst="rect">
              <a:avLst/>
            </a:prstGeom>
            <a:solidFill>
              <a:schemeClr val="accent1"/>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3" name="Shape 20"/>
            <p:cNvSpPr/>
            <p:nvPr/>
          </p:nvSpPr>
          <p:spPr>
            <a:xfrm rot="18900000">
              <a:off x="2323858" y="2039495"/>
              <a:ext cx="592466" cy="592466"/>
            </a:xfrm>
            <a:prstGeom prst="rect">
              <a:avLst/>
            </a:prstGeom>
            <a:solidFill>
              <a:schemeClr val="accent1"/>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94" name="Straight Connector 93"/>
            <p:cNvCxnSpPr/>
            <p:nvPr/>
          </p:nvCxnSpPr>
          <p:spPr>
            <a:xfrm flipH="1">
              <a:off x="4510728" y="1576949"/>
              <a:ext cx="203079" cy="225156"/>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018604" y="3352863"/>
              <a:ext cx="1507" cy="148069"/>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317632" y="2151062"/>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56%</a:t>
              </a:r>
            </a:p>
          </p:txBody>
        </p:sp>
        <p:sp>
          <p:nvSpPr>
            <p:cNvPr id="97" name="TextBox 96"/>
            <p:cNvSpPr txBox="1"/>
            <p:nvPr/>
          </p:nvSpPr>
          <p:spPr>
            <a:xfrm>
              <a:off x="3298524" y="2151062"/>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44%</a:t>
              </a:r>
            </a:p>
          </p:txBody>
        </p:sp>
        <p:sp>
          <p:nvSpPr>
            <p:cNvPr id="98" name="TextBox 97"/>
            <p:cNvSpPr txBox="1"/>
            <p:nvPr/>
          </p:nvSpPr>
          <p:spPr>
            <a:xfrm>
              <a:off x="4239180" y="2151195"/>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33%</a:t>
              </a:r>
            </a:p>
          </p:txBody>
        </p:sp>
        <p:sp>
          <p:nvSpPr>
            <p:cNvPr id="99" name="TextBox 98"/>
            <p:cNvSpPr txBox="1"/>
            <p:nvPr/>
          </p:nvSpPr>
          <p:spPr>
            <a:xfrm>
              <a:off x="5199428" y="2150133"/>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29%</a:t>
              </a:r>
            </a:p>
          </p:txBody>
        </p:sp>
        <p:sp>
          <p:nvSpPr>
            <p:cNvPr id="100" name="TextBox 99"/>
            <p:cNvSpPr txBox="1"/>
            <p:nvPr/>
          </p:nvSpPr>
          <p:spPr>
            <a:xfrm>
              <a:off x="3750385" y="2726575"/>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32%</a:t>
              </a:r>
            </a:p>
          </p:txBody>
        </p:sp>
        <p:sp>
          <p:nvSpPr>
            <p:cNvPr id="101" name="TextBox 100"/>
            <p:cNvSpPr txBox="1"/>
            <p:nvPr/>
          </p:nvSpPr>
          <p:spPr>
            <a:xfrm>
              <a:off x="4757970" y="2720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8%</a:t>
              </a:r>
            </a:p>
          </p:txBody>
        </p:sp>
        <p:sp>
          <p:nvSpPr>
            <p:cNvPr id="103" name="TextBox 102"/>
            <p:cNvSpPr txBox="1"/>
            <p:nvPr/>
          </p:nvSpPr>
          <p:spPr>
            <a:xfrm>
              <a:off x="1836563" y="2717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52%</a:t>
              </a:r>
            </a:p>
          </p:txBody>
        </p:sp>
      </p:grpSp>
      <p:sp>
        <p:nvSpPr>
          <p:cNvPr id="104" name="Szövegdoboz 30"/>
          <p:cNvSpPr txBox="1"/>
          <p:nvPr/>
        </p:nvSpPr>
        <p:spPr>
          <a:xfrm>
            <a:off x="2451477" y="884467"/>
            <a:ext cx="12515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900" kern="0" dirty="0" err="1">
                <a:solidFill>
                  <a:srgbClr val="404040"/>
                </a:solidFill>
                <a:latin typeface="Calibri" pitchFamily="34" charset="0"/>
                <a:cs typeface="Arial" pitchFamily="34" charset="0"/>
              </a:rPr>
              <a:t>Commercials</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disturb</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me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5" name="Szövegdoboz 30"/>
          <p:cNvSpPr txBox="1"/>
          <p:nvPr/>
        </p:nvSpPr>
        <p:spPr>
          <a:xfrm>
            <a:off x="3530862" y="789813"/>
            <a:ext cx="1185154"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I </a:t>
            </a:r>
            <a:r>
              <a:rPr lang="hu-HU" sz="900" kern="0" dirty="0" err="1">
                <a:solidFill>
                  <a:srgbClr val="404040"/>
                </a:solidFill>
                <a:latin typeface="Calibri" pitchFamily="34" charset="0"/>
                <a:cs typeface="Arial" pitchFamily="34" charset="0"/>
              </a:rPr>
              <a:t>cannot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find</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everything</a:t>
            </a:r>
            <a:r>
              <a:rPr lang="hu-HU" sz="900" kern="0" dirty="0">
                <a:solidFill>
                  <a:srgbClr val="404040"/>
                </a:solidFill>
                <a:latin typeface="Calibri" pitchFamily="34" charset="0"/>
                <a:cs typeface="Arial" pitchFamily="34" charset="0"/>
              </a:rPr>
              <a:t> in TV</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6" name="Szövegdoboz 30"/>
          <p:cNvSpPr txBox="1"/>
          <p:nvPr/>
        </p:nvSpPr>
        <p:spPr>
          <a:xfrm>
            <a:off x="5032045" y="847670"/>
            <a:ext cx="1376733"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The </a:t>
            </a:r>
            <a:r>
              <a:rPr lang="hu-HU" sz="900" kern="0" dirty="0" err="1">
                <a:solidFill>
                  <a:srgbClr val="404040"/>
                </a:solidFill>
                <a:latin typeface="Calibri" pitchFamily="34" charset="0"/>
                <a:cs typeface="Arial" pitchFamily="34" charset="0"/>
              </a:rPr>
              <a:t>newest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seasons</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are</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not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bradcasted</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7" name="Szövegdoboz 30"/>
          <p:cNvSpPr txBox="1"/>
          <p:nvPr/>
        </p:nvSpPr>
        <p:spPr>
          <a:xfrm>
            <a:off x="6291611" y="846375"/>
            <a:ext cx="1376733"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I </a:t>
            </a:r>
            <a:r>
              <a:rPr lang="hu-HU" sz="900" kern="0" dirty="0" err="1">
                <a:solidFill>
                  <a:srgbClr val="404040"/>
                </a:solidFill>
                <a:latin typeface="Calibri" pitchFamily="34" charset="0"/>
                <a:cs typeface="Arial" pitchFamily="34" charset="0"/>
              </a:rPr>
              <a:t>watch</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series</a:t>
            </a:r>
            <a:r>
              <a:rPr lang="hu-HU" sz="900" kern="0" dirty="0">
                <a:solidFill>
                  <a:srgbClr val="404040"/>
                </a:solidFill>
                <a:latin typeface="Calibri" pitchFamily="34" charset="0"/>
                <a:cs typeface="Arial" pitchFamily="34" charset="0"/>
              </a:rPr>
              <a:t> in an </a:t>
            </a:r>
            <a:r>
              <a:rPr lang="hu-HU" sz="900" kern="0" dirty="0" err="1">
                <a:solidFill>
                  <a:srgbClr val="404040"/>
                </a:solidFill>
                <a:latin typeface="Calibri" pitchFamily="34" charset="0"/>
                <a:cs typeface="Arial" pitchFamily="34" charset="0"/>
              </a:rPr>
              <a:t>original</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language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8" name="Szövegdoboz 30"/>
          <p:cNvSpPr txBox="1"/>
          <p:nvPr/>
        </p:nvSpPr>
        <p:spPr>
          <a:xfrm>
            <a:off x="1031829" y="3307524"/>
            <a:ext cx="1811979"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Good </a:t>
            </a:r>
            <a:r>
              <a:rPr lang="hu-HU" sz="900" kern="0" dirty="0" err="1">
                <a:solidFill>
                  <a:srgbClr val="404040"/>
                </a:solidFill>
                <a:latin typeface="Calibri" pitchFamily="34" charset="0"/>
                <a:cs typeface="Arial" pitchFamily="34" charset="0"/>
              </a:rPr>
              <a:t>series</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are</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not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broadcasted</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when</a:t>
            </a:r>
            <a:r>
              <a:rPr lang="hu-HU" sz="900" kern="0" dirty="0">
                <a:solidFill>
                  <a:srgbClr val="404040"/>
                </a:solidFill>
                <a:latin typeface="Calibri" pitchFamily="34" charset="0"/>
                <a:cs typeface="Arial" pitchFamily="34" charset="0"/>
              </a:rPr>
              <a:t> I </a:t>
            </a:r>
            <a:r>
              <a:rPr lang="hu-HU" sz="900" kern="0" dirty="0" err="1">
                <a:solidFill>
                  <a:srgbClr val="404040"/>
                </a:solidFill>
                <a:latin typeface="Calibri" pitchFamily="34" charset="0"/>
                <a:cs typeface="Arial" pitchFamily="34" charset="0"/>
              </a:rPr>
              <a:t>can</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watch</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them</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9" name="Szövegdoboz 30"/>
          <p:cNvSpPr txBox="1"/>
          <p:nvPr/>
        </p:nvSpPr>
        <p:spPr>
          <a:xfrm>
            <a:off x="2774354" y="3307524"/>
            <a:ext cx="1293590"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I </a:t>
            </a:r>
            <a:r>
              <a:rPr lang="hu-HU" sz="900" kern="0" dirty="0" err="1">
                <a:solidFill>
                  <a:srgbClr val="404040"/>
                </a:solidFill>
                <a:latin typeface="Calibri" pitchFamily="34" charset="0"/>
                <a:cs typeface="Arial" pitchFamily="34" charset="0"/>
              </a:rPr>
              <a:t>cannot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wait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for</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the</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next</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episode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0" name="Szövegdoboz 30"/>
          <p:cNvSpPr txBox="1"/>
          <p:nvPr/>
        </p:nvSpPr>
        <p:spPr>
          <a:xfrm>
            <a:off x="4067944" y="3313057"/>
            <a:ext cx="1665847" cy="369332"/>
          </a:xfrm>
          <a:prstGeom prst="rect">
            <a:avLst/>
          </a:prstGeom>
          <a:noFill/>
        </p:spPr>
        <p:txBody>
          <a:bodyPr wrap="square" rtlCol="0">
            <a:spAutoFit/>
          </a:bodyPr>
          <a:lstStyle/>
          <a:p>
            <a:pPr lvl="0" algn="ctr" defTabSz="914400">
              <a:defRPr/>
            </a:pPr>
            <a:r>
              <a:rPr lang="hu-HU" sz="900" kern="0" dirty="0">
                <a:solidFill>
                  <a:srgbClr val="404040"/>
                </a:solidFill>
                <a:latin typeface="Calibri" pitchFamily="34" charset="0"/>
                <a:cs typeface="Arial" pitchFamily="34" charset="0"/>
              </a:rPr>
              <a:t>The </a:t>
            </a:r>
            <a:r>
              <a:rPr lang="hu-HU" sz="900" kern="0" dirty="0" err="1">
                <a:solidFill>
                  <a:srgbClr val="404040"/>
                </a:solidFill>
                <a:latin typeface="Calibri" pitchFamily="34" charset="0"/>
                <a:cs typeface="Arial" pitchFamily="34" charset="0"/>
              </a:rPr>
              <a:t>seasons</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are</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broadcasted</a:t>
            </a:r>
            <a:r>
              <a:rPr lang="hu-HU" sz="900" kern="0" dirty="0">
                <a:solidFill>
                  <a:srgbClr val="404040"/>
                </a:solidFill>
                <a:latin typeface="Calibri" pitchFamily="34" charset="0"/>
                <a:cs typeface="Arial" pitchFamily="34" charset="0"/>
              </a:rPr>
              <a:t> </a:t>
            </a:r>
            <a:r>
              <a:rPr lang="hu-HU" sz="900" kern="0" dirty="0" err="1">
                <a:solidFill>
                  <a:srgbClr val="404040"/>
                </a:solidFill>
                <a:latin typeface="Calibri" pitchFamily="34" charset="0"/>
                <a:cs typeface="Arial" pitchFamily="34" charset="0"/>
              </a:rPr>
              <a:t>randomly</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1" name="Szövegdoboz 30"/>
          <p:cNvSpPr txBox="1"/>
          <p:nvPr/>
        </p:nvSpPr>
        <p:spPr>
          <a:xfrm>
            <a:off x="5810469" y="3313798"/>
            <a:ext cx="11377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TV</a:t>
            </a:r>
          </a:p>
        </p:txBody>
      </p:sp>
      <p:sp>
        <p:nvSpPr>
          <p:cNvPr id="45"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latin typeface="Calibri"/>
              </a:rPr>
              <a:t>598</a:t>
            </a:r>
            <a:r>
              <a:rPr kumimoji="0" lang="hu-HU" sz="900" b="0" i="0" u="none" strike="noStrike" kern="0" cap="none" spc="0" normalizeH="0" baseline="0" noProof="0" dirty="0">
                <a:ln>
                  <a:noFill/>
                </a:ln>
                <a:solidFill>
                  <a:srgbClr val="222223"/>
                </a:solidFill>
                <a:effectLst/>
                <a:uLnTx/>
                <a:uFillTx/>
                <a:latin typeface="Calibri"/>
                <a:ea typeface="+mn-ea"/>
                <a:cs typeface="+mn-cs"/>
              </a:rPr>
              <a:t> | Base: the ones not watching series on TV</a:t>
            </a:r>
          </a:p>
        </p:txBody>
      </p:sp>
      <p:sp>
        <p:nvSpPr>
          <p:cNvPr id="47"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pPr>
            <a:r>
              <a:rPr lang="pl-PL" sz="1000" i="1" dirty="0">
                <a:solidFill>
                  <a:schemeClr val="bg1">
                    <a:lumMod val="50000"/>
                  </a:schemeClr>
                </a:solidFill>
              </a:rPr>
              <a:t>Mi az oka annak, hogy nem a tévében nézi a sorozatokat? </a:t>
            </a:r>
            <a:endParaRPr lang="hu-HU" sz="1000" i="1" dirty="0">
              <a:solidFill>
                <a:schemeClr val="bg1">
                  <a:lumMod val="50000"/>
                </a:schemeClr>
              </a:solidFill>
            </a:endParaRPr>
          </a:p>
        </p:txBody>
      </p:sp>
      <p:sp>
        <p:nvSpPr>
          <p:cNvPr id="40" name="Szövegdoboz 30"/>
          <p:cNvSpPr txBox="1"/>
          <p:nvPr/>
        </p:nvSpPr>
        <p:spPr>
          <a:xfrm>
            <a:off x="280276" y="3795886"/>
            <a:ext cx="839618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series</a:t>
            </a:r>
            <a:r>
              <a:rPr lang="hu-HU" sz="1050" kern="0" dirty="0">
                <a:solidFill>
                  <a:srgbClr val="58595B"/>
                </a:solidFill>
                <a:latin typeface="Calibri"/>
              </a:rPr>
              <a:t> in </a:t>
            </a:r>
            <a:r>
              <a:rPr lang="hu-HU" sz="1050" kern="0" dirty="0" err="1">
                <a:solidFill>
                  <a:srgbClr val="58595B"/>
                </a:solidFill>
                <a:latin typeface="Calibri"/>
              </a:rPr>
              <a:t>television</a:t>
            </a:r>
            <a:r>
              <a:rPr lang="hu-HU" sz="1050" kern="0" dirty="0">
                <a:solidFill>
                  <a:srgbClr val="58595B"/>
                </a:solidFill>
                <a:latin typeface="Calibri"/>
              </a:rPr>
              <a:t> </a:t>
            </a:r>
            <a:r>
              <a:rPr lang="hu-HU" sz="1050" kern="0" dirty="0" err="1">
                <a:solidFill>
                  <a:srgbClr val="58595B"/>
                </a:solidFill>
                <a:latin typeface="Calibri"/>
              </a:rPr>
              <a:t>explain</a:t>
            </a:r>
            <a:r>
              <a:rPr lang="hu-HU" sz="1050" kern="0" dirty="0">
                <a:solidFill>
                  <a:srgbClr val="58595B"/>
                </a:solidFill>
                <a:latin typeface="Calibri"/>
              </a:rPr>
              <a:t> </a:t>
            </a:r>
            <a:r>
              <a:rPr lang="hu-HU" sz="1050" kern="0" dirty="0" err="1">
                <a:solidFill>
                  <a:srgbClr val="58595B"/>
                </a:solidFill>
                <a:latin typeface="Calibri"/>
              </a:rPr>
              <a:t>that</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disturbed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commercials</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is </a:t>
            </a:r>
            <a:r>
              <a:rPr lang="hu-HU" sz="1050" kern="0" dirty="0" err="1">
                <a:solidFill>
                  <a:srgbClr val="58595B"/>
                </a:solidFill>
                <a:latin typeface="Calibri"/>
              </a:rPr>
              <a:t>especially</a:t>
            </a:r>
            <a:r>
              <a:rPr lang="hu-HU" sz="1050" kern="0" dirty="0">
                <a:solidFill>
                  <a:srgbClr val="58595B"/>
                </a:solidFill>
                <a:latin typeface="Calibri"/>
              </a:rPr>
              <a:t> </a:t>
            </a:r>
            <a:r>
              <a:rPr lang="hu-HU" sz="1050" kern="0" dirty="0" err="1">
                <a:solidFill>
                  <a:srgbClr val="58595B"/>
                </a:solidFill>
                <a:latin typeface="Calibri"/>
              </a:rPr>
              <a:t>true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switch</a:t>
            </a:r>
            <a:r>
              <a:rPr lang="hu-HU" sz="1050" kern="0" dirty="0">
                <a:solidFill>
                  <a:srgbClr val="58595B"/>
                </a:solidFill>
                <a:latin typeface="Calibri"/>
              </a:rPr>
              <a:t> </a:t>
            </a:r>
            <a:r>
              <a:rPr lang="hu-HU" sz="1050" kern="0" dirty="0" err="1">
                <a:solidFill>
                  <a:srgbClr val="58595B"/>
                </a:solidFill>
                <a:latin typeface="Calibri"/>
              </a:rPr>
              <a:t>channels</a:t>
            </a:r>
            <a:r>
              <a:rPr lang="hu-HU" sz="1050" kern="0" dirty="0">
                <a:solidFill>
                  <a:srgbClr val="58595B"/>
                </a:solidFill>
                <a:latin typeface="Calibri"/>
              </a:rPr>
              <a:t> </a:t>
            </a:r>
            <a:r>
              <a:rPr lang="hu-HU" sz="1050" kern="0" dirty="0" err="1">
                <a:solidFill>
                  <a:srgbClr val="58595B"/>
                </a:solidFill>
                <a:latin typeface="Calibri"/>
              </a:rPr>
              <a:t>when</a:t>
            </a:r>
            <a:r>
              <a:rPr lang="hu-HU" sz="1050" kern="0" dirty="0">
                <a:solidFill>
                  <a:srgbClr val="58595B"/>
                </a:solidFill>
                <a:latin typeface="Calibri"/>
              </a:rPr>
              <a:t> </a:t>
            </a:r>
            <a:r>
              <a:rPr lang="hu-HU" sz="1050" kern="0" dirty="0" err="1">
                <a:solidFill>
                  <a:srgbClr val="58595B"/>
                </a:solidFill>
                <a:latin typeface="Calibri"/>
              </a:rPr>
              <a:t>commercials</a:t>
            </a:r>
            <a:r>
              <a:rPr lang="hu-HU" sz="1050" kern="0" dirty="0">
                <a:solidFill>
                  <a:srgbClr val="58595B"/>
                </a:solidFill>
                <a:latin typeface="Calibri"/>
              </a:rPr>
              <a:t> start. (64%). </a:t>
            </a:r>
            <a:r>
              <a:rPr lang="hu-HU" sz="1050" kern="0" dirty="0" err="1">
                <a:solidFill>
                  <a:srgbClr val="58595B"/>
                </a:solidFill>
                <a:latin typeface="Calibri"/>
              </a:rPr>
              <a:t>Availability</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an </a:t>
            </a:r>
            <a:r>
              <a:rPr lang="hu-HU" sz="1050" kern="0" dirty="0" err="1">
                <a:solidFill>
                  <a:srgbClr val="58595B"/>
                </a:solidFill>
                <a:latin typeface="Calibri"/>
              </a:rPr>
              <a:t>important</a:t>
            </a:r>
            <a:r>
              <a:rPr lang="hu-HU" sz="1050" kern="0" dirty="0">
                <a:solidFill>
                  <a:srgbClr val="58595B"/>
                </a:solidFill>
                <a:latin typeface="Calibri"/>
              </a:rPr>
              <a:t> </a:t>
            </a:r>
            <a:r>
              <a:rPr lang="hu-HU" sz="1050" kern="0" dirty="0" err="1">
                <a:solidFill>
                  <a:srgbClr val="58595B"/>
                </a:solidFill>
                <a:latin typeface="Calibri"/>
              </a:rPr>
              <a:t>aspect</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everything</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want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is </a:t>
            </a:r>
            <a:r>
              <a:rPr lang="hu-HU" sz="1050" kern="0" dirty="0" err="1">
                <a:solidFill>
                  <a:srgbClr val="58595B"/>
                </a:solidFill>
                <a:latin typeface="Calibri"/>
              </a:rPr>
              <a:t>broadcasted</a:t>
            </a:r>
            <a:r>
              <a:rPr lang="hu-HU" sz="1050" kern="0" dirty="0">
                <a:solidFill>
                  <a:srgbClr val="58595B"/>
                </a:solidFill>
                <a:latin typeface="Calibri"/>
              </a:rPr>
              <a:t>. </a:t>
            </a:r>
            <a:r>
              <a:rPr lang="hu-HU" sz="1050" kern="0" dirty="0" err="1">
                <a:solidFill>
                  <a:srgbClr val="58595B"/>
                </a:solidFill>
                <a:latin typeface="Calibri"/>
              </a:rPr>
              <a:t>Women</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less </a:t>
            </a:r>
            <a:r>
              <a:rPr lang="hu-HU" sz="1050" kern="0" dirty="0" err="1">
                <a:solidFill>
                  <a:srgbClr val="58595B"/>
                </a:solidFill>
                <a:latin typeface="Calibri"/>
              </a:rPr>
              <a:t>patient</a:t>
            </a:r>
            <a:r>
              <a:rPr lang="hu-HU" sz="1050" kern="0" dirty="0">
                <a:solidFill>
                  <a:srgbClr val="58595B"/>
                </a:solidFill>
                <a:latin typeface="Calibri"/>
              </a:rPr>
              <a:t>: 40% </a:t>
            </a:r>
            <a:r>
              <a:rPr lang="hu-HU" sz="1050" kern="0" dirty="0" err="1">
                <a:solidFill>
                  <a:srgbClr val="58595B"/>
                </a:solidFill>
                <a:latin typeface="Calibri"/>
              </a:rPr>
              <a:t>mentioned</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reason</a:t>
            </a:r>
            <a:r>
              <a:rPr lang="hu-HU" sz="1050" kern="0" dirty="0">
                <a:solidFill>
                  <a:srgbClr val="58595B"/>
                </a:solidFill>
                <a:latin typeface="Calibri"/>
              </a:rPr>
              <a:t> </a:t>
            </a:r>
            <a:r>
              <a:rPr lang="hu-HU" sz="1050" kern="0" dirty="0" err="1">
                <a:solidFill>
                  <a:srgbClr val="58595B"/>
                </a:solidFill>
                <a:latin typeface="Calibri"/>
              </a:rPr>
              <a:t>compared</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27% of </a:t>
            </a:r>
            <a:r>
              <a:rPr lang="hu-HU" sz="1050" kern="0" dirty="0" err="1">
                <a:solidFill>
                  <a:srgbClr val="58595B"/>
                </a:solidFill>
                <a:latin typeface="Calibri"/>
              </a:rPr>
              <a:t>men</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third</a:t>
            </a:r>
            <a:r>
              <a:rPr lang="hu-HU" sz="1050" kern="0" dirty="0">
                <a:solidFill>
                  <a:srgbClr val="58595B"/>
                </a:solidFill>
                <a:latin typeface="Calibri"/>
              </a:rPr>
              <a:t> of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miss</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newest</a:t>
            </a:r>
            <a:r>
              <a:rPr lang="hu-HU" sz="1050" kern="0" dirty="0">
                <a:solidFill>
                  <a:srgbClr val="58595B"/>
                </a:solidFill>
                <a:latin typeface="Calibri"/>
              </a:rPr>
              <a:t> </a:t>
            </a:r>
            <a:r>
              <a:rPr lang="hu-HU" sz="1050" kern="0" dirty="0" err="1">
                <a:solidFill>
                  <a:srgbClr val="58595B"/>
                </a:solidFill>
                <a:latin typeface="Calibri"/>
              </a:rPr>
              <a:t>seasons</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TV and almost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many</a:t>
            </a:r>
            <a:r>
              <a:rPr lang="hu-HU" sz="1050" kern="0" dirty="0">
                <a:solidFill>
                  <a:srgbClr val="58595B"/>
                </a:solidFill>
                <a:latin typeface="Calibri"/>
              </a:rPr>
              <a:t> of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feel</a:t>
            </a:r>
            <a:r>
              <a:rPr lang="hu-HU" sz="1050" kern="0" dirty="0">
                <a:solidFill>
                  <a:srgbClr val="58595B"/>
                </a:solidFill>
                <a:latin typeface="Calibri"/>
              </a:rPr>
              <a:t> </a:t>
            </a:r>
            <a:r>
              <a:rPr lang="hu-HU" sz="1050" kern="0" dirty="0" err="1">
                <a:solidFill>
                  <a:srgbClr val="58595B"/>
                </a:solidFill>
                <a:latin typeface="Calibri"/>
              </a:rPr>
              <a:t>that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sequence</a:t>
            </a:r>
            <a:r>
              <a:rPr lang="hu-HU" sz="1050" kern="0" dirty="0">
                <a:solidFill>
                  <a:srgbClr val="58595B"/>
                </a:solidFill>
                <a:latin typeface="Calibri"/>
              </a:rPr>
              <a:t> of </a:t>
            </a:r>
            <a:r>
              <a:rPr lang="hu-HU" sz="1050" kern="0" dirty="0" err="1">
                <a:solidFill>
                  <a:srgbClr val="58595B"/>
                </a:solidFill>
                <a:latin typeface="Calibri"/>
              </a:rPr>
              <a:t>episodes</a:t>
            </a:r>
            <a:r>
              <a:rPr lang="hu-HU" sz="1050" kern="0" dirty="0">
                <a:solidFill>
                  <a:srgbClr val="58595B"/>
                </a:solidFill>
                <a:latin typeface="Calibri"/>
              </a:rPr>
              <a:t> and </a:t>
            </a:r>
            <a:r>
              <a:rPr lang="hu-HU" sz="1050" kern="0" dirty="0" err="1">
                <a:solidFill>
                  <a:srgbClr val="58595B"/>
                </a:solidFill>
                <a:latin typeface="Calibri"/>
              </a:rPr>
              <a:t>seasons</a:t>
            </a:r>
            <a:r>
              <a:rPr lang="hu-HU" sz="1050" kern="0" dirty="0">
                <a:solidFill>
                  <a:srgbClr val="58595B"/>
                </a:solidFill>
                <a:latin typeface="Calibri"/>
              </a:rPr>
              <a:t> is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logical</a:t>
            </a:r>
            <a:r>
              <a:rPr lang="hu-HU" sz="1050" kern="0" dirty="0">
                <a:solidFill>
                  <a:srgbClr val="58595B"/>
                </a:solidFill>
                <a:latin typeface="Calibri"/>
              </a:rPr>
              <a:t>. The </a:t>
            </a:r>
            <a:r>
              <a:rPr lang="hu-HU" sz="1050" kern="0" dirty="0" err="1">
                <a:solidFill>
                  <a:srgbClr val="58595B"/>
                </a:solidFill>
                <a:latin typeface="Calibri"/>
              </a:rPr>
              <a:t>original</a:t>
            </a:r>
            <a:r>
              <a:rPr lang="hu-HU" sz="1050" kern="0" dirty="0">
                <a:solidFill>
                  <a:srgbClr val="58595B"/>
                </a:solidFill>
                <a:latin typeface="Calibri"/>
              </a:rPr>
              <a:t> </a:t>
            </a:r>
            <a:r>
              <a:rPr lang="hu-HU" sz="1050" kern="0" dirty="0" err="1">
                <a:solidFill>
                  <a:srgbClr val="58595B"/>
                </a:solidFill>
                <a:latin typeface="Calibri"/>
              </a:rPr>
              <a:t>language</a:t>
            </a:r>
            <a:r>
              <a:rPr lang="hu-HU" sz="1050" kern="0" dirty="0">
                <a:solidFill>
                  <a:srgbClr val="58595B"/>
                </a:solidFill>
                <a:latin typeface="Calibri"/>
              </a:rPr>
              <a:t> </a:t>
            </a:r>
            <a:r>
              <a:rPr lang="hu-HU" sz="1050" kern="0" dirty="0" err="1">
                <a:solidFill>
                  <a:srgbClr val="58595B"/>
                </a:solidFill>
                <a:latin typeface="Calibri"/>
              </a:rPr>
              <a:t>isthe</a:t>
            </a:r>
            <a:r>
              <a:rPr lang="hu-HU" sz="1050" kern="0" dirty="0">
                <a:solidFill>
                  <a:srgbClr val="58595B"/>
                </a:solidFill>
                <a:latin typeface="Calibri"/>
              </a:rPr>
              <a:t> </a:t>
            </a:r>
            <a:r>
              <a:rPr lang="hu-HU" sz="1050" kern="0" dirty="0" err="1">
                <a:solidFill>
                  <a:srgbClr val="58595B"/>
                </a:solidFill>
                <a:latin typeface="Calibri"/>
              </a:rPr>
              <a:t>need</a:t>
            </a:r>
            <a:r>
              <a:rPr lang="hu-HU" sz="1050" kern="0" dirty="0">
                <a:solidFill>
                  <a:srgbClr val="58595B"/>
                </a:solidFill>
                <a:latin typeface="Calibri"/>
              </a:rPr>
              <a:t> of a </a:t>
            </a:r>
            <a:r>
              <a:rPr lang="hu-HU" sz="1050" kern="0" dirty="0" err="1">
                <a:solidFill>
                  <a:srgbClr val="58595B"/>
                </a:solidFill>
                <a:latin typeface="Calibri"/>
              </a:rPr>
              <a:t>smaller</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29% </a:t>
            </a:r>
            <a:r>
              <a:rPr lang="hu-HU" sz="1050" kern="0" dirty="0" err="1">
                <a:solidFill>
                  <a:srgbClr val="58595B"/>
                </a:solidFill>
                <a:latin typeface="Calibri"/>
              </a:rPr>
              <a:t>named</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as</a:t>
            </a:r>
            <a:r>
              <a:rPr lang="hu-HU" sz="1050" kern="0" dirty="0">
                <a:solidFill>
                  <a:srgbClr val="58595B"/>
                </a:solidFill>
                <a:latin typeface="Calibri"/>
              </a:rPr>
              <a:t> a </a:t>
            </a:r>
            <a:r>
              <a:rPr lang="hu-HU" sz="1050" kern="0" dirty="0" err="1">
                <a:solidFill>
                  <a:srgbClr val="58595B"/>
                </a:solidFill>
                <a:latin typeface="Calibri"/>
              </a:rPr>
              <a:t>reason</a:t>
            </a:r>
            <a:r>
              <a:rPr lang="hu-HU" sz="1050" kern="0" dirty="0">
                <a:solidFill>
                  <a:srgbClr val="58595B"/>
                </a:solidFill>
                <a:latin typeface="Calibri"/>
              </a:rPr>
              <a:t>. </a:t>
            </a:r>
          </a:p>
        </p:txBody>
      </p:sp>
      <p:pic>
        <p:nvPicPr>
          <p:cNvPr id="41" name="Picture 40">
            <a:extLst>
              <a:ext uri="{FF2B5EF4-FFF2-40B4-BE49-F238E27FC236}">
                <a16:creationId xmlns:a16="http://schemas.microsoft.com/office/drawing/2014/main" xmlns="" id="{717016C3-0A4F-4E32-9E41-E61883EC6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2" name="Picture 41">
            <a:extLst>
              <a:ext uri="{FF2B5EF4-FFF2-40B4-BE49-F238E27FC236}">
                <a16:creationId xmlns:a16="http://schemas.microsoft.com/office/drawing/2014/main" xmlns="" id="{BEA89412-EEB9-497D-8E49-5BDCEEA51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392286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Using</a:t>
            </a:r>
            <a:r>
              <a:rPr lang="hu-HU" sz="2900" dirty="0"/>
              <a:t> internet </a:t>
            </a:r>
            <a:r>
              <a:rPr lang="hu-HU" sz="2900" dirty="0" err="1"/>
              <a:t>when</a:t>
            </a:r>
            <a:r>
              <a:rPr lang="hu-HU" sz="2900" dirty="0"/>
              <a:t> </a:t>
            </a:r>
            <a:r>
              <a:rPr lang="hu-HU" sz="2900" dirty="0" err="1"/>
              <a:t>watching</a:t>
            </a:r>
            <a:r>
              <a:rPr lang="hu-HU" sz="2900" dirty="0"/>
              <a:t>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ever</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a:t>
            </a: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N=919 | Base: the ones watching TV and using internet</a:t>
            </a:r>
          </a:p>
        </p:txBody>
      </p:sp>
      <p:grpSp>
        <p:nvGrpSpPr>
          <p:cNvPr id="34" name="Group 45"/>
          <p:cNvGrpSpPr/>
          <p:nvPr/>
        </p:nvGrpSpPr>
        <p:grpSpPr>
          <a:xfrm>
            <a:off x="3203848" y="1143750"/>
            <a:ext cx="2509091" cy="2508120"/>
            <a:chOff x="-2" y="-1"/>
            <a:chExt cx="4445003" cy="4443283"/>
          </a:xfrm>
        </p:grpSpPr>
        <p:grpSp>
          <p:nvGrpSpPr>
            <p:cNvPr id="35" name="Group 34"/>
            <p:cNvGrpSpPr/>
            <p:nvPr/>
          </p:nvGrpSpPr>
          <p:grpSpPr>
            <a:xfrm>
              <a:off x="-2" y="-1"/>
              <a:ext cx="2533089" cy="2098440"/>
              <a:chOff x="-1" y="0"/>
              <a:chExt cx="2533087" cy="2098438"/>
            </a:xfrm>
          </p:grpSpPr>
          <p:sp>
            <p:nvSpPr>
              <p:cNvPr id="51" name="Shape 30"/>
              <p:cNvSpPr/>
              <p:nvPr/>
            </p:nvSpPr>
            <p:spPr>
              <a:xfrm rot="16200000">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accent2"/>
              </a:solidFill>
              <a:ln w="12700" cap="flat">
                <a:noFill/>
                <a:miter lim="400000"/>
              </a:ln>
              <a:effectLst/>
            </p:spPr>
            <p:txBody>
              <a:bodyPr wrap="square" lIns="0" tIns="0" rIns="0" bIns="0" numCol="1" anchor="ctr">
                <a:noAutofit/>
              </a:bodyPr>
              <a:lstStyle/>
              <a:p>
                <a:endParaRPr/>
              </a:p>
            </p:txBody>
          </p:sp>
          <p:sp>
            <p:nvSpPr>
              <p:cNvPr id="54" name="Shape 31"/>
              <p:cNvSpPr/>
              <p:nvPr/>
            </p:nvSpPr>
            <p:spPr>
              <a:xfrm>
                <a:off x="551637" y="538080"/>
                <a:ext cx="1022278" cy="1022277"/>
              </a:xfrm>
              <a:prstGeom prst="ellipse">
                <a:avLst/>
              </a:prstGeom>
              <a:solidFill>
                <a:srgbClr val="FFFFFF"/>
              </a:solidFill>
              <a:ln w="12700" cap="flat">
                <a:noFill/>
                <a:miter lim="400000"/>
              </a:ln>
              <a:effectLst/>
            </p:spPr>
            <p:txBody>
              <a:bodyPr wrap="square" lIns="0" tIns="0" rIns="0" bIns="0" numCol="1" anchor="t">
                <a:noAutofit/>
              </a:bodyPr>
              <a:lstStyle/>
              <a:p>
                <a:endParaRPr/>
              </a:p>
            </p:txBody>
          </p:sp>
        </p:grpSp>
        <p:grpSp>
          <p:nvGrpSpPr>
            <p:cNvPr id="36" name="Group 39"/>
            <p:cNvGrpSpPr/>
            <p:nvPr/>
          </p:nvGrpSpPr>
          <p:grpSpPr>
            <a:xfrm>
              <a:off x="1911912" y="1172421"/>
              <a:ext cx="2533089" cy="2098439"/>
              <a:chOff x="-1" y="0"/>
              <a:chExt cx="2533087" cy="2098438"/>
            </a:xfrm>
          </p:grpSpPr>
          <p:sp>
            <p:nvSpPr>
              <p:cNvPr id="47" name="Shape 35"/>
              <p:cNvSpPr/>
              <p:nvPr/>
            </p:nvSpPr>
            <p:spPr>
              <a:xfrm rot="5400000" flipH="1">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bg2"/>
              </a:solidFill>
              <a:ln w="12700" cap="flat">
                <a:noFill/>
                <a:miter lim="400000"/>
              </a:ln>
              <a:effectLst/>
            </p:spPr>
            <p:txBody>
              <a:bodyPr wrap="square" lIns="0" tIns="0" rIns="0" bIns="0" numCol="1" anchor="ctr">
                <a:noAutofit/>
              </a:bodyPr>
              <a:lstStyle/>
              <a:p>
                <a:endParaRPr/>
              </a:p>
            </p:txBody>
          </p:sp>
          <p:sp>
            <p:nvSpPr>
              <p:cNvPr id="49" name="Shape 36"/>
              <p:cNvSpPr/>
              <p:nvPr/>
            </p:nvSpPr>
            <p:spPr>
              <a:xfrm flipH="1">
                <a:off x="959174" y="538081"/>
                <a:ext cx="1022278" cy="1022276"/>
              </a:xfrm>
              <a:prstGeom prst="ellipse">
                <a:avLst/>
              </a:prstGeom>
              <a:solidFill>
                <a:srgbClr val="FFFFFF"/>
              </a:solidFill>
              <a:ln w="12700" cap="flat">
                <a:noFill/>
                <a:miter lim="400000"/>
              </a:ln>
              <a:effectLst/>
            </p:spPr>
            <p:txBody>
              <a:bodyPr wrap="square" lIns="0" tIns="0" rIns="0" bIns="0" numCol="1" anchor="t">
                <a:noAutofit/>
              </a:bodyPr>
              <a:lstStyle/>
              <a:p>
                <a:endParaRPr/>
              </a:p>
            </p:txBody>
          </p:sp>
        </p:grpSp>
        <p:grpSp>
          <p:nvGrpSpPr>
            <p:cNvPr id="38" name="Group 44"/>
            <p:cNvGrpSpPr/>
            <p:nvPr/>
          </p:nvGrpSpPr>
          <p:grpSpPr>
            <a:xfrm>
              <a:off x="-2" y="2344842"/>
              <a:ext cx="2533089" cy="2098440"/>
              <a:chOff x="-1" y="0"/>
              <a:chExt cx="2533087" cy="2098438"/>
            </a:xfrm>
          </p:grpSpPr>
          <p:sp>
            <p:nvSpPr>
              <p:cNvPr id="39" name="Shape 40"/>
              <p:cNvSpPr/>
              <p:nvPr/>
            </p:nvSpPr>
            <p:spPr>
              <a:xfrm rot="16200000">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bg2"/>
              </a:solidFill>
              <a:ln w="12700" cap="flat">
                <a:noFill/>
                <a:miter lim="400000"/>
              </a:ln>
              <a:effectLst/>
            </p:spPr>
            <p:txBody>
              <a:bodyPr wrap="square" lIns="0" tIns="0" rIns="0" bIns="0" numCol="1" anchor="ctr">
                <a:noAutofit/>
              </a:bodyPr>
              <a:lstStyle/>
              <a:p>
                <a:endParaRPr/>
              </a:p>
            </p:txBody>
          </p:sp>
          <p:sp>
            <p:nvSpPr>
              <p:cNvPr id="41" name="Shape 41"/>
              <p:cNvSpPr/>
              <p:nvPr/>
            </p:nvSpPr>
            <p:spPr>
              <a:xfrm>
                <a:off x="551637" y="538080"/>
                <a:ext cx="1022276" cy="1022275"/>
              </a:xfrm>
              <a:prstGeom prst="ellipse">
                <a:avLst/>
              </a:prstGeom>
              <a:solidFill>
                <a:srgbClr val="FFFFFF"/>
              </a:solidFill>
              <a:ln w="12700" cap="flat">
                <a:noFill/>
                <a:miter lim="400000"/>
              </a:ln>
              <a:effectLst/>
            </p:spPr>
            <p:txBody>
              <a:bodyPr wrap="square" lIns="0" tIns="0" rIns="0" bIns="0" numCol="1" anchor="t">
                <a:noAutofit/>
              </a:bodyPr>
              <a:lstStyle/>
              <a:p>
                <a:endParaRPr/>
              </a:p>
            </p:txBody>
          </p:sp>
        </p:grpSp>
      </p:grpSp>
      <p:sp>
        <p:nvSpPr>
          <p:cNvPr id="69" name="TextBox 68"/>
          <p:cNvSpPr txBox="1"/>
          <p:nvPr/>
        </p:nvSpPr>
        <p:spPr>
          <a:xfrm>
            <a:off x="3480371" y="1535952"/>
            <a:ext cx="646774" cy="400110"/>
          </a:xfrm>
          <a:prstGeom prst="rect">
            <a:avLst/>
          </a:prstGeom>
        </p:spPr>
        <p:txBody>
          <a:bodyPr wrap="square" rtlCol="0">
            <a:spAutoFit/>
          </a:bodyPr>
          <a:lstStyle/>
          <a:p>
            <a:r>
              <a:rPr lang="hu-HU" sz="2000" b="1" dirty="0">
                <a:solidFill>
                  <a:schemeClr val="accent2"/>
                </a:solidFill>
                <a:latin typeface="Calibri" pitchFamily="34" charset="0"/>
                <a:cs typeface="Arial" pitchFamily="34" charset="0"/>
              </a:rPr>
              <a:t>84%</a:t>
            </a:r>
          </a:p>
        </p:txBody>
      </p:sp>
      <p:sp>
        <p:nvSpPr>
          <p:cNvPr id="70" name="TextBox 69"/>
          <p:cNvSpPr txBox="1"/>
          <p:nvPr/>
        </p:nvSpPr>
        <p:spPr>
          <a:xfrm>
            <a:off x="4789643" y="2197754"/>
            <a:ext cx="646774" cy="400110"/>
          </a:xfrm>
          <a:prstGeom prst="rect">
            <a:avLst/>
          </a:prstGeom>
        </p:spPr>
        <p:txBody>
          <a:bodyPr wrap="square" rtlCol="0">
            <a:spAutoFit/>
          </a:bodyPr>
          <a:lstStyle/>
          <a:p>
            <a:r>
              <a:rPr lang="hu-HU" sz="2000" b="1" dirty="0">
                <a:solidFill>
                  <a:schemeClr val="bg2"/>
                </a:solidFill>
                <a:latin typeface="Calibri" pitchFamily="34" charset="0"/>
                <a:cs typeface="Arial" pitchFamily="34" charset="0"/>
              </a:rPr>
              <a:t>15%</a:t>
            </a:r>
          </a:p>
        </p:txBody>
      </p:sp>
      <p:sp>
        <p:nvSpPr>
          <p:cNvPr id="71" name="TextBox 70"/>
          <p:cNvSpPr txBox="1"/>
          <p:nvPr/>
        </p:nvSpPr>
        <p:spPr>
          <a:xfrm>
            <a:off x="3540905" y="2859556"/>
            <a:ext cx="646774" cy="400110"/>
          </a:xfrm>
          <a:prstGeom prst="rect">
            <a:avLst/>
          </a:prstGeom>
        </p:spPr>
        <p:txBody>
          <a:bodyPr wrap="square" rtlCol="0">
            <a:spAutoFit/>
          </a:bodyPr>
          <a:lstStyle/>
          <a:p>
            <a:r>
              <a:rPr lang="hu-HU" sz="2000" b="1" dirty="0">
                <a:solidFill>
                  <a:schemeClr val="bg2"/>
                </a:solidFill>
                <a:latin typeface="Calibri" pitchFamily="34" charset="0"/>
                <a:cs typeface="Arial" pitchFamily="34" charset="0"/>
              </a:rPr>
              <a:t>1%</a:t>
            </a:r>
          </a:p>
        </p:txBody>
      </p:sp>
      <p:sp>
        <p:nvSpPr>
          <p:cNvPr id="72" name="Szövegdoboz 30"/>
          <p:cNvSpPr txBox="1"/>
          <p:nvPr/>
        </p:nvSpPr>
        <p:spPr>
          <a:xfrm>
            <a:off x="1677962" y="1347772"/>
            <a:ext cx="1525886" cy="553998"/>
          </a:xfrm>
          <a:prstGeom prst="rect">
            <a:avLst/>
          </a:prstGeom>
          <a:noFill/>
        </p:spPr>
        <p:txBody>
          <a:bodyPr wrap="square" rtlCol="0">
            <a:spAutoFit/>
          </a:bodyPr>
          <a:lstStyle/>
          <a:p>
            <a:pPr lvl="0" defTabSz="914400">
              <a:defRPr/>
            </a:pPr>
            <a:r>
              <a:rPr lang="hu-HU" sz="1000" kern="0" dirty="0" err="1">
                <a:solidFill>
                  <a:srgbClr val="404040"/>
                </a:solidFill>
                <a:latin typeface="Calibri" pitchFamily="34" charset="0"/>
                <a:cs typeface="Arial" pitchFamily="34" charset="0"/>
              </a:rPr>
              <a:t>It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happens</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that</a:t>
            </a:r>
            <a:r>
              <a:rPr lang="hu-HU" sz="1000" kern="0" dirty="0">
                <a:solidFill>
                  <a:srgbClr val="404040"/>
                </a:solidFill>
                <a:latin typeface="Calibri" pitchFamily="34" charset="0"/>
                <a:cs typeface="Arial" pitchFamily="34" charset="0"/>
              </a:rPr>
              <a:t> I </a:t>
            </a:r>
            <a:r>
              <a:rPr lang="hu-HU" sz="1000" kern="0" dirty="0" err="1">
                <a:solidFill>
                  <a:srgbClr val="404040"/>
                </a:solidFill>
                <a:latin typeface="Calibri" pitchFamily="34" charset="0"/>
                <a:cs typeface="Arial" pitchFamily="34" charset="0"/>
              </a:rPr>
              <a:t>watch</a:t>
            </a:r>
            <a:r>
              <a:rPr lang="hu-HU" sz="1000" kern="0" dirty="0">
                <a:solidFill>
                  <a:srgbClr val="404040"/>
                </a:solidFill>
                <a:latin typeface="Calibri" pitchFamily="34" charset="0"/>
                <a:cs typeface="Arial" pitchFamily="34" charset="0"/>
              </a:rPr>
              <a:t> Tv and </a:t>
            </a:r>
            <a:r>
              <a:rPr lang="hu-HU" sz="1000" kern="0" dirty="0" err="1">
                <a:solidFill>
                  <a:srgbClr val="404040"/>
                </a:solidFill>
                <a:latin typeface="Calibri" pitchFamily="34" charset="0"/>
                <a:cs typeface="Arial" pitchFamily="34" charset="0"/>
              </a:rPr>
              <a:t>use</a:t>
            </a:r>
            <a:r>
              <a:rPr lang="hu-HU" sz="1000" kern="0" dirty="0">
                <a:solidFill>
                  <a:srgbClr val="404040"/>
                </a:solidFill>
                <a:latin typeface="Calibri" pitchFamily="34" charset="0"/>
                <a:cs typeface="Arial" pitchFamily="34" charset="0"/>
              </a:rPr>
              <a:t> internet </a:t>
            </a:r>
            <a:r>
              <a:rPr lang="hu-HU" sz="1000" kern="0" dirty="0" err="1">
                <a:solidFill>
                  <a:srgbClr val="404040"/>
                </a:solidFill>
                <a:latin typeface="Calibri" pitchFamily="34" charset="0"/>
                <a:cs typeface="Arial" pitchFamily="34" charset="0"/>
              </a:rPr>
              <a:t>at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same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time</a:t>
            </a:r>
            <a:r>
              <a:rPr lang="hu-HU" sz="1000" kern="0" dirty="0">
                <a:solidFill>
                  <a:srgbClr val="404040"/>
                </a:solidFill>
                <a:latin typeface="Calibri" pitchFamily="34" charset="0"/>
                <a:cs typeface="Arial" pitchFamily="34" charset="0"/>
              </a:rPr>
              <a:t>. </a:t>
            </a:r>
            <a:endParaRPr kumimoji="0" lang="hu-HU" sz="1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cxnSp>
        <p:nvCxnSpPr>
          <p:cNvPr id="3" name="Straight Connector 2"/>
          <p:cNvCxnSpPr/>
          <p:nvPr/>
        </p:nvCxnSpPr>
        <p:spPr>
          <a:xfrm>
            <a:off x="1763689" y="1736007"/>
            <a:ext cx="156075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80113" y="2382673"/>
            <a:ext cx="15607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63783" y="3059611"/>
            <a:ext cx="15607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Szövegdoboz 30"/>
          <p:cNvSpPr txBox="1"/>
          <p:nvPr/>
        </p:nvSpPr>
        <p:spPr>
          <a:xfrm>
            <a:off x="1674656" y="2825998"/>
            <a:ext cx="1681341" cy="400110"/>
          </a:xfrm>
          <a:prstGeom prst="rect">
            <a:avLst/>
          </a:prstGeom>
          <a:noFill/>
        </p:spPr>
        <p:txBody>
          <a:bodyPr wrap="square" rtlCol="0">
            <a:spAutoFit/>
          </a:bodyPr>
          <a:lstStyle/>
          <a:p>
            <a:pPr lvl="0" defTabSz="914400">
              <a:defRPr/>
            </a:pPr>
            <a:r>
              <a:rPr lang="hu-HU" sz="1000" kern="0" dirty="0">
                <a:solidFill>
                  <a:srgbClr val="404040"/>
                </a:solidFill>
                <a:latin typeface="Calibri" pitchFamily="34" charset="0"/>
                <a:cs typeface="Arial" pitchFamily="34" charset="0"/>
              </a:rPr>
              <a:t>I </a:t>
            </a:r>
            <a:r>
              <a:rPr lang="hu-HU" sz="1000" kern="0" dirty="0" err="1">
                <a:solidFill>
                  <a:srgbClr val="404040"/>
                </a:solidFill>
                <a:latin typeface="Calibri" pitchFamily="34" charset="0"/>
                <a:cs typeface="Arial" pitchFamily="34" charset="0"/>
              </a:rPr>
              <a:t>do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not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use</a:t>
            </a:r>
            <a:r>
              <a:rPr lang="hu-HU" sz="1000" kern="0" dirty="0">
                <a:solidFill>
                  <a:srgbClr val="404040"/>
                </a:solidFill>
                <a:latin typeface="Calibri" pitchFamily="34" charset="0"/>
                <a:cs typeface="Arial" pitchFamily="34" charset="0"/>
              </a:rPr>
              <a:t> internet </a:t>
            </a:r>
            <a:r>
              <a:rPr lang="hu-HU" sz="1000" kern="0" dirty="0" err="1">
                <a:solidFill>
                  <a:srgbClr val="404040"/>
                </a:solidFill>
                <a:latin typeface="Calibri" pitchFamily="34" charset="0"/>
                <a:cs typeface="Arial" pitchFamily="34" charset="0"/>
              </a:rPr>
              <a:t>at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home</a:t>
            </a:r>
            <a:endParaRPr kumimoji="0" lang="hu-HU" sz="1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92" name="Szövegdoboz 30"/>
          <p:cNvSpPr txBox="1"/>
          <p:nvPr/>
        </p:nvSpPr>
        <p:spPr>
          <a:xfrm>
            <a:off x="5712939" y="2000460"/>
            <a:ext cx="1525886" cy="400110"/>
          </a:xfrm>
          <a:prstGeom prst="rect">
            <a:avLst/>
          </a:prstGeom>
          <a:noFill/>
        </p:spPr>
        <p:txBody>
          <a:bodyPr wrap="square" rtlCol="0">
            <a:spAutoFit/>
          </a:bodyPr>
          <a:lstStyle/>
          <a:p>
            <a:pPr lvl="0" algn="r" defTabSz="914400">
              <a:defRPr/>
            </a:pPr>
            <a:r>
              <a:rPr lang="hu-HU" sz="1000" kern="0" dirty="0">
                <a:solidFill>
                  <a:srgbClr val="404040"/>
                </a:solidFill>
                <a:latin typeface="Calibri" pitchFamily="34" charset="0"/>
                <a:cs typeface="Arial" pitchFamily="34" charset="0"/>
              </a:rPr>
              <a:t>I </a:t>
            </a:r>
            <a:r>
              <a:rPr lang="hu-HU" sz="1000" kern="0" dirty="0" err="1">
                <a:solidFill>
                  <a:srgbClr val="404040"/>
                </a:solidFill>
                <a:latin typeface="Calibri" pitchFamily="34" charset="0"/>
                <a:cs typeface="Arial" pitchFamily="34" charset="0"/>
              </a:rPr>
              <a:t>do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not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use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these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two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at</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same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time</a:t>
            </a:r>
            <a:endParaRPr kumimoji="0" lang="hu-HU" sz="1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24" name="Szövegdoboz 30"/>
          <p:cNvSpPr txBox="1"/>
          <p:nvPr/>
        </p:nvSpPr>
        <p:spPr>
          <a:xfrm>
            <a:off x="1547664" y="4028460"/>
            <a:ext cx="559320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84% of respondents who watch TV and use internet claims that the two can happen simultaneosly. It is more frequent amongst heavy-viewers. (89%). </a:t>
            </a:r>
          </a:p>
        </p:txBody>
      </p:sp>
      <p:pic>
        <p:nvPicPr>
          <p:cNvPr id="25" name="Picture 24">
            <a:extLst>
              <a:ext uri="{FF2B5EF4-FFF2-40B4-BE49-F238E27FC236}">
                <a16:creationId xmlns:a16="http://schemas.microsoft.com/office/drawing/2014/main" xmlns="" id="{85D16AA4-763B-4CE1-BCED-C3AE0E8808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26" name="Picture 25">
            <a:extLst>
              <a:ext uri="{FF2B5EF4-FFF2-40B4-BE49-F238E27FC236}">
                <a16:creationId xmlns:a16="http://schemas.microsoft.com/office/drawing/2014/main" xmlns="" id="{E6BB62CA-F920-4820-90D1-2258A0B5E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781522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Using</a:t>
            </a:r>
            <a:r>
              <a:rPr lang="hu-HU" sz="2900" dirty="0"/>
              <a:t> internet </a:t>
            </a:r>
            <a:r>
              <a:rPr lang="hu-HU" sz="2900" dirty="0" err="1"/>
              <a:t>while</a:t>
            </a:r>
            <a:r>
              <a:rPr lang="hu-HU" sz="2900" dirty="0"/>
              <a:t> </a:t>
            </a:r>
            <a:r>
              <a:rPr lang="hu-HU" sz="2900" dirty="0" err="1"/>
              <a:t>watching</a:t>
            </a:r>
            <a:r>
              <a:rPr lang="hu-HU" sz="2900" dirty="0"/>
              <a:t> Tv: Nielsen </a:t>
            </a:r>
            <a:r>
              <a:rPr lang="hu-HU" sz="2900" dirty="0" err="1"/>
              <a:t>comparison</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ever</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a:t>
            </a: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latin typeface="Calibri"/>
              </a:rPr>
              <a:t>1005</a:t>
            </a:r>
            <a:r>
              <a:rPr kumimoji="0" lang="hu-HU" sz="900" b="0" i="0" u="none" strike="noStrike" kern="0" cap="none" spc="0" normalizeH="0" baseline="0" noProof="0" dirty="0">
                <a:ln>
                  <a:noFill/>
                </a:ln>
                <a:solidFill>
                  <a:srgbClr val="222223"/>
                </a:solidFill>
                <a:effectLst/>
                <a:uLnTx/>
                <a:uFillTx/>
                <a:latin typeface="Calibri"/>
                <a:ea typeface="+mn-ea"/>
                <a:cs typeface="+mn-cs"/>
              </a:rPr>
              <a:t> | Base: </a:t>
            </a:r>
            <a:r>
              <a:rPr lang="hu-HU" sz="900" kern="0" dirty="0">
                <a:solidFill>
                  <a:srgbClr val="222223"/>
                </a:solidFill>
                <a:latin typeface="Calibri"/>
              </a:rPr>
              <a:t>Ipsos 15-29 2017 AND </a:t>
            </a:r>
            <a:r>
              <a:rPr lang="hu-HU" sz="900" kern="0" dirty="0">
                <a:solidFill>
                  <a:srgbClr val="222223"/>
                </a:solidFill>
              </a:rPr>
              <a:t>N=1554 | Base: Nielsen 15-29 ES16 AND N=11041 | Base: Nielsen 4+ ES16 </a:t>
            </a:r>
          </a:p>
        </p:txBody>
      </p:sp>
      <p:cxnSp>
        <p:nvCxnSpPr>
          <p:cNvPr id="25" name="Straight Connector 24"/>
          <p:cNvCxnSpPr/>
          <p:nvPr/>
        </p:nvCxnSpPr>
        <p:spPr>
          <a:xfrm>
            <a:off x="376088" y="2067694"/>
            <a:ext cx="5008905" cy="58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45946" y="1419622"/>
            <a:ext cx="2865568" cy="569342"/>
            <a:chOff x="1114122" y="2971800"/>
            <a:chExt cx="5076530" cy="1008623"/>
          </a:xfrm>
        </p:grpSpPr>
        <p:sp>
          <p:nvSpPr>
            <p:cNvPr id="33" name="Freeform 59"/>
            <p:cNvSpPr>
              <a:spLocks noEditPoints="1"/>
            </p:cNvSpPr>
            <p:nvPr/>
          </p:nvSpPr>
          <p:spPr bwMode="auto">
            <a:xfrm>
              <a:off x="1114122"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0" name="Freeform 60"/>
            <p:cNvSpPr>
              <a:spLocks noEditPoints="1"/>
            </p:cNvSpPr>
            <p:nvPr/>
          </p:nvSpPr>
          <p:spPr bwMode="auto">
            <a:xfrm>
              <a:off x="1625389"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2" name="Freeform 61"/>
            <p:cNvSpPr>
              <a:spLocks noEditPoints="1"/>
            </p:cNvSpPr>
            <p:nvPr/>
          </p:nvSpPr>
          <p:spPr bwMode="auto">
            <a:xfrm>
              <a:off x="2136656"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3" name="Freeform 62"/>
            <p:cNvSpPr>
              <a:spLocks noEditPoints="1"/>
            </p:cNvSpPr>
            <p:nvPr/>
          </p:nvSpPr>
          <p:spPr bwMode="auto">
            <a:xfrm>
              <a:off x="2647923"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4" name="Freeform 63"/>
            <p:cNvSpPr>
              <a:spLocks noEditPoints="1"/>
            </p:cNvSpPr>
            <p:nvPr/>
          </p:nvSpPr>
          <p:spPr bwMode="auto">
            <a:xfrm>
              <a:off x="3159190"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5" name="Freeform 64"/>
            <p:cNvSpPr>
              <a:spLocks noEditPoints="1"/>
            </p:cNvSpPr>
            <p:nvPr/>
          </p:nvSpPr>
          <p:spPr bwMode="auto">
            <a:xfrm>
              <a:off x="3670457"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6" name="Freeform 65"/>
            <p:cNvSpPr>
              <a:spLocks noEditPoints="1"/>
            </p:cNvSpPr>
            <p:nvPr/>
          </p:nvSpPr>
          <p:spPr bwMode="auto">
            <a:xfrm>
              <a:off x="4181724"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48" name="Freeform 66"/>
            <p:cNvSpPr>
              <a:spLocks noEditPoints="1"/>
            </p:cNvSpPr>
            <p:nvPr/>
          </p:nvSpPr>
          <p:spPr bwMode="auto">
            <a:xfrm>
              <a:off x="4692991"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50" name="Freeform 67"/>
            <p:cNvSpPr>
              <a:spLocks noEditPoints="1"/>
            </p:cNvSpPr>
            <p:nvPr/>
          </p:nvSpPr>
          <p:spPr bwMode="auto">
            <a:xfrm>
              <a:off x="5204258"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53" name="Freeform 68"/>
            <p:cNvSpPr>
              <a:spLocks noEditPoints="1"/>
            </p:cNvSpPr>
            <p:nvPr/>
          </p:nvSpPr>
          <p:spPr bwMode="auto">
            <a:xfrm>
              <a:off x="5715525"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grpSp>
      <p:sp>
        <p:nvSpPr>
          <p:cNvPr id="57" name="Title 3"/>
          <p:cNvSpPr txBox="1">
            <a:spLocks/>
          </p:cNvSpPr>
          <p:nvPr/>
        </p:nvSpPr>
        <p:spPr>
          <a:xfrm>
            <a:off x="3275856" y="1524360"/>
            <a:ext cx="2081696" cy="588308"/>
          </a:xfrm>
          <a:prstGeom prst="rect">
            <a:avLst/>
          </a:prstGeom>
        </p:spPr>
        <p:txBody>
          <a:bodyPr/>
          <a:lstStyle>
            <a:lvl1pPr algn="l" defTabSz="1229940" rtl="0" eaLnBrk="1" latinLnBrk="0" hangingPunct="1">
              <a:lnSpc>
                <a:spcPct val="90000"/>
              </a:lnSpc>
              <a:spcBef>
                <a:spcPts val="544"/>
              </a:spcBef>
              <a:buNone/>
              <a:tabLst/>
              <a:defRPr sz="4400" b="1" kern="1200">
                <a:solidFill>
                  <a:schemeClr val="tx1"/>
                </a:solidFill>
                <a:latin typeface="+mj-lt"/>
                <a:ea typeface="+mj-ea"/>
                <a:cs typeface="+mj-cs"/>
              </a:defRPr>
            </a:lvl1pPr>
          </a:lstStyle>
          <a:p>
            <a:pPr marL="0" marR="0" lvl="0" indent="0" defTabSz="1229940" rtl="0" eaLnBrk="1" fontAlgn="auto" latinLnBrk="0" hangingPunct="1">
              <a:lnSpc>
                <a:spcPct val="90000"/>
              </a:lnSpc>
              <a:spcBef>
                <a:spcPts val="544"/>
              </a:spcBef>
              <a:spcAft>
                <a:spcPts val="0"/>
              </a:spcAft>
              <a:buClrTx/>
              <a:buSzTx/>
              <a:buFontTx/>
              <a:buNone/>
              <a:tabLst/>
              <a:defRPr/>
            </a:pPr>
            <a:r>
              <a:rPr kumimoji="0" lang="hu-HU" sz="4000" b="0" i="0" u="none" strike="noStrike" kern="1200" cap="none" spc="0" normalizeH="0" baseline="0" noProof="0" dirty="0">
                <a:ln>
                  <a:noFill/>
                </a:ln>
                <a:solidFill>
                  <a:schemeClr val="accent2"/>
                </a:solidFill>
                <a:effectLst/>
                <a:uLnTx/>
                <a:uFillTx/>
                <a:latin typeface="Calibri"/>
                <a:ea typeface="+mj-ea"/>
                <a:cs typeface="+mj-cs"/>
              </a:rPr>
              <a:t>77% </a:t>
            </a:r>
            <a:r>
              <a:rPr lang="hu-HU" sz="1400" b="0" dirty="0">
                <a:solidFill>
                  <a:schemeClr val="accent2"/>
                </a:solidFill>
                <a:latin typeface="Calibri"/>
              </a:rPr>
              <a:t>Ipsos 15-29 </a:t>
            </a:r>
            <a:endParaRPr kumimoji="0" lang="en-ZA" sz="700" b="0" i="0" u="none" strike="noStrike" kern="1200" cap="none" spc="0" normalizeH="0" baseline="0" noProof="0" dirty="0">
              <a:ln>
                <a:noFill/>
              </a:ln>
              <a:solidFill>
                <a:schemeClr val="accent5"/>
              </a:solidFill>
              <a:effectLst/>
              <a:uLnTx/>
              <a:uFillTx/>
              <a:latin typeface="Calibri"/>
              <a:ea typeface="+mj-ea"/>
              <a:cs typeface="+mj-cs"/>
            </a:endParaRPr>
          </a:p>
        </p:txBody>
      </p:sp>
      <p:cxnSp>
        <p:nvCxnSpPr>
          <p:cNvPr id="58" name="Straight Connector 57"/>
          <p:cNvCxnSpPr/>
          <p:nvPr/>
        </p:nvCxnSpPr>
        <p:spPr>
          <a:xfrm>
            <a:off x="376088" y="2985290"/>
            <a:ext cx="5008905" cy="58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45946" y="2337218"/>
            <a:ext cx="2865568" cy="569342"/>
            <a:chOff x="1114122" y="2971800"/>
            <a:chExt cx="5076530" cy="1008623"/>
          </a:xfrm>
        </p:grpSpPr>
        <p:sp>
          <p:nvSpPr>
            <p:cNvPr id="60" name="Freeform 59"/>
            <p:cNvSpPr>
              <a:spLocks noEditPoints="1"/>
            </p:cNvSpPr>
            <p:nvPr/>
          </p:nvSpPr>
          <p:spPr bwMode="auto">
            <a:xfrm>
              <a:off x="1114122"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1" name="Freeform 60"/>
            <p:cNvSpPr>
              <a:spLocks noEditPoints="1"/>
            </p:cNvSpPr>
            <p:nvPr/>
          </p:nvSpPr>
          <p:spPr bwMode="auto">
            <a:xfrm>
              <a:off x="1625389"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2" name="Freeform 61"/>
            <p:cNvSpPr>
              <a:spLocks noEditPoints="1"/>
            </p:cNvSpPr>
            <p:nvPr/>
          </p:nvSpPr>
          <p:spPr bwMode="auto">
            <a:xfrm>
              <a:off x="2136656"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3" name="Freeform 62"/>
            <p:cNvSpPr>
              <a:spLocks noEditPoints="1"/>
            </p:cNvSpPr>
            <p:nvPr/>
          </p:nvSpPr>
          <p:spPr bwMode="auto">
            <a:xfrm>
              <a:off x="2647923"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4" name="Freeform 63"/>
            <p:cNvSpPr>
              <a:spLocks noEditPoints="1"/>
            </p:cNvSpPr>
            <p:nvPr/>
          </p:nvSpPr>
          <p:spPr bwMode="auto">
            <a:xfrm>
              <a:off x="3159190"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5" name="Freeform 64"/>
            <p:cNvSpPr>
              <a:spLocks noEditPoints="1"/>
            </p:cNvSpPr>
            <p:nvPr/>
          </p:nvSpPr>
          <p:spPr bwMode="auto">
            <a:xfrm>
              <a:off x="3670457"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6" name="Freeform 65"/>
            <p:cNvSpPr>
              <a:spLocks noEditPoints="1"/>
            </p:cNvSpPr>
            <p:nvPr/>
          </p:nvSpPr>
          <p:spPr bwMode="auto">
            <a:xfrm>
              <a:off x="4181724"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7" name="Freeform 66"/>
            <p:cNvSpPr>
              <a:spLocks noEditPoints="1"/>
            </p:cNvSpPr>
            <p:nvPr/>
          </p:nvSpPr>
          <p:spPr bwMode="auto">
            <a:xfrm>
              <a:off x="4692991"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68" name="Freeform 67"/>
            <p:cNvSpPr>
              <a:spLocks noEditPoints="1"/>
            </p:cNvSpPr>
            <p:nvPr/>
          </p:nvSpPr>
          <p:spPr bwMode="auto">
            <a:xfrm>
              <a:off x="5204258"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75" name="Freeform 68"/>
            <p:cNvSpPr>
              <a:spLocks noEditPoints="1"/>
            </p:cNvSpPr>
            <p:nvPr/>
          </p:nvSpPr>
          <p:spPr bwMode="auto">
            <a:xfrm>
              <a:off x="5715525"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grpSp>
      <p:sp>
        <p:nvSpPr>
          <p:cNvPr id="76" name="Title 3"/>
          <p:cNvSpPr txBox="1">
            <a:spLocks/>
          </p:cNvSpPr>
          <p:nvPr/>
        </p:nvSpPr>
        <p:spPr>
          <a:xfrm>
            <a:off x="3275856" y="2441956"/>
            <a:ext cx="2304256" cy="588308"/>
          </a:xfrm>
          <a:prstGeom prst="rect">
            <a:avLst/>
          </a:prstGeom>
        </p:spPr>
        <p:txBody>
          <a:bodyPr/>
          <a:lstStyle>
            <a:lvl1pPr algn="l" defTabSz="1229940" rtl="0" eaLnBrk="1" latinLnBrk="0" hangingPunct="1">
              <a:lnSpc>
                <a:spcPct val="90000"/>
              </a:lnSpc>
              <a:spcBef>
                <a:spcPts val="544"/>
              </a:spcBef>
              <a:buNone/>
              <a:tabLst/>
              <a:defRPr sz="4400" b="1" kern="1200">
                <a:solidFill>
                  <a:schemeClr val="tx1"/>
                </a:solidFill>
                <a:latin typeface="+mj-lt"/>
                <a:ea typeface="+mj-ea"/>
                <a:cs typeface="+mj-cs"/>
              </a:defRPr>
            </a:lvl1pPr>
          </a:lstStyle>
          <a:p>
            <a:pPr marL="0" marR="0" lvl="0" indent="0" defTabSz="1229940" rtl="0" eaLnBrk="1" fontAlgn="auto" latinLnBrk="0" hangingPunct="1">
              <a:lnSpc>
                <a:spcPct val="90000"/>
              </a:lnSpc>
              <a:spcBef>
                <a:spcPts val="544"/>
              </a:spcBef>
              <a:spcAft>
                <a:spcPts val="0"/>
              </a:spcAft>
              <a:buClrTx/>
              <a:buSzTx/>
              <a:buFontTx/>
              <a:buNone/>
              <a:tabLst/>
              <a:defRPr/>
            </a:pPr>
            <a:r>
              <a:rPr kumimoji="0" lang="hu-HU" sz="4000" b="0" i="0" u="none" strike="noStrike" kern="1200" cap="none" spc="0" normalizeH="0" baseline="0" noProof="0" dirty="0">
                <a:ln>
                  <a:noFill/>
                </a:ln>
                <a:solidFill>
                  <a:schemeClr val="accent1"/>
                </a:solidFill>
                <a:effectLst/>
                <a:uLnTx/>
                <a:uFillTx/>
                <a:latin typeface="Calibri"/>
                <a:ea typeface="+mj-ea"/>
                <a:cs typeface="+mj-cs"/>
              </a:rPr>
              <a:t>52% </a:t>
            </a:r>
            <a:r>
              <a:rPr lang="hu-HU" sz="1400" b="0" noProof="0" dirty="0">
                <a:solidFill>
                  <a:schemeClr val="accent1"/>
                </a:solidFill>
                <a:latin typeface="Calibri"/>
              </a:rPr>
              <a:t>Nielsen</a:t>
            </a:r>
            <a:r>
              <a:rPr lang="hu-HU" sz="1400" b="0" dirty="0">
                <a:solidFill>
                  <a:schemeClr val="accent1"/>
                </a:solidFill>
                <a:latin typeface="Calibri"/>
              </a:rPr>
              <a:t> 15-29 </a:t>
            </a:r>
            <a:endParaRPr kumimoji="0" lang="en-ZA" sz="700" b="0" i="0" u="none" strike="noStrike" kern="1200" cap="none" spc="0" normalizeH="0" baseline="0" noProof="0" dirty="0">
              <a:ln>
                <a:noFill/>
              </a:ln>
              <a:solidFill>
                <a:schemeClr val="accent1"/>
              </a:solidFill>
              <a:effectLst/>
              <a:uLnTx/>
              <a:uFillTx/>
              <a:latin typeface="Calibri"/>
            </a:endParaRPr>
          </a:p>
        </p:txBody>
      </p:sp>
      <p:cxnSp>
        <p:nvCxnSpPr>
          <p:cNvPr id="78" name="Straight Connector 77"/>
          <p:cNvCxnSpPr/>
          <p:nvPr/>
        </p:nvCxnSpPr>
        <p:spPr>
          <a:xfrm>
            <a:off x="376088" y="3894928"/>
            <a:ext cx="5008905" cy="583"/>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345946" y="3246856"/>
            <a:ext cx="2865568" cy="569342"/>
            <a:chOff x="1114122" y="2971800"/>
            <a:chExt cx="5076530" cy="1008623"/>
          </a:xfrm>
        </p:grpSpPr>
        <p:sp>
          <p:nvSpPr>
            <p:cNvPr id="80" name="Freeform 59"/>
            <p:cNvSpPr>
              <a:spLocks noEditPoints="1"/>
            </p:cNvSpPr>
            <p:nvPr/>
          </p:nvSpPr>
          <p:spPr bwMode="auto">
            <a:xfrm>
              <a:off x="1114122"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1" name="Freeform 60"/>
            <p:cNvSpPr>
              <a:spLocks noEditPoints="1"/>
            </p:cNvSpPr>
            <p:nvPr/>
          </p:nvSpPr>
          <p:spPr bwMode="auto">
            <a:xfrm>
              <a:off x="1625389"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2" name="Freeform 61"/>
            <p:cNvSpPr>
              <a:spLocks noEditPoints="1"/>
            </p:cNvSpPr>
            <p:nvPr/>
          </p:nvSpPr>
          <p:spPr bwMode="auto">
            <a:xfrm>
              <a:off x="2136656"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3" name="Freeform 62"/>
            <p:cNvSpPr>
              <a:spLocks noEditPoints="1"/>
            </p:cNvSpPr>
            <p:nvPr/>
          </p:nvSpPr>
          <p:spPr bwMode="auto">
            <a:xfrm>
              <a:off x="2647923"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4" name="Freeform 63"/>
            <p:cNvSpPr>
              <a:spLocks noEditPoints="1"/>
            </p:cNvSpPr>
            <p:nvPr/>
          </p:nvSpPr>
          <p:spPr bwMode="auto">
            <a:xfrm>
              <a:off x="3159190"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5" name="Freeform 64"/>
            <p:cNvSpPr>
              <a:spLocks noEditPoints="1"/>
            </p:cNvSpPr>
            <p:nvPr/>
          </p:nvSpPr>
          <p:spPr bwMode="auto">
            <a:xfrm>
              <a:off x="3670457"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6" name="Freeform 65"/>
            <p:cNvSpPr>
              <a:spLocks noEditPoints="1"/>
            </p:cNvSpPr>
            <p:nvPr/>
          </p:nvSpPr>
          <p:spPr bwMode="auto">
            <a:xfrm>
              <a:off x="4181724"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7" name="Freeform 66"/>
            <p:cNvSpPr>
              <a:spLocks noEditPoints="1"/>
            </p:cNvSpPr>
            <p:nvPr/>
          </p:nvSpPr>
          <p:spPr bwMode="auto">
            <a:xfrm>
              <a:off x="4692991"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rgbClr val="E3E3E3"/>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8" name="Freeform 67"/>
            <p:cNvSpPr>
              <a:spLocks noEditPoints="1"/>
            </p:cNvSpPr>
            <p:nvPr/>
          </p:nvSpPr>
          <p:spPr bwMode="auto">
            <a:xfrm>
              <a:off x="5204258"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sp>
          <p:nvSpPr>
            <p:cNvPr id="89" name="Freeform 68"/>
            <p:cNvSpPr>
              <a:spLocks noEditPoints="1"/>
            </p:cNvSpPr>
            <p:nvPr/>
          </p:nvSpPr>
          <p:spPr bwMode="auto">
            <a:xfrm>
              <a:off x="5715525" y="2971800"/>
              <a:ext cx="475127" cy="1008623"/>
            </a:xfrm>
            <a:custGeom>
              <a:avLst/>
              <a:gdLst>
                <a:gd name="T0" fmla="*/ 1474 w 2035"/>
                <a:gd name="T1" fmla="*/ 561 h 4320"/>
                <a:gd name="T2" fmla="*/ 1428 w 2035"/>
                <a:gd name="T3" fmla="*/ 689 h 4320"/>
                <a:gd name="T4" fmla="*/ 1347 w 2035"/>
                <a:gd name="T5" fmla="*/ 797 h 4320"/>
                <a:gd name="T6" fmla="*/ 1239 w 2035"/>
                <a:gd name="T7" fmla="*/ 878 h 4320"/>
                <a:gd name="T8" fmla="*/ 1111 w 2035"/>
                <a:gd name="T9" fmla="*/ 924 h 4320"/>
                <a:gd name="T10" fmla="*/ 993 w 2035"/>
                <a:gd name="T11" fmla="*/ 934 h 4320"/>
                <a:gd name="T12" fmla="*/ 857 w 2035"/>
                <a:gd name="T13" fmla="*/ 905 h 4320"/>
                <a:gd name="T14" fmla="*/ 738 w 2035"/>
                <a:gd name="T15" fmla="*/ 842 h 4320"/>
                <a:gd name="T16" fmla="*/ 643 w 2035"/>
                <a:gd name="T17" fmla="*/ 747 h 4320"/>
                <a:gd name="T18" fmla="*/ 579 w 2035"/>
                <a:gd name="T19" fmla="*/ 627 h 4320"/>
                <a:gd name="T20" fmla="*/ 550 w 2035"/>
                <a:gd name="T21" fmla="*/ 492 h 4320"/>
                <a:gd name="T22" fmla="*/ 561 w 2035"/>
                <a:gd name="T23" fmla="*/ 373 h 4320"/>
                <a:gd name="T24" fmla="*/ 607 w 2035"/>
                <a:gd name="T25" fmla="*/ 245 h 4320"/>
                <a:gd name="T26" fmla="*/ 687 w 2035"/>
                <a:gd name="T27" fmla="*/ 137 h 4320"/>
                <a:gd name="T28" fmla="*/ 795 w 2035"/>
                <a:gd name="T29" fmla="*/ 56 h 4320"/>
                <a:gd name="T30" fmla="*/ 924 w 2035"/>
                <a:gd name="T31" fmla="*/ 10 h 4320"/>
                <a:gd name="T32" fmla="*/ 1042 w 2035"/>
                <a:gd name="T33" fmla="*/ 0 h 4320"/>
                <a:gd name="T34" fmla="*/ 1177 w 2035"/>
                <a:gd name="T35" fmla="*/ 29 h 4320"/>
                <a:gd name="T36" fmla="*/ 1297 w 2035"/>
                <a:gd name="T37" fmla="*/ 92 h 4320"/>
                <a:gd name="T38" fmla="*/ 1392 w 2035"/>
                <a:gd name="T39" fmla="*/ 187 h 4320"/>
                <a:gd name="T40" fmla="*/ 1455 w 2035"/>
                <a:gd name="T41" fmla="*/ 307 h 4320"/>
                <a:gd name="T42" fmla="*/ 1484 w 2035"/>
                <a:gd name="T43" fmla="*/ 443 h 4320"/>
                <a:gd name="T44" fmla="*/ 1546 w 2035"/>
                <a:gd name="T45" fmla="*/ 1085 h 4320"/>
                <a:gd name="T46" fmla="*/ 1474 w 2035"/>
                <a:gd name="T47" fmla="*/ 990 h 4320"/>
                <a:gd name="T48" fmla="*/ 1379 w 2035"/>
                <a:gd name="T49" fmla="*/ 948 h 4320"/>
                <a:gd name="T50" fmla="*/ 1017 w 2035"/>
                <a:gd name="T51" fmla="*/ 950 h 4320"/>
                <a:gd name="T52" fmla="*/ 656 w 2035"/>
                <a:gd name="T53" fmla="*/ 948 h 4320"/>
                <a:gd name="T54" fmla="*/ 561 w 2035"/>
                <a:gd name="T55" fmla="*/ 990 h 4320"/>
                <a:gd name="T56" fmla="*/ 488 w 2035"/>
                <a:gd name="T57" fmla="*/ 1085 h 4320"/>
                <a:gd name="T58" fmla="*/ 1 w 2035"/>
                <a:gd name="T59" fmla="*/ 2381 h 4320"/>
                <a:gd name="T60" fmla="*/ 16 w 2035"/>
                <a:gd name="T61" fmla="*/ 2501 h 4320"/>
                <a:gd name="T62" fmla="*/ 86 w 2035"/>
                <a:gd name="T63" fmla="*/ 2582 h 4320"/>
                <a:gd name="T64" fmla="*/ 171 w 2035"/>
                <a:gd name="T65" fmla="*/ 2596 h 4320"/>
                <a:gd name="T66" fmla="*/ 272 w 2035"/>
                <a:gd name="T67" fmla="*/ 2547 h 4320"/>
                <a:gd name="T68" fmla="*/ 346 w 2035"/>
                <a:gd name="T69" fmla="*/ 2440 h 4320"/>
                <a:gd name="T70" fmla="*/ 539 w 2035"/>
                <a:gd name="T71" fmla="*/ 4062 h 4320"/>
                <a:gd name="T72" fmla="*/ 569 w 2035"/>
                <a:gd name="T73" fmla="*/ 4206 h 4320"/>
                <a:gd name="T74" fmla="*/ 650 w 2035"/>
                <a:gd name="T75" fmla="*/ 4298 h 4320"/>
                <a:gd name="T76" fmla="*/ 793 w 2035"/>
                <a:gd name="T77" fmla="*/ 4320 h 4320"/>
                <a:gd name="T78" fmla="*/ 895 w 2035"/>
                <a:gd name="T79" fmla="*/ 4275 h 4320"/>
                <a:gd name="T80" fmla="*/ 960 w 2035"/>
                <a:gd name="T81" fmla="*/ 4161 h 4320"/>
                <a:gd name="T82" fmla="*/ 974 w 2035"/>
                <a:gd name="T83" fmla="*/ 2736 h 4320"/>
                <a:gd name="T84" fmla="*/ 1068 w 2035"/>
                <a:gd name="T85" fmla="*/ 4138 h 4320"/>
                <a:gd name="T86" fmla="*/ 1127 w 2035"/>
                <a:gd name="T87" fmla="*/ 4261 h 4320"/>
                <a:gd name="T88" fmla="*/ 1223 w 2035"/>
                <a:gd name="T89" fmla="*/ 4319 h 4320"/>
                <a:gd name="T90" fmla="*/ 1367 w 2035"/>
                <a:gd name="T91" fmla="*/ 4307 h 4320"/>
                <a:gd name="T92" fmla="*/ 1454 w 2035"/>
                <a:gd name="T93" fmla="*/ 4225 h 4320"/>
                <a:gd name="T94" fmla="*/ 1494 w 2035"/>
                <a:gd name="T95" fmla="*/ 4088 h 4320"/>
                <a:gd name="T96" fmla="*/ 1689 w 2035"/>
                <a:gd name="T97" fmla="*/ 2440 h 4320"/>
                <a:gd name="T98" fmla="*/ 1746 w 2035"/>
                <a:gd name="T99" fmla="*/ 2534 h 4320"/>
                <a:gd name="T100" fmla="*/ 1844 w 2035"/>
                <a:gd name="T101" fmla="*/ 2593 h 4320"/>
                <a:gd name="T102" fmla="*/ 1932 w 2035"/>
                <a:gd name="T103" fmla="*/ 2589 h 4320"/>
                <a:gd name="T104" fmla="*/ 2010 w 2035"/>
                <a:gd name="T105" fmla="*/ 2518 h 4320"/>
                <a:gd name="T106" fmla="*/ 2035 w 2035"/>
                <a:gd name="T107" fmla="*/ 240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5" h="4320">
                  <a:moveTo>
                    <a:pt x="1484" y="467"/>
                  </a:moveTo>
                  <a:lnTo>
                    <a:pt x="1484" y="467"/>
                  </a:lnTo>
                  <a:lnTo>
                    <a:pt x="1484" y="492"/>
                  </a:lnTo>
                  <a:lnTo>
                    <a:pt x="1481" y="515"/>
                  </a:lnTo>
                  <a:lnTo>
                    <a:pt x="1478" y="538"/>
                  </a:lnTo>
                  <a:lnTo>
                    <a:pt x="1474" y="561"/>
                  </a:lnTo>
                  <a:lnTo>
                    <a:pt x="1470" y="584"/>
                  </a:lnTo>
                  <a:lnTo>
                    <a:pt x="1463" y="605"/>
                  </a:lnTo>
                  <a:lnTo>
                    <a:pt x="1455" y="627"/>
                  </a:lnTo>
                  <a:lnTo>
                    <a:pt x="1448" y="649"/>
                  </a:lnTo>
                  <a:lnTo>
                    <a:pt x="1438" y="669"/>
                  </a:lnTo>
                  <a:lnTo>
                    <a:pt x="1428" y="689"/>
                  </a:lnTo>
                  <a:lnTo>
                    <a:pt x="1416" y="709"/>
                  </a:lnTo>
                  <a:lnTo>
                    <a:pt x="1405" y="728"/>
                  </a:lnTo>
                  <a:lnTo>
                    <a:pt x="1392" y="747"/>
                  </a:lnTo>
                  <a:lnTo>
                    <a:pt x="1378" y="764"/>
                  </a:lnTo>
                  <a:lnTo>
                    <a:pt x="1363" y="781"/>
                  </a:lnTo>
                  <a:lnTo>
                    <a:pt x="1347" y="797"/>
                  </a:lnTo>
                  <a:lnTo>
                    <a:pt x="1331" y="813"/>
                  </a:lnTo>
                  <a:lnTo>
                    <a:pt x="1314" y="827"/>
                  </a:lnTo>
                  <a:lnTo>
                    <a:pt x="1297" y="842"/>
                  </a:lnTo>
                  <a:lnTo>
                    <a:pt x="1278" y="855"/>
                  </a:lnTo>
                  <a:lnTo>
                    <a:pt x="1259" y="866"/>
                  </a:lnTo>
                  <a:lnTo>
                    <a:pt x="1239" y="878"/>
                  </a:lnTo>
                  <a:lnTo>
                    <a:pt x="1219" y="888"/>
                  </a:lnTo>
                  <a:lnTo>
                    <a:pt x="1199" y="898"/>
                  </a:lnTo>
                  <a:lnTo>
                    <a:pt x="1177" y="905"/>
                  </a:lnTo>
                  <a:lnTo>
                    <a:pt x="1156" y="912"/>
                  </a:lnTo>
                  <a:lnTo>
                    <a:pt x="1134" y="920"/>
                  </a:lnTo>
                  <a:lnTo>
                    <a:pt x="1111" y="924"/>
                  </a:lnTo>
                  <a:lnTo>
                    <a:pt x="1088" y="928"/>
                  </a:lnTo>
                  <a:lnTo>
                    <a:pt x="1065" y="931"/>
                  </a:lnTo>
                  <a:lnTo>
                    <a:pt x="1042" y="934"/>
                  </a:lnTo>
                  <a:lnTo>
                    <a:pt x="1017" y="934"/>
                  </a:lnTo>
                  <a:lnTo>
                    <a:pt x="1017" y="934"/>
                  </a:lnTo>
                  <a:lnTo>
                    <a:pt x="993" y="934"/>
                  </a:lnTo>
                  <a:lnTo>
                    <a:pt x="970" y="931"/>
                  </a:lnTo>
                  <a:lnTo>
                    <a:pt x="947" y="928"/>
                  </a:lnTo>
                  <a:lnTo>
                    <a:pt x="924" y="924"/>
                  </a:lnTo>
                  <a:lnTo>
                    <a:pt x="901" y="920"/>
                  </a:lnTo>
                  <a:lnTo>
                    <a:pt x="879" y="912"/>
                  </a:lnTo>
                  <a:lnTo>
                    <a:pt x="857" y="905"/>
                  </a:lnTo>
                  <a:lnTo>
                    <a:pt x="836" y="898"/>
                  </a:lnTo>
                  <a:lnTo>
                    <a:pt x="816" y="888"/>
                  </a:lnTo>
                  <a:lnTo>
                    <a:pt x="795" y="878"/>
                  </a:lnTo>
                  <a:lnTo>
                    <a:pt x="775" y="866"/>
                  </a:lnTo>
                  <a:lnTo>
                    <a:pt x="756" y="855"/>
                  </a:lnTo>
                  <a:lnTo>
                    <a:pt x="738" y="842"/>
                  </a:lnTo>
                  <a:lnTo>
                    <a:pt x="720" y="827"/>
                  </a:lnTo>
                  <a:lnTo>
                    <a:pt x="703" y="813"/>
                  </a:lnTo>
                  <a:lnTo>
                    <a:pt x="687" y="797"/>
                  </a:lnTo>
                  <a:lnTo>
                    <a:pt x="671" y="781"/>
                  </a:lnTo>
                  <a:lnTo>
                    <a:pt x="657" y="764"/>
                  </a:lnTo>
                  <a:lnTo>
                    <a:pt x="643" y="747"/>
                  </a:lnTo>
                  <a:lnTo>
                    <a:pt x="630" y="728"/>
                  </a:lnTo>
                  <a:lnTo>
                    <a:pt x="618" y="709"/>
                  </a:lnTo>
                  <a:lnTo>
                    <a:pt x="607" y="689"/>
                  </a:lnTo>
                  <a:lnTo>
                    <a:pt x="597" y="669"/>
                  </a:lnTo>
                  <a:lnTo>
                    <a:pt x="586" y="649"/>
                  </a:lnTo>
                  <a:lnTo>
                    <a:pt x="579" y="627"/>
                  </a:lnTo>
                  <a:lnTo>
                    <a:pt x="572" y="605"/>
                  </a:lnTo>
                  <a:lnTo>
                    <a:pt x="565" y="584"/>
                  </a:lnTo>
                  <a:lnTo>
                    <a:pt x="561" y="561"/>
                  </a:lnTo>
                  <a:lnTo>
                    <a:pt x="556" y="538"/>
                  </a:lnTo>
                  <a:lnTo>
                    <a:pt x="553" y="515"/>
                  </a:lnTo>
                  <a:lnTo>
                    <a:pt x="550" y="492"/>
                  </a:lnTo>
                  <a:lnTo>
                    <a:pt x="550" y="467"/>
                  </a:lnTo>
                  <a:lnTo>
                    <a:pt x="550" y="467"/>
                  </a:lnTo>
                  <a:lnTo>
                    <a:pt x="550" y="443"/>
                  </a:lnTo>
                  <a:lnTo>
                    <a:pt x="553" y="419"/>
                  </a:lnTo>
                  <a:lnTo>
                    <a:pt x="556" y="396"/>
                  </a:lnTo>
                  <a:lnTo>
                    <a:pt x="561" y="373"/>
                  </a:lnTo>
                  <a:lnTo>
                    <a:pt x="565" y="350"/>
                  </a:lnTo>
                  <a:lnTo>
                    <a:pt x="572" y="329"/>
                  </a:lnTo>
                  <a:lnTo>
                    <a:pt x="579" y="307"/>
                  </a:lnTo>
                  <a:lnTo>
                    <a:pt x="586" y="285"/>
                  </a:lnTo>
                  <a:lnTo>
                    <a:pt x="597" y="265"/>
                  </a:lnTo>
                  <a:lnTo>
                    <a:pt x="607" y="245"/>
                  </a:lnTo>
                  <a:lnTo>
                    <a:pt x="618" y="225"/>
                  </a:lnTo>
                  <a:lnTo>
                    <a:pt x="630" y="206"/>
                  </a:lnTo>
                  <a:lnTo>
                    <a:pt x="643" y="187"/>
                  </a:lnTo>
                  <a:lnTo>
                    <a:pt x="657" y="170"/>
                  </a:lnTo>
                  <a:lnTo>
                    <a:pt x="671" y="153"/>
                  </a:lnTo>
                  <a:lnTo>
                    <a:pt x="687" y="137"/>
                  </a:lnTo>
                  <a:lnTo>
                    <a:pt x="703" y="121"/>
                  </a:lnTo>
                  <a:lnTo>
                    <a:pt x="720" y="107"/>
                  </a:lnTo>
                  <a:lnTo>
                    <a:pt x="738" y="92"/>
                  </a:lnTo>
                  <a:lnTo>
                    <a:pt x="756" y="79"/>
                  </a:lnTo>
                  <a:lnTo>
                    <a:pt x="775" y="68"/>
                  </a:lnTo>
                  <a:lnTo>
                    <a:pt x="795" y="56"/>
                  </a:lnTo>
                  <a:lnTo>
                    <a:pt x="816" y="46"/>
                  </a:lnTo>
                  <a:lnTo>
                    <a:pt x="836" y="36"/>
                  </a:lnTo>
                  <a:lnTo>
                    <a:pt x="857" y="29"/>
                  </a:lnTo>
                  <a:lnTo>
                    <a:pt x="879" y="22"/>
                  </a:lnTo>
                  <a:lnTo>
                    <a:pt x="901" y="14"/>
                  </a:lnTo>
                  <a:lnTo>
                    <a:pt x="924" y="10"/>
                  </a:lnTo>
                  <a:lnTo>
                    <a:pt x="947" y="6"/>
                  </a:lnTo>
                  <a:lnTo>
                    <a:pt x="970" y="3"/>
                  </a:lnTo>
                  <a:lnTo>
                    <a:pt x="993" y="0"/>
                  </a:lnTo>
                  <a:lnTo>
                    <a:pt x="1017" y="0"/>
                  </a:lnTo>
                  <a:lnTo>
                    <a:pt x="1017" y="0"/>
                  </a:lnTo>
                  <a:lnTo>
                    <a:pt x="1042" y="0"/>
                  </a:lnTo>
                  <a:lnTo>
                    <a:pt x="1065" y="3"/>
                  </a:lnTo>
                  <a:lnTo>
                    <a:pt x="1088" y="6"/>
                  </a:lnTo>
                  <a:lnTo>
                    <a:pt x="1111" y="10"/>
                  </a:lnTo>
                  <a:lnTo>
                    <a:pt x="1134" y="14"/>
                  </a:lnTo>
                  <a:lnTo>
                    <a:pt x="1156" y="22"/>
                  </a:lnTo>
                  <a:lnTo>
                    <a:pt x="1177" y="29"/>
                  </a:lnTo>
                  <a:lnTo>
                    <a:pt x="1199" y="36"/>
                  </a:lnTo>
                  <a:lnTo>
                    <a:pt x="1219" y="46"/>
                  </a:lnTo>
                  <a:lnTo>
                    <a:pt x="1239" y="56"/>
                  </a:lnTo>
                  <a:lnTo>
                    <a:pt x="1259" y="68"/>
                  </a:lnTo>
                  <a:lnTo>
                    <a:pt x="1278" y="79"/>
                  </a:lnTo>
                  <a:lnTo>
                    <a:pt x="1297" y="92"/>
                  </a:lnTo>
                  <a:lnTo>
                    <a:pt x="1314" y="107"/>
                  </a:lnTo>
                  <a:lnTo>
                    <a:pt x="1331" y="121"/>
                  </a:lnTo>
                  <a:lnTo>
                    <a:pt x="1347" y="137"/>
                  </a:lnTo>
                  <a:lnTo>
                    <a:pt x="1363" y="153"/>
                  </a:lnTo>
                  <a:lnTo>
                    <a:pt x="1378" y="170"/>
                  </a:lnTo>
                  <a:lnTo>
                    <a:pt x="1392" y="187"/>
                  </a:lnTo>
                  <a:lnTo>
                    <a:pt x="1405" y="206"/>
                  </a:lnTo>
                  <a:lnTo>
                    <a:pt x="1416" y="225"/>
                  </a:lnTo>
                  <a:lnTo>
                    <a:pt x="1428" y="245"/>
                  </a:lnTo>
                  <a:lnTo>
                    <a:pt x="1438" y="265"/>
                  </a:lnTo>
                  <a:lnTo>
                    <a:pt x="1448" y="285"/>
                  </a:lnTo>
                  <a:lnTo>
                    <a:pt x="1455" y="307"/>
                  </a:lnTo>
                  <a:lnTo>
                    <a:pt x="1463" y="329"/>
                  </a:lnTo>
                  <a:lnTo>
                    <a:pt x="1470" y="350"/>
                  </a:lnTo>
                  <a:lnTo>
                    <a:pt x="1474" y="373"/>
                  </a:lnTo>
                  <a:lnTo>
                    <a:pt x="1478" y="396"/>
                  </a:lnTo>
                  <a:lnTo>
                    <a:pt x="1481" y="419"/>
                  </a:lnTo>
                  <a:lnTo>
                    <a:pt x="1484" y="443"/>
                  </a:lnTo>
                  <a:lnTo>
                    <a:pt x="1484" y="467"/>
                  </a:lnTo>
                  <a:lnTo>
                    <a:pt x="1484" y="467"/>
                  </a:lnTo>
                  <a:close/>
                  <a:moveTo>
                    <a:pt x="2016" y="2316"/>
                  </a:moveTo>
                  <a:lnTo>
                    <a:pt x="1555" y="1104"/>
                  </a:lnTo>
                  <a:lnTo>
                    <a:pt x="1555" y="1104"/>
                  </a:lnTo>
                  <a:lnTo>
                    <a:pt x="1546" y="1085"/>
                  </a:lnTo>
                  <a:lnTo>
                    <a:pt x="1537" y="1067"/>
                  </a:lnTo>
                  <a:lnTo>
                    <a:pt x="1526" y="1048"/>
                  </a:lnTo>
                  <a:lnTo>
                    <a:pt x="1514" y="1032"/>
                  </a:lnTo>
                  <a:lnTo>
                    <a:pt x="1501" y="1016"/>
                  </a:lnTo>
                  <a:lnTo>
                    <a:pt x="1489" y="1003"/>
                  </a:lnTo>
                  <a:lnTo>
                    <a:pt x="1474" y="990"/>
                  </a:lnTo>
                  <a:lnTo>
                    <a:pt x="1460" y="980"/>
                  </a:lnTo>
                  <a:lnTo>
                    <a:pt x="1444" y="970"/>
                  </a:lnTo>
                  <a:lnTo>
                    <a:pt x="1428" y="961"/>
                  </a:lnTo>
                  <a:lnTo>
                    <a:pt x="1412" y="956"/>
                  </a:lnTo>
                  <a:lnTo>
                    <a:pt x="1395" y="951"/>
                  </a:lnTo>
                  <a:lnTo>
                    <a:pt x="1379" y="948"/>
                  </a:lnTo>
                  <a:lnTo>
                    <a:pt x="1362" y="947"/>
                  </a:lnTo>
                  <a:lnTo>
                    <a:pt x="1346" y="948"/>
                  </a:lnTo>
                  <a:lnTo>
                    <a:pt x="1329" y="951"/>
                  </a:lnTo>
                  <a:lnTo>
                    <a:pt x="1329" y="951"/>
                  </a:lnTo>
                  <a:lnTo>
                    <a:pt x="1229" y="950"/>
                  </a:lnTo>
                  <a:lnTo>
                    <a:pt x="1017" y="950"/>
                  </a:lnTo>
                  <a:lnTo>
                    <a:pt x="804" y="950"/>
                  </a:lnTo>
                  <a:lnTo>
                    <a:pt x="706" y="951"/>
                  </a:lnTo>
                  <a:lnTo>
                    <a:pt x="706" y="951"/>
                  </a:lnTo>
                  <a:lnTo>
                    <a:pt x="689" y="948"/>
                  </a:lnTo>
                  <a:lnTo>
                    <a:pt x="673" y="947"/>
                  </a:lnTo>
                  <a:lnTo>
                    <a:pt x="656" y="948"/>
                  </a:lnTo>
                  <a:lnTo>
                    <a:pt x="640" y="951"/>
                  </a:lnTo>
                  <a:lnTo>
                    <a:pt x="622" y="956"/>
                  </a:lnTo>
                  <a:lnTo>
                    <a:pt x="607" y="961"/>
                  </a:lnTo>
                  <a:lnTo>
                    <a:pt x="591" y="970"/>
                  </a:lnTo>
                  <a:lnTo>
                    <a:pt x="575" y="980"/>
                  </a:lnTo>
                  <a:lnTo>
                    <a:pt x="561" y="990"/>
                  </a:lnTo>
                  <a:lnTo>
                    <a:pt x="546" y="1003"/>
                  </a:lnTo>
                  <a:lnTo>
                    <a:pt x="533" y="1016"/>
                  </a:lnTo>
                  <a:lnTo>
                    <a:pt x="520" y="1032"/>
                  </a:lnTo>
                  <a:lnTo>
                    <a:pt x="509" y="1048"/>
                  </a:lnTo>
                  <a:lnTo>
                    <a:pt x="497" y="1067"/>
                  </a:lnTo>
                  <a:lnTo>
                    <a:pt x="488" y="1085"/>
                  </a:lnTo>
                  <a:lnTo>
                    <a:pt x="480" y="1104"/>
                  </a:lnTo>
                  <a:lnTo>
                    <a:pt x="19" y="2316"/>
                  </a:lnTo>
                  <a:lnTo>
                    <a:pt x="19" y="2316"/>
                  </a:lnTo>
                  <a:lnTo>
                    <a:pt x="12" y="2338"/>
                  </a:lnTo>
                  <a:lnTo>
                    <a:pt x="6" y="2360"/>
                  </a:lnTo>
                  <a:lnTo>
                    <a:pt x="1" y="2381"/>
                  </a:lnTo>
                  <a:lnTo>
                    <a:pt x="0" y="2403"/>
                  </a:lnTo>
                  <a:lnTo>
                    <a:pt x="0" y="2425"/>
                  </a:lnTo>
                  <a:lnTo>
                    <a:pt x="1" y="2445"/>
                  </a:lnTo>
                  <a:lnTo>
                    <a:pt x="4" y="2463"/>
                  </a:lnTo>
                  <a:lnTo>
                    <a:pt x="10" y="2484"/>
                  </a:lnTo>
                  <a:lnTo>
                    <a:pt x="16" y="2501"/>
                  </a:lnTo>
                  <a:lnTo>
                    <a:pt x="24" y="2518"/>
                  </a:lnTo>
                  <a:lnTo>
                    <a:pt x="33" y="2534"/>
                  </a:lnTo>
                  <a:lnTo>
                    <a:pt x="45" y="2548"/>
                  </a:lnTo>
                  <a:lnTo>
                    <a:pt x="58" y="2561"/>
                  </a:lnTo>
                  <a:lnTo>
                    <a:pt x="71" y="2572"/>
                  </a:lnTo>
                  <a:lnTo>
                    <a:pt x="86" y="2582"/>
                  </a:lnTo>
                  <a:lnTo>
                    <a:pt x="102" y="2589"/>
                  </a:lnTo>
                  <a:lnTo>
                    <a:pt x="102" y="2589"/>
                  </a:lnTo>
                  <a:lnTo>
                    <a:pt x="120" y="2595"/>
                  </a:lnTo>
                  <a:lnTo>
                    <a:pt x="137" y="2597"/>
                  </a:lnTo>
                  <a:lnTo>
                    <a:pt x="154" y="2597"/>
                  </a:lnTo>
                  <a:lnTo>
                    <a:pt x="171" y="2596"/>
                  </a:lnTo>
                  <a:lnTo>
                    <a:pt x="190" y="2593"/>
                  </a:lnTo>
                  <a:lnTo>
                    <a:pt x="207" y="2587"/>
                  </a:lnTo>
                  <a:lnTo>
                    <a:pt x="225" y="2580"/>
                  </a:lnTo>
                  <a:lnTo>
                    <a:pt x="241" y="2572"/>
                  </a:lnTo>
                  <a:lnTo>
                    <a:pt x="258" y="2560"/>
                  </a:lnTo>
                  <a:lnTo>
                    <a:pt x="272" y="2547"/>
                  </a:lnTo>
                  <a:lnTo>
                    <a:pt x="288" y="2534"/>
                  </a:lnTo>
                  <a:lnTo>
                    <a:pt x="301" y="2518"/>
                  </a:lnTo>
                  <a:lnTo>
                    <a:pt x="314" y="2501"/>
                  </a:lnTo>
                  <a:lnTo>
                    <a:pt x="326" y="2482"/>
                  </a:lnTo>
                  <a:lnTo>
                    <a:pt x="337" y="2462"/>
                  </a:lnTo>
                  <a:lnTo>
                    <a:pt x="346" y="2440"/>
                  </a:lnTo>
                  <a:lnTo>
                    <a:pt x="539" y="1933"/>
                  </a:lnTo>
                  <a:lnTo>
                    <a:pt x="539" y="2484"/>
                  </a:lnTo>
                  <a:lnTo>
                    <a:pt x="539" y="2484"/>
                  </a:lnTo>
                  <a:lnTo>
                    <a:pt x="539" y="2484"/>
                  </a:lnTo>
                  <a:lnTo>
                    <a:pt x="539" y="4062"/>
                  </a:lnTo>
                  <a:lnTo>
                    <a:pt x="539" y="4062"/>
                  </a:lnTo>
                  <a:lnTo>
                    <a:pt x="540" y="4088"/>
                  </a:lnTo>
                  <a:lnTo>
                    <a:pt x="542" y="4114"/>
                  </a:lnTo>
                  <a:lnTo>
                    <a:pt x="548" y="4138"/>
                  </a:lnTo>
                  <a:lnTo>
                    <a:pt x="553" y="4161"/>
                  </a:lnTo>
                  <a:lnTo>
                    <a:pt x="561" y="4185"/>
                  </a:lnTo>
                  <a:lnTo>
                    <a:pt x="569" y="4206"/>
                  </a:lnTo>
                  <a:lnTo>
                    <a:pt x="581" y="4225"/>
                  </a:lnTo>
                  <a:lnTo>
                    <a:pt x="592" y="4244"/>
                  </a:lnTo>
                  <a:lnTo>
                    <a:pt x="605" y="4261"/>
                  </a:lnTo>
                  <a:lnTo>
                    <a:pt x="620" y="4275"/>
                  </a:lnTo>
                  <a:lnTo>
                    <a:pt x="634" y="4288"/>
                  </a:lnTo>
                  <a:lnTo>
                    <a:pt x="650" y="4298"/>
                  </a:lnTo>
                  <a:lnTo>
                    <a:pt x="667" y="4307"/>
                  </a:lnTo>
                  <a:lnTo>
                    <a:pt x="684" y="4314"/>
                  </a:lnTo>
                  <a:lnTo>
                    <a:pt x="702" y="4319"/>
                  </a:lnTo>
                  <a:lnTo>
                    <a:pt x="720" y="4320"/>
                  </a:lnTo>
                  <a:lnTo>
                    <a:pt x="793" y="4320"/>
                  </a:lnTo>
                  <a:lnTo>
                    <a:pt x="793" y="4320"/>
                  </a:lnTo>
                  <a:lnTo>
                    <a:pt x="811" y="4319"/>
                  </a:lnTo>
                  <a:lnTo>
                    <a:pt x="829" y="4314"/>
                  </a:lnTo>
                  <a:lnTo>
                    <a:pt x="846" y="4307"/>
                  </a:lnTo>
                  <a:lnTo>
                    <a:pt x="863" y="4298"/>
                  </a:lnTo>
                  <a:lnTo>
                    <a:pt x="879" y="4288"/>
                  </a:lnTo>
                  <a:lnTo>
                    <a:pt x="895" y="4275"/>
                  </a:lnTo>
                  <a:lnTo>
                    <a:pt x="908" y="4261"/>
                  </a:lnTo>
                  <a:lnTo>
                    <a:pt x="921" y="4244"/>
                  </a:lnTo>
                  <a:lnTo>
                    <a:pt x="932" y="4225"/>
                  </a:lnTo>
                  <a:lnTo>
                    <a:pt x="944" y="4206"/>
                  </a:lnTo>
                  <a:lnTo>
                    <a:pt x="952" y="4185"/>
                  </a:lnTo>
                  <a:lnTo>
                    <a:pt x="960" y="4161"/>
                  </a:lnTo>
                  <a:lnTo>
                    <a:pt x="967" y="4138"/>
                  </a:lnTo>
                  <a:lnTo>
                    <a:pt x="971" y="4114"/>
                  </a:lnTo>
                  <a:lnTo>
                    <a:pt x="974" y="4088"/>
                  </a:lnTo>
                  <a:lnTo>
                    <a:pt x="974" y="4062"/>
                  </a:lnTo>
                  <a:lnTo>
                    <a:pt x="974" y="2736"/>
                  </a:lnTo>
                  <a:lnTo>
                    <a:pt x="974" y="2736"/>
                  </a:lnTo>
                  <a:lnTo>
                    <a:pt x="1061" y="2736"/>
                  </a:lnTo>
                  <a:lnTo>
                    <a:pt x="1061" y="4062"/>
                  </a:lnTo>
                  <a:lnTo>
                    <a:pt x="1061" y="4062"/>
                  </a:lnTo>
                  <a:lnTo>
                    <a:pt x="1061" y="4088"/>
                  </a:lnTo>
                  <a:lnTo>
                    <a:pt x="1063" y="4114"/>
                  </a:lnTo>
                  <a:lnTo>
                    <a:pt x="1068" y="4138"/>
                  </a:lnTo>
                  <a:lnTo>
                    <a:pt x="1075" y="4161"/>
                  </a:lnTo>
                  <a:lnTo>
                    <a:pt x="1082" y="4185"/>
                  </a:lnTo>
                  <a:lnTo>
                    <a:pt x="1091" y="4206"/>
                  </a:lnTo>
                  <a:lnTo>
                    <a:pt x="1102" y="4225"/>
                  </a:lnTo>
                  <a:lnTo>
                    <a:pt x="1114" y="4244"/>
                  </a:lnTo>
                  <a:lnTo>
                    <a:pt x="1127" y="4261"/>
                  </a:lnTo>
                  <a:lnTo>
                    <a:pt x="1140" y="4275"/>
                  </a:lnTo>
                  <a:lnTo>
                    <a:pt x="1156" y="4288"/>
                  </a:lnTo>
                  <a:lnTo>
                    <a:pt x="1171" y="4298"/>
                  </a:lnTo>
                  <a:lnTo>
                    <a:pt x="1189" y="4307"/>
                  </a:lnTo>
                  <a:lnTo>
                    <a:pt x="1206" y="4314"/>
                  </a:lnTo>
                  <a:lnTo>
                    <a:pt x="1223" y="4319"/>
                  </a:lnTo>
                  <a:lnTo>
                    <a:pt x="1242" y="4320"/>
                  </a:lnTo>
                  <a:lnTo>
                    <a:pt x="1314" y="4320"/>
                  </a:lnTo>
                  <a:lnTo>
                    <a:pt x="1314" y="4320"/>
                  </a:lnTo>
                  <a:lnTo>
                    <a:pt x="1333" y="4319"/>
                  </a:lnTo>
                  <a:lnTo>
                    <a:pt x="1350" y="4314"/>
                  </a:lnTo>
                  <a:lnTo>
                    <a:pt x="1367" y="4307"/>
                  </a:lnTo>
                  <a:lnTo>
                    <a:pt x="1385" y="4298"/>
                  </a:lnTo>
                  <a:lnTo>
                    <a:pt x="1401" y="4288"/>
                  </a:lnTo>
                  <a:lnTo>
                    <a:pt x="1415" y="4275"/>
                  </a:lnTo>
                  <a:lnTo>
                    <a:pt x="1429" y="4261"/>
                  </a:lnTo>
                  <a:lnTo>
                    <a:pt x="1442" y="4244"/>
                  </a:lnTo>
                  <a:lnTo>
                    <a:pt x="1454" y="4225"/>
                  </a:lnTo>
                  <a:lnTo>
                    <a:pt x="1464" y="4206"/>
                  </a:lnTo>
                  <a:lnTo>
                    <a:pt x="1474" y="4185"/>
                  </a:lnTo>
                  <a:lnTo>
                    <a:pt x="1481" y="4161"/>
                  </a:lnTo>
                  <a:lnTo>
                    <a:pt x="1487" y="4138"/>
                  </a:lnTo>
                  <a:lnTo>
                    <a:pt x="1491" y="4114"/>
                  </a:lnTo>
                  <a:lnTo>
                    <a:pt x="1494" y="4088"/>
                  </a:lnTo>
                  <a:lnTo>
                    <a:pt x="1496" y="4062"/>
                  </a:lnTo>
                  <a:lnTo>
                    <a:pt x="1496" y="2484"/>
                  </a:lnTo>
                  <a:lnTo>
                    <a:pt x="1496" y="2484"/>
                  </a:lnTo>
                  <a:lnTo>
                    <a:pt x="1496" y="2484"/>
                  </a:lnTo>
                  <a:lnTo>
                    <a:pt x="1496" y="1933"/>
                  </a:lnTo>
                  <a:lnTo>
                    <a:pt x="1689" y="2440"/>
                  </a:lnTo>
                  <a:lnTo>
                    <a:pt x="1689" y="2440"/>
                  </a:lnTo>
                  <a:lnTo>
                    <a:pt x="1697" y="2462"/>
                  </a:lnTo>
                  <a:lnTo>
                    <a:pt x="1709" y="2482"/>
                  </a:lnTo>
                  <a:lnTo>
                    <a:pt x="1720" y="2501"/>
                  </a:lnTo>
                  <a:lnTo>
                    <a:pt x="1733" y="2518"/>
                  </a:lnTo>
                  <a:lnTo>
                    <a:pt x="1746" y="2534"/>
                  </a:lnTo>
                  <a:lnTo>
                    <a:pt x="1762" y="2547"/>
                  </a:lnTo>
                  <a:lnTo>
                    <a:pt x="1777" y="2560"/>
                  </a:lnTo>
                  <a:lnTo>
                    <a:pt x="1794" y="2572"/>
                  </a:lnTo>
                  <a:lnTo>
                    <a:pt x="1810" y="2580"/>
                  </a:lnTo>
                  <a:lnTo>
                    <a:pt x="1827" y="2587"/>
                  </a:lnTo>
                  <a:lnTo>
                    <a:pt x="1844" y="2593"/>
                  </a:lnTo>
                  <a:lnTo>
                    <a:pt x="1863" y="2596"/>
                  </a:lnTo>
                  <a:lnTo>
                    <a:pt x="1880" y="2597"/>
                  </a:lnTo>
                  <a:lnTo>
                    <a:pt x="1898" y="2597"/>
                  </a:lnTo>
                  <a:lnTo>
                    <a:pt x="1915" y="2595"/>
                  </a:lnTo>
                  <a:lnTo>
                    <a:pt x="1932" y="2589"/>
                  </a:lnTo>
                  <a:lnTo>
                    <a:pt x="1932" y="2589"/>
                  </a:lnTo>
                  <a:lnTo>
                    <a:pt x="1948" y="2582"/>
                  </a:lnTo>
                  <a:lnTo>
                    <a:pt x="1964" y="2572"/>
                  </a:lnTo>
                  <a:lnTo>
                    <a:pt x="1977" y="2561"/>
                  </a:lnTo>
                  <a:lnTo>
                    <a:pt x="1990" y="2548"/>
                  </a:lnTo>
                  <a:lnTo>
                    <a:pt x="2001" y="2534"/>
                  </a:lnTo>
                  <a:lnTo>
                    <a:pt x="2010" y="2518"/>
                  </a:lnTo>
                  <a:lnTo>
                    <a:pt x="2019" y="2501"/>
                  </a:lnTo>
                  <a:lnTo>
                    <a:pt x="2025" y="2484"/>
                  </a:lnTo>
                  <a:lnTo>
                    <a:pt x="2029" y="2463"/>
                  </a:lnTo>
                  <a:lnTo>
                    <a:pt x="2033" y="2445"/>
                  </a:lnTo>
                  <a:lnTo>
                    <a:pt x="2035" y="2425"/>
                  </a:lnTo>
                  <a:lnTo>
                    <a:pt x="2035" y="2403"/>
                  </a:lnTo>
                  <a:lnTo>
                    <a:pt x="2032" y="2381"/>
                  </a:lnTo>
                  <a:lnTo>
                    <a:pt x="2029" y="2360"/>
                  </a:lnTo>
                  <a:lnTo>
                    <a:pt x="2023" y="2338"/>
                  </a:lnTo>
                  <a:lnTo>
                    <a:pt x="2016" y="2316"/>
                  </a:lnTo>
                  <a:lnTo>
                    <a:pt x="2016" y="2316"/>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777777"/>
                </a:solidFill>
                <a:effectLst/>
                <a:uLnTx/>
                <a:uFillTx/>
              </a:endParaRPr>
            </a:p>
          </p:txBody>
        </p:sp>
      </p:grpSp>
      <p:sp>
        <p:nvSpPr>
          <p:cNvPr id="90" name="Title 3"/>
          <p:cNvSpPr txBox="1">
            <a:spLocks/>
          </p:cNvSpPr>
          <p:nvPr/>
        </p:nvSpPr>
        <p:spPr>
          <a:xfrm>
            <a:off x="3275856" y="3351594"/>
            <a:ext cx="2304256" cy="588308"/>
          </a:xfrm>
          <a:prstGeom prst="rect">
            <a:avLst/>
          </a:prstGeom>
        </p:spPr>
        <p:txBody>
          <a:bodyPr/>
          <a:lstStyle>
            <a:lvl1pPr algn="l" defTabSz="1229940" rtl="0" eaLnBrk="1" latinLnBrk="0" hangingPunct="1">
              <a:lnSpc>
                <a:spcPct val="90000"/>
              </a:lnSpc>
              <a:spcBef>
                <a:spcPts val="544"/>
              </a:spcBef>
              <a:buNone/>
              <a:tabLst/>
              <a:defRPr sz="4400" b="1" kern="1200">
                <a:solidFill>
                  <a:schemeClr val="tx1"/>
                </a:solidFill>
                <a:latin typeface="+mj-lt"/>
                <a:ea typeface="+mj-ea"/>
                <a:cs typeface="+mj-cs"/>
              </a:defRPr>
            </a:lvl1pPr>
          </a:lstStyle>
          <a:p>
            <a:pPr marL="0" marR="0" lvl="0" indent="0" defTabSz="1229940" rtl="0" eaLnBrk="1" fontAlgn="auto" latinLnBrk="0" hangingPunct="1">
              <a:lnSpc>
                <a:spcPct val="90000"/>
              </a:lnSpc>
              <a:spcBef>
                <a:spcPts val="544"/>
              </a:spcBef>
              <a:spcAft>
                <a:spcPts val="0"/>
              </a:spcAft>
              <a:buClrTx/>
              <a:buSzTx/>
              <a:buFontTx/>
              <a:buNone/>
              <a:tabLst/>
              <a:defRPr/>
            </a:pPr>
            <a:r>
              <a:rPr kumimoji="0" lang="hu-HU" sz="4000" b="0" i="0" u="none" strike="noStrike" kern="1200" cap="none" spc="0" normalizeH="0" baseline="0" noProof="0" dirty="0">
                <a:ln>
                  <a:noFill/>
                </a:ln>
                <a:solidFill>
                  <a:schemeClr val="accent4"/>
                </a:solidFill>
                <a:effectLst/>
                <a:uLnTx/>
                <a:uFillTx/>
                <a:latin typeface="Calibri"/>
                <a:ea typeface="+mj-ea"/>
                <a:cs typeface="+mj-cs"/>
              </a:rPr>
              <a:t>33% </a:t>
            </a:r>
            <a:r>
              <a:rPr lang="hu-HU" sz="1400" b="0" noProof="0" dirty="0">
                <a:solidFill>
                  <a:schemeClr val="accent4"/>
                </a:solidFill>
                <a:latin typeface="Calibri"/>
              </a:rPr>
              <a:t>Nielsen</a:t>
            </a:r>
            <a:r>
              <a:rPr lang="hu-HU" sz="1400" b="0" dirty="0">
                <a:solidFill>
                  <a:schemeClr val="accent4"/>
                </a:solidFill>
                <a:latin typeface="Calibri"/>
              </a:rPr>
              <a:t> 4+ </a:t>
            </a:r>
            <a:endParaRPr kumimoji="0" lang="en-ZA" sz="700" b="0" i="0" u="none" strike="noStrike" kern="1200" cap="none" spc="0" normalizeH="0" baseline="0" noProof="0" dirty="0">
              <a:ln>
                <a:noFill/>
              </a:ln>
              <a:solidFill>
                <a:schemeClr val="accent4"/>
              </a:solidFill>
              <a:effectLst/>
              <a:uLnTx/>
              <a:uFillTx/>
              <a:latin typeface="Calibri"/>
            </a:endParaRPr>
          </a:p>
        </p:txBody>
      </p:sp>
      <p:sp>
        <p:nvSpPr>
          <p:cNvPr id="47" name="Szövegdoboz 30"/>
          <p:cNvSpPr txBox="1"/>
          <p:nvPr/>
        </p:nvSpPr>
        <p:spPr>
          <a:xfrm>
            <a:off x="5764978" y="1244679"/>
            <a:ext cx="3094811" cy="28392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77%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age</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15-29 </a:t>
            </a:r>
            <a:r>
              <a:rPr lang="hu-HU" sz="1050" kern="0" dirty="0" err="1">
                <a:solidFill>
                  <a:srgbClr val="58595B"/>
                </a:solidFill>
                <a:latin typeface="Calibri"/>
              </a:rPr>
              <a:t>watch</a:t>
            </a:r>
            <a:r>
              <a:rPr lang="hu-HU" sz="1050" kern="0" dirty="0">
                <a:solidFill>
                  <a:srgbClr val="58595B"/>
                </a:solidFill>
                <a:latin typeface="Calibri"/>
              </a:rPr>
              <a:t> TV and </a:t>
            </a:r>
            <a:r>
              <a:rPr lang="hu-HU" sz="1050" kern="0" dirty="0" err="1">
                <a:solidFill>
                  <a:srgbClr val="58595B"/>
                </a:solidFill>
                <a:latin typeface="Calibri"/>
              </a:rPr>
              <a:t>use</a:t>
            </a:r>
            <a:r>
              <a:rPr lang="hu-HU" sz="1050" kern="0" dirty="0">
                <a:solidFill>
                  <a:srgbClr val="58595B"/>
                </a:solidFill>
                <a:latin typeface="Calibri"/>
              </a:rPr>
              <a:t> internet </a:t>
            </a:r>
            <a:r>
              <a:rPr lang="hu-HU" sz="1050" kern="0" dirty="0" err="1">
                <a:solidFill>
                  <a:srgbClr val="58595B"/>
                </a:solidFill>
                <a:latin typeface="Calibri"/>
              </a:rPr>
              <a:t>at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same</a:t>
            </a:r>
            <a:r>
              <a:rPr lang="hu-HU" sz="1050" kern="0" dirty="0">
                <a:solidFill>
                  <a:srgbClr val="58595B"/>
                </a:solidFill>
                <a:latin typeface="Calibri"/>
              </a:rPr>
              <a:t> </a:t>
            </a:r>
            <a:r>
              <a:rPr lang="hu-HU" sz="1050" kern="0" dirty="0" err="1">
                <a:solidFill>
                  <a:srgbClr val="58595B"/>
                </a:solidFill>
                <a:latin typeface="Calibri"/>
              </a:rPr>
              <a:t>time</a:t>
            </a:r>
            <a:r>
              <a:rPr lang="hu-HU" sz="1050" kern="0" dirty="0">
                <a:solidFill>
                  <a:srgbClr val="58595B"/>
                </a:solidFill>
                <a:latin typeface="Calibri"/>
              </a:rPr>
              <a:t> </a:t>
            </a:r>
            <a:r>
              <a:rPr lang="hu-HU" sz="1050" kern="0" dirty="0" err="1">
                <a:solidFill>
                  <a:srgbClr val="58595B"/>
                </a:solidFill>
                <a:latin typeface="Calibri"/>
              </a:rPr>
              <a:t>according</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Ipsos </a:t>
            </a:r>
            <a:r>
              <a:rPr lang="hu-HU" sz="1050" kern="0" dirty="0" err="1">
                <a:solidFill>
                  <a:srgbClr val="58595B"/>
                </a:solidFill>
                <a:latin typeface="Calibri"/>
              </a:rPr>
              <a:t>sample</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very</a:t>
            </a:r>
            <a:r>
              <a:rPr lang="hu-HU" sz="1050" kern="0" dirty="0">
                <a:solidFill>
                  <a:srgbClr val="58595B"/>
                </a:solidFill>
                <a:latin typeface="Calibri"/>
              </a:rPr>
              <a:t> </a:t>
            </a:r>
            <a:r>
              <a:rPr lang="hu-HU" sz="1050" kern="0" dirty="0" err="1">
                <a:solidFill>
                  <a:srgbClr val="58595B"/>
                </a:solidFill>
                <a:latin typeface="Calibri"/>
              </a:rPr>
              <a:t>different</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52% </a:t>
            </a:r>
            <a:r>
              <a:rPr lang="hu-HU" sz="1050" kern="0" dirty="0" err="1">
                <a:solidFill>
                  <a:srgbClr val="58595B"/>
                </a:solidFill>
                <a:latin typeface="Calibri"/>
              </a:rPr>
              <a:t>that</a:t>
            </a:r>
            <a:r>
              <a:rPr lang="hu-HU" sz="1050" kern="0" dirty="0">
                <a:solidFill>
                  <a:srgbClr val="58595B"/>
                </a:solidFill>
                <a:latin typeface="Calibri"/>
              </a:rPr>
              <a:t> Nielsen </a:t>
            </a:r>
            <a:r>
              <a:rPr lang="hu-HU" sz="1050" kern="0" dirty="0" err="1">
                <a:solidFill>
                  <a:srgbClr val="58595B"/>
                </a:solidFill>
                <a:latin typeface="Calibri"/>
              </a:rPr>
              <a:t>measured</a:t>
            </a:r>
            <a:r>
              <a:rPr lang="hu-HU" sz="1050" kern="0" dirty="0">
                <a:solidFill>
                  <a:srgbClr val="58595B"/>
                </a:solidFill>
                <a:latin typeface="Calibri"/>
              </a:rPr>
              <a:t>. The </a:t>
            </a:r>
            <a:r>
              <a:rPr lang="hu-HU" sz="1050" kern="0" dirty="0" err="1">
                <a:solidFill>
                  <a:srgbClr val="58595B"/>
                </a:solidFill>
                <a:latin typeface="Calibri"/>
              </a:rPr>
              <a:t>causes</a:t>
            </a:r>
            <a:r>
              <a:rPr lang="hu-HU" sz="1050" kern="0" dirty="0">
                <a:solidFill>
                  <a:srgbClr val="58595B"/>
                </a:solidFill>
                <a:latin typeface="Calibri"/>
              </a:rPr>
              <a:t> </a:t>
            </a:r>
            <a:r>
              <a:rPr lang="hu-HU" sz="1050" kern="0" dirty="0" err="1">
                <a:solidFill>
                  <a:srgbClr val="58595B"/>
                </a:solidFill>
                <a:latin typeface="Calibri"/>
              </a:rPr>
              <a:t>could</a:t>
            </a:r>
            <a:r>
              <a:rPr lang="hu-HU" sz="1050" kern="0" dirty="0">
                <a:solidFill>
                  <a:srgbClr val="58595B"/>
                </a:solidFill>
                <a:latin typeface="Calibri"/>
              </a:rPr>
              <a:t> be: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050" kern="0" dirty="0">
                <a:solidFill>
                  <a:srgbClr val="58595B"/>
                </a:solidFill>
                <a:latin typeface="Calibri"/>
              </a:rPr>
              <a:t>Time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data</a:t>
            </a:r>
            <a:r>
              <a:rPr lang="hu-HU" sz="1050" kern="0" dirty="0">
                <a:solidFill>
                  <a:srgbClr val="58595B"/>
                </a:solidFill>
                <a:latin typeface="Calibri"/>
              </a:rPr>
              <a:t> </a:t>
            </a:r>
            <a:r>
              <a:rPr lang="hu-HU" sz="1050" kern="0" dirty="0" err="1">
                <a:solidFill>
                  <a:srgbClr val="58595B"/>
                </a:solidFill>
                <a:latin typeface="Calibri"/>
              </a:rPr>
              <a:t>collection</a:t>
            </a:r>
            <a:r>
              <a:rPr lang="hu-HU" sz="1050" kern="0" dirty="0">
                <a:solidFill>
                  <a:srgbClr val="58595B"/>
                </a:solidFill>
                <a:latin typeface="Calibri"/>
              </a:rPr>
              <a:t>: Nielsen is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year</a:t>
            </a:r>
            <a:r>
              <a:rPr lang="hu-HU" sz="1050" kern="0" dirty="0">
                <a:solidFill>
                  <a:srgbClr val="58595B"/>
                </a:solidFill>
                <a:latin typeface="Calibri"/>
              </a:rPr>
              <a:t> </a:t>
            </a:r>
            <a:r>
              <a:rPr lang="hu-HU" sz="1050" kern="0" dirty="0" err="1">
                <a:solidFill>
                  <a:srgbClr val="58595B"/>
                </a:solidFill>
                <a:latin typeface="Calibri"/>
              </a:rPr>
              <a:t>earlier</a:t>
            </a:r>
            <a:r>
              <a:rPr lang="hu-HU" sz="1050" kern="0" dirty="0">
                <a:solidFill>
                  <a:srgbClr val="58595B"/>
                </a:solidFill>
                <a:latin typeface="Calibri"/>
              </a:rPr>
              <a:t>. </a:t>
            </a:r>
            <a:r>
              <a:rPr lang="hu-HU" sz="1050" kern="0" dirty="0" err="1">
                <a:solidFill>
                  <a:srgbClr val="58595B"/>
                </a:solidFill>
                <a:latin typeface="Calibri"/>
              </a:rPr>
              <a:t>Technology</a:t>
            </a:r>
            <a:r>
              <a:rPr lang="hu-HU" sz="1050" kern="0" dirty="0">
                <a:solidFill>
                  <a:srgbClr val="58595B"/>
                </a:solidFill>
                <a:latin typeface="Calibri"/>
              </a:rPr>
              <a:t> is </a:t>
            </a:r>
            <a:r>
              <a:rPr lang="hu-HU" sz="1050" kern="0" dirty="0" err="1">
                <a:solidFill>
                  <a:srgbClr val="58595B"/>
                </a:solidFill>
                <a:latin typeface="Calibri"/>
              </a:rPr>
              <a:t>evolving</a:t>
            </a:r>
            <a:r>
              <a:rPr lang="hu-HU" sz="1050" kern="0" dirty="0">
                <a:solidFill>
                  <a:srgbClr val="58595B"/>
                </a:solidFill>
                <a:latin typeface="Calibri"/>
              </a:rPr>
              <a:t> </a:t>
            </a:r>
            <a:r>
              <a:rPr lang="hu-HU" sz="1050" kern="0" dirty="0" err="1">
                <a:solidFill>
                  <a:srgbClr val="58595B"/>
                </a:solidFill>
                <a:latin typeface="Calibri"/>
              </a:rPr>
              <a:t>rapidly</a:t>
            </a:r>
            <a:r>
              <a:rPr lang="hu-HU" sz="1050" kern="0" dirty="0">
                <a:solidFill>
                  <a:srgbClr val="58595B"/>
                </a:solidFill>
                <a:latin typeface="Calibri"/>
              </a:rPr>
              <a:t> and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can</a:t>
            </a:r>
            <a:r>
              <a:rPr lang="hu-HU" sz="1050" kern="0" dirty="0">
                <a:solidFill>
                  <a:srgbClr val="58595B"/>
                </a:solidFill>
                <a:latin typeface="Calibri"/>
              </a:rPr>
              <a:t> </a:t>
            </a:r>
            <a:r>
              <a:rPr lang="hu-HU" sz="1050" kern="0" dirty="0" err="1">
                <a:solidFill>
                  <a:srgbClr val="58595B"/>
                </a:solidFill>
                <a:latin typeface="Calibri"/>
              </a:rPr>
              <a:t>have</a:t>
            </a:r>
            <a:r>
              <a:rPr lang="hu-HU" sz="1050" kern="0" dirty="0">
                <a:solidFill>
                  <a:srgbClr val="58595B"/>
                </a:solidFill>
                <a:latin typeface="Calibri"/>
              </a:rPr>
              <a:t> a </a:t>
            </a:r>
            <a:r>
              <a:rPr lang="hu-HU" sz="1050" kern="0" dirty="0" err="1">
                <a:solidFill>
                  <a:srgbClr val="58595B"/>
                </a:solidFill>
                <a:latin typeface="Calibri"/>
              </a:rPr>
              <a:t>big</a:t>
            </a:r>
            <a:r>
              <a:rPr lang="hu-HU" sz="1050" kern="0" dirty="0">
                <a:solidFill>
                  <a:srgbClr val="58595B"/>
                </a:solidFill>
                <a:latin typeface="Calibri"/>
              </a:rPr>
              <a:t> </a:t>
            </a:r>
            <a:r>
              <a:rPr lang="hu-HU" sz="1050" kern="0" dirty="0" err="1">
                <a:solidFill>
                  <a:srgbClr val="58595B"/>
                </a:solidFill>
                <a:latin typeface="Calibri"/>
              </a:rPr>
              <a:t>effect</a:t>
            </a:r>
            <a:r>
              <a:rPr lang="hu-HU" sz="1050" kern="0" dirty="0">
                <a:solidFill>
                  <a:srgbClr val="58595B"/>
                </a:solidFill>
                <a:latin typeface="Calibri"/>
              </a:rPr>
              <a:t> in </a:t>
            </a:r>
            <a:r>
              <a:rPr lang="hu-HU" sz="1050" kern="0" dirty="0" err="1">
                <a:solidFill>
                  <a:srgbClr val="58595B"/>
                </a:solidFill>
                <a:latin typeface="Calibri"/>
              </a:rPr>
              <a:t>relatively</a:t>
            </a:r>
            <a:r>
              <a:rPr lang="hu-HU" sz="1050" kern="0" dirty="0">
                <a:solidFill>
                  <a:srgbClr val="58595B"/>
                </a:solidFill>
                <a:latin typeface="Calibri"/>
              </a:rPr>
              <a:t> </a:t>
            </a:r>
            <a:r>
              <a:rPr lang="hu-HU" sz="1050" kern="0" dirty="0" err="1">
                <a:solidFill>
                  <a:srgbClr val="58595B"/>
                </a:solidFill>
                <a:latin typeface="Calibri"/>
              </a:rPr>
              <a:t>short</a:t>
            </a:r>
            <a:r>
              <a:rPr lang="hu-HU" sz="1050" kern="0" dirty="0">
                <a:solidFill>
                  <a:srgbClr val="58595B"/>
                </a:solidFill>
                <a:latin typeface="Calibri"/>
              </a:rPr>
              <a:t> </a:t>
            </a:r>
            <a:r>
              <a:rPr lang="hu-HU" sz="1050" kern="0" dirty="0" err="1">
                <a:solidFill>
                  <a:srgbClr val="58595B"/>
                </a:solidFill>
                <a:latin typeface="Calibri"/>
              </a:rPr>
              <a:t>time</a:t>
            </a:r>
            <a:r>
              <a:rPr lang="hu-HU" sz="1050" kern="0" dirty="0">
                <a:solidFill>
                  <a:srgbClr val="58595B"/>
                </a:solidFill>
                <a:latin typeface="Calibri"/>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050" kern="0" dirty="0" err="1">
                <a:solidFill>
                  <a:srgbClr val="58595B"/>
                </a:solidFill>
                <a:latin typeface="Calibri"/>
              </a:rPr>
              <a:t>Different</a:t>
            </a:r>
            <a:r>
              <a:rPr lang="hu-HU" sz="1050" kern="0" dirty="0">
                <a:solidFill>
                  <a:srgbClr val="58595B"/>
                </a:solidFill>
                <a:latin typeface="Calibri"/>
              </a:rPr>
              <a:t> </a:t>
            </a:r>
            <a:r>
              <a:rPr lang="hu-HU" sz="1050" kern="0" dirty="0" err="1">
                <a:solidFill>
                  <a:srgbClr val="58595B"/>
                </a:solidFill>
                <a:latin typeface="Calibri"/>
              </a:rPr>
              <a:t>methodology</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Nielsen </a:t>
            </a:r>
            <a:r>
              <a:rPr lang="hu-HU" sz="1050" kern="0" dirty="0" err="1">
                <a:solidFill>
                  <a:srgbClr val="58595B"/>
                </a:solidFill>
                <a:latin typeface="Calibri"/>
              </a:rPr>
              <a:t>data</a:t>
            </a:r>
            <a:r>
              <a:rPr lang="hu-HU" sz="1050" kern="0" dirty="0">
                <a:solidFill>
                  <a:srgbClr val="58595B"/>
                </a:solidFill>
                <a:latin typeface="Calibri"/>
              </a:rPr>
              <a:t> is </a:t>
            </a:r>
            <a:r>
              <a:rPr lang="hu-HU" sz="1050" kern="0" dirty="0" err="1">
                <a:solidFill>
                  <a:srgbClr val="58595B"/>
                </a:solidFill>
                <a:latin typeface="Calibri"/>
              </a:rPr>
              <a:t>based</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CAPI </a:t>
            </a:r>
            <a:r>
              <a:rPr lang="hu-HU" sz="1050" kern="0" dirty="0" err="1">
                <a:solidFill>
                  <a:srgbClr val="58595B"/>
                </a:solidFill>
                <a:latin typeface="Calibri"/>
              </a:rPr>
              <a:t>collection</a:t>
            </a:r>
            <a:r>
              <a:rPr lang="hu-HU" sz="1050" kern="0" dirty="0">
                <a:solidFill>
                  <a:srgbClr val="58595B"/>
                </a:solidFill>
                <a:latin typeface="Calibri"/>
              </a:rPr>
              <a:t>, Ipsos </a:t>
            </a:r>
            <a:r>
              <a:rPr lang="hu-HU" sz="1050" kern="0" dirty="0" err="1">
                <a:solidFill>
                  <a:srgbClr val="58595B"/>
                </a:solidFill>
                <a:latin typeface="Calibri"/>
              </a:rPr>
              <a:t>results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from</a:t>
            </a:r>
            <a:r>
              <a:rPr lang="hu-HU" sz="1050" kern="0" dirty="0">
                <a:solidFill>
                  <a:srgbClr val="58595B"/>
                </a:solidFill>
                <a:latin typeface="Calibri"/>
              </a:rPr>
              <a:t> online </a:t>
            </a:r>
            <a:r>
              <a:rPr lang="hu-HU" sz="1050" kern="0" dirty="0" err="1">
                <a:solidFill>
                  <a:srgbClr val="58595B"/>
                </a:solidFill>
                <a:latin typeface="Calibri"/>
              </a:rPr>
              <a:t>questioning</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a:t>
            </a:r>
            <a:r>
              <a:rPr lang="hu-HU" sz="1050" kern="0" dirty="0" err="1">
                <a:solidFill>
                  <a:srgbClr val="58595B"/>
                </a:solidFill>
                <a:latin typeface="Calibri"/>
              </a:rPr>
              <a:t>guarantees</a:t>
            </a:r>
            <a:r>
              <a:rPr lang="hu-HU" sz="1050" kern="0" dirty="0">
                <a:solidFill>
                  <a:srgbClr val="58595B"/>
                </a:solidFill>
                <a:latin typeface="Calibri"/>
              </a:rPr>
              <a:t> </a:t>
            </a:r>
            <a:r>
              <a:rPr lang="hu-HU" sz="1050" kern="0" dirty="0" err="1">
                <a:solidFill>
                  <a:srgbClr val="58595B"/>
                </a:solidFill>
                <a:latin typeface="Calibri"/>
              </a:rPr>
              <a:t>regular</a:t>
            </a:r>
            <a:r>
              <a:rPr lang="hu-HU" sz="1050" kern="0" dirty="0">
                <a:solidFill>
                  <a:srgbClr val="58595B"/>
                </a:solidFill>
                <a:latin typeface="Calibri"/>
              </a:rPr>
              <a:t> internet </a:t>
            </a:r>
            <a:r>
              <a:rPr lang="hu-HU" sz="1050" kern="0" dirty="0" err="1">
                <a:solidFill>
                  <a:srgbClr val="58595B"/>
                </a:solidFill>
                <a:latin typeface="Calibri"/>
              </a:rPr>
              <a:t>use</a:t>
            </a:r>
            <a:r>
              <a:rPr lang="hu-HU" sz="1050" kern="0" dirty="0">
                <a:solidFill>
                  <a:srgbClr val="58595B"/>
                </a:solidFill>
                <a:latin typeface="Calibri"/>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050" kern="0" dirty="0" err="1">
                <a:solidFill>
                  <a:srgbClr val="58595B"/>
                </a:solidFill>
                <a:latin typeface="Calibri"/>
              </a:rPr>
              <a:t>Different</a:t>
            </a:r>
            <a:r>
              <a:rPr lang="hu-HU" sz="1050" kern="0" dirty="0">
                <a:solidFill>
                  <a:srgbClr val="58595B"/>
                </a:solidFill>
                <a:latin typeface="Calibri"/>
              </a:rPr>
              <a:t> </a:t>
            </a:r>
            <a:r>
              <a:rPr lang="hu-HU" sz="1050" kern="0" dirty="0" err="1">
                <a:solidFill>
                  <a:srgbClr val="58595B"/>
                </a:solidFill>
                <a:latin typeface="Calibri"/>
              </a:rPr>
              <a:t>weights</a:t>
            </a:r>
            <a:r>
              <a:rPr lang="hu-HU" sz="1050" kern="0" dirty="0">
                <a:solidFill>
                  <a:srgbClr val="58595B"/>
                </a:solidFill>
                <a:latin typeface="Calibri"/>
              </a:rPr>
              <a:t>: Nielsen and Ipsos </a:t>
            </a:r>
            <a:r>
              <a:rPr lang="hu-HU" sz="1050" kern="0" dirty="0" err="1">
                <a:solidFill>
                  <a:srgbClr val="58595B"/>
                </a:solidFill>
                <a:latin typeface="Calibri"/>
              </a:rPr>
              <a:t>samples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both</a:t>
            </a:r>
            <a:r>
              <a:rPr lang="hu-HU" sz="1050" kern="0" dirty="0">
                <a:solidFill>
                  <a:srgbClr val="58595B"/>
                </a:solidFill>
                <a:latin typeface="Calibri"/>
              </a:rPr>
              <a:t> </a:t>
            </a:r>
            <a:r>
              <a:rPr lang="hu-HU" sz="1050" kern="0" dirty="0" err="1">
                <a:solidFill>
                  <a:srgbClr val="58595B"/>
                </a:solidFill>
                <a:latin typeface="Calibri"/>
              </a:rPr>
              <a:t>representative</a:t>
            </a:r>
            <a:r>
              <a:rPr lang="hu-HU" sz="1050" kern="0" dirty="0">
                <a:solidFill>
                  <a:srgbClr val="58595B"/>
                </a:solidFill>
                <a:latin typeface="Calibri"/>
              </a:rPr>
              <a:t> of </a:t>
            </a:r>
            <a:r>
              <a:rPr lang="hu-HU" sz="1050" kern="0" dirty="0" err="1">
                <a:solidFill>
                  <a:srgbClr val="58595B"/>
                </a:solidFill>
                <a:latin typeface="Calibri"/>
              </a:rPr>
              <a:t>gender</a:t>
            </a:r>
            <a:r>
              <a:rPr lang="hu-HU" sz="1050" kern="0" dirty="0">
                <a:solidFill>
                  <a:srgbClr val="58595B"/>
                </a:solidFill>
                <a:latin typeface="Calibri"/>
              </a:rPr>
              <a:t>, </a:t>
            </a:r>
            <a:r>
              <a:rPr lang="hu-HU" sz="1050" kern="0" dirty="0" err="1">
                <a:solidFill>
                  <a:srgbClr val="58595B"/>
                </a:solidFill>
                <a:latin typeface="Calibri"/>
              </a:rPr>
              <a:t>age</a:t>
            </a:r>
            <a:r>
              <a:rPr lang="hu-HU" sz="1050" kern="0" dirty="0">
                <a:solidFill>
                  <a:srgbClr val="58595B"/>
                </a:solidFill>
                <a:latin typeface="Calibri"/>
              </a:rPr>
              <a:t> and </a:t>
            </a:r>
            <a:r>
              <a:rPr lang="hu-HU" sz="1050" kern="0" dirty="0" err="1">
                <a:solidFill>
                  <a:srgbClr val="58595B"/>
                </a:solidFill>
                <a:latin typeface="Calibri"/>
              </a:rPr>
              <a:t>residental</a:t>
            </a:r>
            <a:r>
              <a:rPr lang="hu-HU" sz="1050" kern="0" dirty="0">
                <a:solidFill>
                  <a:srgbClr val="58595B"/>
                </a:solidFill>
                <a:latin typeface="Calibri"/>
              </a:rPr>
              <a:t> unit, </a:t>
            </a:r>
            <a:r>
              <a:rPr lang="hu-HU" sz="1050" kern="0" dirty="0" err="1">
                <a:solidFill>
                  <a:srgbClr val="58595B"/>
                </a:solidFill>
                <a:latin typeface="Calibri"/>
              </a:rPr>
              <a:t>but</a:t>
            </a:r>
            <a:r>
              <a:rPr lang="hu-HU" sz="1050" kern="0" dirty="0">
                <a:solidFill>
                  <a:srgbClr val="58595B"/>
                </a:solidFill>
                <a:latin typeface="Calibri"/>
              </a:rPr>
              <a:t> Nielsen </a:t>
            </a:r>
            <a:r>
              <a:rPr lang="hu-HU" sz="1050" kern="0" dirty="0" err="1">
                <a:solidFill>
                  <a:srgbClr val="58595B"/>
                </a:solidFill>
                <a:latin typeface="Calibri"/>
              </a:rPr>
              <a:t>data</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weighted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eduation</a:t>
            </a:r>
            <a:r>
              <a:rPr lang="hu-HU" sz="1050" kern="0" dirty="0">
                <a:solidFill>
                  <a:srgbClr val="58595B"/>
                </a:solidFill>
                <a:latin typeface="Calibri"/>
              </a:rPr>
              <a:t> and household unit </a:t>
            </a:r>
            <a:r>
              <a:rPr lang="hu-HU" sz="1050" kern="0" dirty="0" err="1">
                <a:solidFill>
                  <a:srgbClr val="58595B"/>
                </a:solidFill>
                <a:latin typeface="Calibri"/>
              </a:rPr>
              <a:t>as</a:t>
            </a:r>
            <a:r>
              <a:rPr lang="hu-HU" sz="1050" kern="0" dirty="0">
                <a:solidFill>
                  <a:srgbClr val="58595B"/>
                </a:solidFill>
                <a:latin typeface="Calibri"/>
              </a:rPr>
              <a:t> </a:t>
            </a:r>
            <a:r>
              <a:rPr lang="hu-HU" sz="1050" kern="0" dirty="0" err="1">
                <a:solidFill>
                  <a:srgbClr val="58595B"/>
                </a:solidFill>
                <a:latin typeface="Calibri"/>
              </a:rPr>
              <a:t>well</a:t>
            </a:r>
            <a:r>
              <a:rPr lang="hu-HU" sz="1050" kern="0" dirty="0">
                <a:solidFill>
                  <a:srgbClr val="58595B"/>
                </a:solidFill>
                <a:latin typeface="Calibri"/>
              </a:rPr>
              <a:t>. In </a:t>
            </a:r>
            <a:r>
              <a:rPr lang="hu-HU" sz="1050" kern="0" dirty="0" err="1">
                <a:solidFill>
                  <a:srgbClr val="58595B"/>
                </a:solidFill>
                <a:latin typeface="Calibri"/>
              </a:rPr>
              <a:t>the</a:t>
            </a:r>
            <a:r>
              <a:rPr lang="hu-HU" sz="1050" kern="0" dirty="0">
                <a:solidFill>
                  <a:srgbClr val="58595B"/>
                </a:solidFill>
                <a:latin typeface="Calibri"/>
              </a:rPr>
              <a:t> Ipsos </a:t>
            </a:r>
            <a:r>
              <a:rPr lang="hu-HU" sz="1050" kern="0" dirty="0" err="1">
                <a:solidFill>
                  <a:srgbClr val="58595B"/>
                </a:solidFill>
                <a:latin typeface="Calibri"/>
              </a:rPr>
              <a:t>sample</a:t>
            </a:r>
            <a:r>
              <a:rPr lang="hu-HU" sz="1050" kern="0" dirty="0">
                <a:solidFill>
                  <a:srgbClr val="58595B"/>
                </a:solidFill>
                <a:latin typeface="Calibri"/>
              </a:rPr>
              <a:t>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more </a:t>
            </a:r>
            <a:r>
              <a:rPr lang="hu-HU" sz="1050" kern="0" dirty="0" err="1">
                <a:solidFill>
                  <a:srgbClr val="58595B"/>
                </a:solidFill>
                <a:latin typeface="Calibri"/>
              </a:rPr>
              <a:t>educated</a:t>
            </a:r>
            <a:r>
              <a:rPr lang="hu-HU" sz="1050" kern="0" dirty="0">
                <a:solidFill>
                  <a:srgbClr val="58595B"/>
                </a:solidFill>
                <a:latin typeface="Calibri"/>
              </a:rPr>
              <a:t> and more of </a:t>
            </a:r>
            <a:r>
              <a:rPr lang="hu-HU" sz="1050" kern="0" dirty="0" err="1">
                <a:solidFill>
                  <a:srgbClr val="58595B"/>
                </a:solidFill>
                <a:latin typeface="Calibri"/>
              </a:rPr>
              <a:t>them</a:t>
            </a:r>
            <a:r>
              <a:rPr lang="hu-HU" sz="1050" kern="0" dirty="0">
                <a:solidFill>
                  <a:srgbClr val="58595B"/>
                </a:solidFill>
                <a:latin typeface="Calibri"/>
              </a:rPr>
              <a:t> </a:t>
            </a:r>
            <a:r>
              <a:rPr lang="hu-HU" sz="1050" kern="0" dirty="0" err="1">
                <a:solidFill>
                  <a:srgbClr val="58595B"/>
                </a:solidFill>
                <a:latin typeface="Calibri"/>
              </a:rPr>
              <a:t>live</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partner. </a:t>
            </a:r>
          </a:p>
        </p:txBody>
      </p:sp>
      <p:pic>
        <p:nvPicPr>
          <p:cNvPr id="49" name="Picture 48">
            <a:extLst>
              <a:ext uri="{FF2B5EF4-FFF2-40B4-BE49-F238E27FC236}">
                <a16:creationId xmlns:a16="http://schemas.microsoft.com/office/drawing/2014/main" xmlns="" id="{08C526E8-13A2-4A84-930D-C9C057166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1" name="Picture 50">
            <a:extLst>
              <a:ext uri="{FF2B5EF4-FFF2-40B4-BE49-F238E27FC236}">
                <a16:creationId xmlns:a16="http://schemas.microsoft.com/office/drawing/2014/main" xmlns="" id="{3C4F871E-908A-4516-98EE-66F078EA0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337328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Other</a:t>
            </a:r>
            <a:r>
              <a:rPr lang="hu-HU" sz="2900" dirty="0"/>
              <a:t> </a:t>
            </a:r>
            <a:r>
              <a:rPr lang="hu-HU" sz="2900" dirty="0" err="1"/>
              <a:t>devices</a:t>
            </a:r>
            <a:r>
              <a:rPr lang="hu-HU" sz="2900" dirty="0"/>
              <a:t> </a:t>
            </a:r>
            <a:r>
              <a:rPr lang="hu-HU" sz="2900" dirty="0" err="1"/>
              <a:t>used</a:t>
            </a:r>
            <a:r>
              <a:rPr lang="hu-HU" sz="2900" dirty="0"/>
              <a:t> </a:t>
            </a:r>
            <a:r>
              <a:rPr lang="hu-HU" sz="2900" dirty="0" err="1"/>
              <a:t>while</a:t>
            </a:r>
            <a:r>
              <a:rPr lang="hu-HU" sz="2900" dirty="0"/>
              <a:t> </a:t>
            </a:r>
            <a:r>
              <a:rPr lang="hu-HU" sz="2900" dirty="0" err="1"/>
              <a:t>watching</a:t>
            </a:r>
            <a:r>
              <a:rPr lang="hu-HU" sz="2900" dirty="0"/>
              <a:t>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 </a:t>
            </a: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N=772 | Base: the ones using internet at watch TV simultaneously</a:t>
            </a:r>
          </a:p>
        </p:txBody>
      </p:sp>
      <p:sp>
        <p:nvSpPr>
          <p:cNvPr id="103" name="Freeform 257"/>
          <p:cNvSpPr>
            <a:spLocks noChangeAspect="1" noEditPoints="1"/>
          </p:cNvSpPr>
          <p:nvPr/>
        </p:nvSpPr>
        <p:spPr bwMode="auto">
          <a:xfrm>
            <a:off x="6098795" y="1616832"/>
            <a:ext cx="494257" cy="308636"/>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Freeform 11"/>
          <p:cNvSpPr>
            <a:spLocks noChangeAspect="1" noEditPoints="1"/>
          </p:cNvSpPr>
          <p:nvPr/>
        </p:nvSpPr>
        <p:spPr bwMode="auto">
          <a:xfrm>
            <a:off x="2062454" y="1561623"/>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Freeform 11"/>
          <p:cNvSpPr>
            <a:spLocks noChangeAspect="1" noEditPoints="1"/>
          </p:cNvSpPr>
          <p:nvPr/>
        </p:nvSpPr>
        <p:spPr bwMode="auto">
          <a:xfrm>
            <a:off x="4698397" y="1579174"/>
            <a:ext cx="511384" cy="371505"/>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6" name="Freeform 16"/>
          <p:cNvSpPr>
            <a:spLocks noEditPoints="1"/>
          </p:cNvSpPr>
          <p:nvPr/>
        </p:nvSpPr>
        <p:spPr bwMode="auto">
          <a:xfrm>
            <a:off x="3277064" y="1583618"/>
            <a:ext cx="571449" cy="366493"/>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40" name="Group 47"/>
          <p:cNvGrpSpPr/>
          <p:nvPr/>
        </p:nvGrpSpPr>
        <p:grpSpPr>
          <a:xfrm>
            <a:off x="1691655" y="1275606"/>
            <a:ext cx="971096" cy="965905"/>
            <a:chOff x="0" y="0"/>
            <a:chExt cx="1600202" cy="1600200"/>
          </a:xfrm>
        </p:grpSpPr>
        <p:sp>
          <p:nvSpPr>
            <p:cNvPr id="4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8"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67" name="Group 47"/>
          <p:cNvGrpSpPr/>
          <p:nvPr/>
        </p:nvGrpSpPr>
        <p:grpSpPr>
          <a:xfrm>
            <a:off x="3087642" y="1281517"/>
            <a:ext cx="971096" cy="965905"/>
            <a:chOff x="0" y="0"/>
            <a:chExt cx="1600202" cy="1600200"/>
          </a:xfrm>
        </p:grpSpPr>
        <p:sp>
          <p:nvSpPr>
            <p:cNvPr id="6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110" name="Group 47"/>
          <p:cNvGrpSpPr/>
          <p:nvPr/>
        </p:nvGrpSpPr>
        <p:grpSpPr>
          <a:xfrm>
            <a:off x="4483600" y="1286946"/>
            <a:ext cx="971096" cy="965905"/>
            <a:chOff x="0" y="0"/>
            <a:chExt cx="1600202" cy="1600200"/>
          </a:xfrm>
        </p:grpSpPr>
        <p:sp>
          <p:nvSpPr>
            <p:cNvPr id="111"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8"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9"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0"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1"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2"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3"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4"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5"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6"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7"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8"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9"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0"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131" name="Group 47"/>
          <p:cNvGrpSpPr/>
          <p:nvPr/>
        </p:nvGrpSpPr>
        <p:grpSpPr>
          <a:xfrm>
            <a:off x="5868144" y="1285169"/>
            <a:ext cx="971096" cy="965905"/>
            <a:chOff x="0" y="0"/>
            <a:chExt cx="1600202" cy="1600200"/>
          </a:xfrm>
        </p:grpSpPr>
        <p:sp>
          <p:nvSpPr>
            <p:cNvPr id="13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7"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8"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9"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0"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1"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2"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3"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4"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5"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6"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7"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8"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73" name="Rectangle 23"/>
          <p:cNvSpPr/>
          <p:nvPr/>
        </p:nvSpPr>
        <p:spPr>
          <a:xfrm>
            <a:off x="1753533" y="2383099"/>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83</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4" name="Rectangle 23"/>
          <p:cNvSpPr/>
          <p:nvPr/>
        </p:nvSpPr>
        <p:spPr>
          <a:xfrm>
            <a:off x="3151502" y="2386254"/>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35</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5" name="Rectangle 23"/>
          <p:cNvSpPr/>
          <p:nvPr/>
        </p:nvSpPr>
        <p:spPr>
          <a:xfrm>
            <a:off x="4548277" y="2378985"/>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14</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6" name="Rectangle 23"/>
          <p:cNvSpPr/>
          <p:nvPr/>
        </p:nvSpPr>
        <p:spPr>
          <a:xfrm>
            <a:off x="5935792" y="2379258"/>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97" name="Szövegdoboz 30"/>
          <p:cNvSpPr txBox="1"/>
          <p:nvPr/>
        </p:nvSpPr>
        <p:spPr>
          <a:xfrm>
            <a:off x="376088" y="3130971"/>
            <a:ext cx="8300368" cy="12234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58595B"/>
                </a:solidFill>
                <a:effectLst/>
                <a:uLnTx/>
                <a:uFillTx/>
                <a:latin typeface="Calibri"/>
              </a:rPr>
              <a:t>In </a:t>
            </a:r>
            <a:r>
              <a:rPr kumimoji="0" lang="hu-HU" sz="1050" b="0" i="0" u="none" strike="noStrike" kern="0" cap="none" spc="0" normalizeH="0" baseline="0" noProof="0" dirty="0" err="1">
                <a:ln>
                  <a:noFill/>
                </a:ln>
                <a:solidFill>
                  <a:srgbClr val="58595B"/>
                </a:solidFill>
                <a:effectLst/>
                <a:uLnTx/>
                <a:uFillTx/>
                <a:latin typeface="Calibri"/>
              </a:rPr>
              <a:t>cases</a:t>
            </a:r>
            <a:r>
              <a:rPr kumimoji="0" lang="hu-HU" sz="1050" b="0" i="0" u="none" strike="noStrike" kern="0" cap="none" spc="0" normalizeH="0" baseline="0" noProof="0" dirty="0">
                <a:ln>
                  <a:noFill/>
                </a:ln>
                <a:solidFill>
                  <a:srgbClr val="58595B"/>
                </a:solidFill>
                <a:effectLst/>
                <a:uLnTx/>
                <a:uFillTx/>
                <a:latin typeface="Calibri"/>
              </a:rPr>
              <a:t> </a:t>
            </a:r>
            <a:r>
              <a:rPr kumimoji="0" lang="hu-HU" sz="1050" b="0" i="0" u="none" strike="noStrike" kern="0" cap="none" spc="0" normalizeH="0" baseline="0" noProof="0" dirty="0" err="1">
                <a:ln>
                  <a:noFill/>
                </a:ln>
                <a:solidFill>
                  <a:srgbClr val="58595B"/>
                </a:solidFill>
                <a:effectLst/>
                <a:uLnTx/>
                <a:uFillTx/>
                <a:latin typeface="Calibri"/>
              </a:rPr>
              <a:t>when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youth</a:t>
            </a:r>
            <a:r>
              <a:rPr lang="hu-HU" sz="1050" kern="0" dirty="0">
                <a:solidFill>
                  <a:srgbClr val="58595B"/>
                </a:solidFill>
                <a:latin typeface="Calibri"/>
              </a:rPr>
              <a:t> </a:t>
            </a:r>
            <a:r>
              <a:rPr lang="hu-HU" sz="1050" kern="0" dirty="0" err="1">
                <a:solidFill>
                  <a:srgbClr val="58595B"/>
                </a:solidFill>
                <a:latin typeface="Calibri"/>
              </a:rPr>
              <a:t>uses</a:t>
            </a:r>
            <a:r>
              <a:rPr lang="hu-HU" sz="1050" kern="0" dirty="0">
                <a:solidFill>
                  <a:srgbClr val="58595B"/>
                </a:solidFill>
                <a:latin typeface="Calibri"/>
              </a:rPr>
              <a:t> internet </a:t>
            </a:r>
            <a:r>
              <a:rPr lang="hu-HU" sz="1050" kern="0" dirty="0" err="1">
                <a:solidFill>
                  <a:srgbClr val="58595B"/>
                </a:solidFill>
                <a:latin typeface="Calibri"/>
              </a:rPr>
              <a:t>while</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TV,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mainly</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smart</a:t>
            </a:r>
            <a:r>
              <a:rPr lang="hu-HU" sz="1050" kern="0" dirty="0">
                <a:solidFill>
                  <a:srgbClr val="58595B"/>
                </a:solidFill>
                <a:latin typeface="Calibri"/>
              </a:rPr>
              <a:t> </a:t>
            </a:r>
            <a:r>
              <a:rPr lang="hu-HU" sz="1050" kern="0" dirty="0" err="1">
                <a:solidFill>
                  <a:srgbClr val="58595B"/>
                </a:solidFill>
                <a:latin typeface="Calibri"/>
              </a:rPr>
              <a:t>phone</a:t>
            </a:r>
            <a:r>
              <a:rPr lang="hu-HU" sz="1050" kern="0" dirty="0">
                <a:solidFill>
                  <a:srgbClr val="58595B"/>
                </a:solidFill>
                <a:latin typeface="Calibri"/>
              </a:rPr>
              <a:t>. This is especially true about women (88%), primary school graduates (91%) </a:t>
            </a:r>
            <a:r>
              <a:rPr kumimoji="0" lang="hu-HU" sz="1050" b="0" i="0" u="none" strike="noStrike" kern="0" cap="none" spc="0" normalizeH="0" noProof="0" dirty="0">
                <a:ln>
                  <a:noFill/>
                </a:ln>
                <a:solidFill>
                  <a:srgbClr val="58595B"/>
                </a:solidFill>
                <a:effectLst/>
                <a:uLnTx/>
                <a:uFillTx/>
                <a:latin typeface="Calibri"/>
              </a:rPr>
              <a:t>and parents (90%).</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Second</a:t>
            </a:r>
            <a:r>
              <a:rPr lang="hu-HU" sz="1050" kern="0" dirty="0">
                <a:solidFill>
                  <a:srgbClr val="58595B"/>
                </a:solidFill>
                <a:latin typeface="Calibri"/>
              </a:rPr>
              <a:t> is </a:t>
            </a:r>
            <a:r>
              <a:rPr lang="hu-HU" sz="1050" kern="0" dirty="0" err="1">
                <a:solidFill>
                  <a:srgbClr val="58595B"/>
                </a:solidFill>
                <a:latin typeface="Calibri"/>
              </a:rPr>
              <a:t>the</a:t>
            </a:r>
            <a:r>
              <a:rPr lang="hu-HU" sz="1050" kern="0" dirty="0">
                <a:solidFill>
                  <a:srgbClr val="58595B"/>
                </a:solidFill>
                <a:latin typeface="Calibri"/>
              </a:rPr>
              <a:t> laptop </a:t>
            </a:r>
            <a:r>
              <a:rPr lang="hu-HU" sz="1050" kern="0" dirty="0" err="1">
                <a:solidFill>
                  <a:srgbClr val="58595B"/>
                </a:solidFill>
                <a:latin typeface="Calibri"/>
              </a:rPr>
              <a:t>with</a:t>
            </a:r>
            <a:r>
              <a:rPr lang="hu-HU" sz="1050" kern="0" dirty="0">
                <a:solidFill>
                  <a:srgbClr val="58595B"/>
                </a:solidFill>
                <a:latin typeface="Calibri"/>
              </a:rPr>
              <a:t> 35%.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living</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flatmates</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in </a:t>
            </a:r>
            <a:r>
              <a:rPr lang="hu-HU" sz="1050" kern="0" dirty="0" err="1">
                <a:solidFill>
                  <a:srgbClr val="58595B"/>
                </a:solidFill>
                <a:latin typeface="Calibri"/>
              </a:rPr>
              <a:t>student</a:t>
            </a:r>
            <a:r>
              <a:rPr lang="hu-HU" sz="1050" kern="0" dirty="0">
                <a:solidFill>
                  <a:srgbClr val="58595B"/>
                </a:solidFill>
                <a:latin typeface="Calibri"/>
              </a:rPr>
              <a:t> </a:t>
            </a:r>
            <a:r>
              <a:rPr lang="hu-HU" sz="1050" kern="0" dirty="0" err="1">
                <a:solidFill>
                  <a:srgbClr val="58595B"/>
                </a:solidFill>
                <a:latin typeface="Calibri"/>
              </a:rPr>
              <a:t>dorms</a:t>
            </a:r>
            <a:r>
              <a:rPr lang="hu-HU" sz="1050" kern="0" dirty="0">
                <a:solidFill>
                  <a:srgbClr val="58595B"/>
                </a:solidFill>
                <a:latin typeface="Calibri"/>
              </a:rPr>
              <a:t> (52%) is </a:t>
            </a:r>
            <a:r>
              <a:rPr lang="hu-HU" sz="1050" kern="0" dirty="0" err="1">
                <a:solidFill>
                  <a:srgbClr val="58595B"/>
                </a:solidFill>
                <a:latin typeface="Calibri"/>
              </a:rPr>
              <a:t>it</a:t>
            </a:r>
            <a:r>
              <a:rPr lang="hu-HU" sz="1050" kern="0" dirty="0">
                <a:solidFill>
                  <a:srgbClr val="58595B"/>
                </a:solidFill>
                <a:latin typeface="Calibri"/>
              </a:rPr>
              <a:t> more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a:t>
            </a:r>
            <a:r>
              <a:rPr lang="hu-HU" sz="1050" kern="0" dirty="0" err="1">
                <a:solidFill>
                  <a:srgbClr val="58595B"/>
                </a:solidFill>
                <a:latin typeface="Calibri"/>
              </a:rPr>
              <a:t>so</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ad-</a:t>
            </a:r>
            <a:r>
              <a:rPr lang="hu-HU" sz="1050" kern="0" dirty="0" err="1">
                <a:solidFill>
                  <a:srgbClr val="58595B"/>
                </a:solidFill>
                <a:latin typeface="Calibri"/>
              </a:rPr>
              <a:t>blockers</a:t>
            </a:r>
            <a:r>
              <a:rPr lang="hu-HU" sz="1050" kern="0" dirty="0">
                <a:solidFill>
                  <a:srgbClr val="58595B"/>
                </a:solidFill>
                <a:latin typeface="Calibri"/>
              </a:rPr>
              <a:t> (43%), and SVOD </a:t>
            </a:r>
            <a:r>
              <a:rPr lang="hu-HU" sz="1050" kern="0" dirty="0" err="1">
                <a:solidFill>
                  <a:srgbClr val="58595B"/>
                </a:solidFill>
                <a:latin typeface="Calibri"/>
              </a:rPr>
              <a:t>subscribers</a:t>
            </a:r>
            <a:r>
              <a:rPr lang="hu-HU" sz="1050" kern="0" dirty="0">
                <a:solidFill>
                  <a:srgbClr val="58595B"/>
                </a:solidFill>
                <a:latin typeface="Calibri"/>
              </a:rPr>
              <a:t> (51%). </a:t>
            </a:r>
            <a:r>
              <a:rPr lang="hu-HU" sz="1050" kern="0" dirty="0" err="1">
                <a:solidFill>
                  <a:srgbClr val="58595B"/>
                </a:solidFill>
                <a:latin typeface="Calibri"/>
              </a:rPr>
              <a:t>It</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last </a:t>
            </a:r>
            <a:r>
              <a:rPr lang="hu-HU" sz="1050" kern="0" dirty="0" err="1">
                <a:solidFill>
                  <a:srgbClr val="58595B"/>
                </a:solidFill>
                <a:latin typeface="Calibri"/>
              </a:rPr>
              <a:t>group</a:t>
            </a:r>
            <a:r>
              <a:rPr lang="hu-HU" sz="1050" kern="0" dirty="0">
                <a:solidFill>
                  <a:srgbClr val="58595B"/>
                </a:solidFill>
                <a:latin typeface="Calibri"/>
              </a:rPr>
              <a:t> </a:t>
            </a:r>
            <a:r>
              <a:rPr lang="hu-HU" sz="1050" kern="0" dirty="0" err="1">
                <a:solidFill>
                  <a:srgbClr val="58595B"/>
                </a:solidFill>
                <a:latin typeface="Calibri"/>
              </a:rPr>
              <a:t>desktop</a:t>
            </a:r>
            <a:r>
              <a:rPr lang="hu-HU" sz="1050" kern="0" dirty="0">
                <a:solidFill>
                  <a:srgbClr val="58595B"/>
                </a:solidFill>
                <a:latin typeface="Calibri"/>
              </a:rPr>
              <a:t> PC (31%) is </a:t>
            </a:r>
            <a:r>
              <a:rPr lang="hu-HU" sz="1050" kern="0" dirty="0" err="1">
                <a:solidFill>
                  <a:srgbClr val="58595B"/>
                </a:solidFill>
                <a:latin typeface="Calibri"/>
              </a:rPr>
              <a:t>also</a:t>
            </a:r>
            <a:r>
              <a:rPr lang="hu-HU" sz="1050" kern="0" dirty="0">
                <a:solidFill>
                  <a:srgbClr val="58595B"/>
                </a:solidFill>
                <a:latin typeface="Calibri"/>
              </a:rPr>
              <a:t> more </a:t>
            </a:r>
            <a:r>
              <a:rPr lang="hu-HU" sz="1050" kern="0" dirty="0" err="1">
                <a:solidFill>
                  <a:srgbClr val="58595B"/>
                </a:solidFill>
                <a:latin typeface="Calibri"/>
              </a:rPr>
              <a:t>common</a:t>
            </a:r>
            <a:r>
              <a:rPr lang="hu-HU" sz="1050" kern="0" dirty="0">
                <a:solidFill>
                  <a:srgbClr val="58595B"/>
                </a:solidFill>
                <a:latin typeface="Calibri"/>
              </a:rPr>
              <a:t>. </a:t>
            </a:r>
            <a:r>
              <a:rPr lang="hu-HU" sz="1050" kern="0" dirty="0" err="1">
                <a:solidFill>
                  <a:srgbClr val="58595B"/>
                </a:solidFill>
                <a:latin typeface="Calibri"/>
              </a:rPr>
              <a:t>On</a:t>
            </a:r>
            <a:r>
              <a:rPr lang="hu-HU" sz="1050" kern="0" dirty="0">
                <a:solidFill>
                  <a:srgbClr val="58595B"/>
                </a:solidFill>
                <a:latin typeface="Calibri"/>
              </a:rPr>
              <a:t> </a:t>
            </a:r>
            <a:r>
              <a:rPr lang="hu-HU" sz="1050" kern="0" dirty="0" err="1">
                <a:solidFill>
                  <a:srgbClr val="58595B"/>
                </a:solidFill>
                <a:latin typeface="Calibri"/>
              </a:rPr>
              <a:t>desktop</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used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more </a:t>
            </a:r>
            <a:r>
              <a:rPr lang="hu-HU" sz="1050" kern="0" dirty="0" err="1">
                <a:solidFill>
                  <a:srgbClr val="58595B"/>
                </a:solidFill>
                <a:latin typeface="Calibri"/>
              </a:rPr>
              <a:t>men</a:t>
            </a:r>
            <a:r>
              <a:rPr lang="hu-HU" sz="1050" kern="0" dirty="0">
                <a:solidFill>
                  <a:srgbClr val="58595B"/>
                </a:solidFill>
                <a:latin typeface="Calibri"/>
              </a:rPr>
              <a:t> (20%) </a:t>
            </a:r>
            <a:r>
              <a:rPr lang="hu-HU" sz="1050" kern="0" dirty="0" err="1">
                <a:solidFill>
                  <a:srgbClr val="58595B"/>
                </a:solidFill>
                <a:latin typeface="Calibri"/>
              </a:rPr>
              <a:t>physical</a:t>
            </a:r>
            <a:r>
              <a:rPr lang="hu-HU" sz="1050" kern="0" dirty="0">
                <a:solidFill>
                  <a:srgbClr val="58595B"/>
                </a:solidFill>
                <a:latin typeface="Calibri"/>
              </a:rPr>
              <a:t> </a:t>
            </a:r>
            <a:r>
              <a:rPr lang="hu-HU" sz="1050" kern="0" dirty="0" err="1">
                <a:solidFill>
                  <a:srgbClr val="58595B"/>
                </a:solidFill>
                <a:latin typeface="Calibri"/>
              </a:rPr>
              <a:t>workers</a:t>
            </a:r>
            <a:r>
              <a:rPr lang="hu-HU" sz="1050" kern="0" dirty="0">
                <a:solidFill>
                  <a:srgbClr val="58595B"/>
                </a:solidFill>
                <a:latin typeface="Calibri"/>
              </a:rPr>
              <a:t> (22%) and </a:t>
            </a:r>
            <a:r>
              <a:rPr lang="hu-HU" sz="1050" kern="0" dirty="0" err="1">
                <a:solidFill>
                  <a:srgbClr val="58595B"/>
                </a:solidFill>
                <a:latin typeface="Calibri"/>
              </a:rPr>
              <a:t>heavy</a:t>
            </a:r>
            <a:r>
              <a:rPr lang="hu-HU" sz="1050" kern="0" dirty="0">
                <a:solidFill>
                  <a:srgbClr val="58595B"/>
                </a:solidFill>
                <a:latin typeface="Calibri"/>
              </a:rPr>
              <a:t> </a:t>
            </a:r>
            <a:r>
              <a:rPr lang="hu-HU" sz="1050" kern="0" dirty="0" err="1">
                <a:solidFill>
                  <a:srgbClr val="58595B"/>
                </a:solidFill>
                <a:latin typeface="Calibri"/>
              </a:rPr>
              <a:t>viewers</a:t>
            </a:r>
            <a:r>
              <a:rPr lang="hu-HU" sz="1050" kern="0" dirty="0">
                <a:solidFill>
                  <a:srgbClr val="58595B"/>
                </a:solidFill>
                <a:latin typeface="Calibri"/>
              </a:rPr>
              <a:t> (21%).</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Tablets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mentioned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fewest</a:t>
            </a:r>
            <a:r>
              <a:rPr lang="hu-HU" sz="1050" kern="0" dirty="0">
                <a:solidFill>
                  <a:srgbClr val="58595B"/>
                </a:solidFill>
                <a:latin typeface="Calibri"/>
              </a:rPr>
              <a:t> </a:t>
            </a:r>
            <a:r>
              <a:rPr lang="hu-HU" sz="1050" kern="0" dirty="0" err="1">
                <a:solidFill>
                  <a:srgbClr val="58595B"/>
                </a:solidFill>
                <a:latin typeface="Calibri"/>
              </a:rPr>
              <a:t>respondets</a:t>
            </a:r>
            <a:r>
              <a:rPr lang="hu-HU" sz="1050" kern="0" dirty="0">
                <a:solidFill>
                  <a:srgbClr val="58595B"/>
                </a:solidFill>
                <a:latin typeface="Calibri"/>
              </a:rPr>
              <a:t>. The ratio is </a:t>
            </a:r>
            <a:r>
              <a:rPr lang="hu-HU" sz="1050" kern="0" dirty="0" err="1">
                <a:solidFill>
                  <a:srgbClr val="58595B"/>
                </a:solidFill>
                <a:latin typeface="Calibri"/>
              </a:rPr>
              <a:t>somewhat</a:t>
            </a:r>
            <a:r>
              <a:rPr lang="hu-HU" sz="1050" kern="0" dirty="0">
                <a:solidFill>
                  <a:srgbClr val="58595B"/>
                </a:solidFill>
                <a:latin typeface="Calibri"/>
              </a:rPr>
              <a:t> </a:t>
            </a:r>
            <a:r>
              <a:rPr lang="hu-HU" sz="1050" kern="0" dirty="0" err="1">
                <a:solidFill>
                  <a:srgbClr val="58595B"/>
                </a:solidFill>
                <a:latin typeface="Calibri"/>
              </a:rPr>
              <a:t>higher</a:t>
            </a:r>
            <a:r>
              <a:rPr lang="hu-HU" sz="1050" kern="0" dirty="0">
                <a:solidFill>
                  <a:srgbClr val="58595B"/>
                </a:solidFill>
                <a:latin typeface="Calibri"/>
              </a:rPr>
              <a:t>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consume</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online (15%),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Hungarian</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(19%).</a:t>
            </a:r>
            <a:endParaRPr kumimoji="0" lang="hu-HU" sz="1050" b="0" i="0" u="none" strike="noStrike" kern="0" cap="none" spc="0" normalizeH="0" dirty="0">
              <a:ln>
                <a:noFill/>
              </a:ln>
              <a:solidFill>
                <a:srgbClr val="58595B"/>
              </a:solidFill>
              <a:effectLst/>
              <a:uLnTx/>
              <a:uFillTx/>
              <a:latin typeface="Calibri"/>
            </a:endParaRPr>
          </a:p>
        </p:txBody>
      </p:sp>
      <p:pic>
        <p:nvPicPr>
          <p:cNvPr id="98" name="Picture 97">
            <a:extLst>
              <a:ext uri="{FF2B5EF4-FFF2-40B4-BE49-F238E27FC236}">
                <a16:creationId xmlns:a16="http://schemas.microsoft.com/office/drawing/2014/main" xmlns="" id="{ABB52D26-A8C7-4594-888C-750AF55C4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9" name="Picture 98">
            <a:extLst>
              <a:ext uri="{FF2B5EF4-FFF2-40B4-BE49-F238E27FC236}">
                <a16:creationId xmlns:a16="http://schemas.microsoft.com/office/drawing/2014/main" xmlns="" id="{67872EFB-5AA8-40FD-8341-91E456AFB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999467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Using</a:t>
            </a:r>
            <a:r>
              <a:rPr lang="hu-HU" sz="2900" dirty="0"/>
              <a:t> internet </a:t>
            </a:r>
            <a:r>
              <a:rPr lang="hu-HU" sz="2900" dirty="0" err="1"/>
              <a:t>while</a:t>
            </a:r>
            <a:r>
              <a:rPr lang="hu-HU" sz="2900" dirty="0"/>
              <a:t> </a:t>
            </a:r>
            <a:r>
              <a:rPr lang="hu-HU" sz="2900" dirty="0" err="1"/>
              <a:t>watching</a:t>
            </a:r>
            <a:r>
              <a:rPr lang="hu-HU" sz="2900" dirty="0"/>
              <a:t> TV: </a:t>
            </a:r>
            <a:r>
              <a:rPr lang="hu-HU" sz="2900" dirty="0" err="1"/>
              <a:t>activities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online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a:t>
            </a: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N=772 | Base: the ones who watch TV and use internet simultaneously </a:t>
            </a:r>
          </a:p>
        </p:txBody>
      </p:sp>
      <p:sp>
        <p:nvSpPr>
          <p:cNvPr id="98" name="Rectangle 97"/>
          <p:cNvSpPr/>
          <p:nvPr/>
        </p:nvSpPr>
        <p:spPr>
          <a:xfrm>
            <a:off x="4404270" y="2551555"/>
            <a:ext cx="2253394" cy="9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pSp>
        <p:nvGrpSpPr>
          <p:cNvPr id="99" name="Group 69"/>
          <p:cNvGrpSpPr/>
          <p:nvPr/>
        </p:nvGrpSpPr>
        <p:grpSpPr>
          <a:xfrm rot="6910982">
            <a:off x="4235607" y="1192163"/>
            <a:ext cx="2759725" cy="3133593"/>
            <a:chOff x="0" y="0"/>
            <a:chExt cx="5715000" cy="6490858"/>
          </a:xfrm>
        </p:grpSpPr>
        <p:grpSp>
          <p:nvGrpSpPr>
            <p:cNvPr id="100" name="Group 53"/>
            <p:cNvGrpSpPr/>
            <p:nvPr/>
          </p:nvGrpSpPr>
          <p:grpSpPr>
            <a:xfrm>
              <a:off x="3532397" y="1186357"/>
              <a:ext cx="2108175" cy="2677897"/>
              <a:chOff x="0" y="0"/>
              <a:chExt cx="2108173" cy="2677895"/>
            </a:xfrm>
          </p:grpSpPr>
          <p:sp>
            <p:nvSpPr>
              <p:cNvPr id="165" name="Shape 51"/>
              <p:cNvSpPr/>
              <p:nvPr/>
            </p:nvSpPr>
            <p:spPr>
              <a:xfrm>
                <a:off x="634852" y="0"/>
                <a:ext cx="1473322" cy="2677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F4A487"/>
              </a:solidFill>
              <a:ln w="12700" cap="flat">
                <a:noFill/>
                <a:miter lim="400000"/>
              </a:ln>
              <a:effectLst/>
            </p:spPr>
            <p:txBody>
              <a:bodyPr wrap="square" lIns="50800" tIns="50800" rIns="50800" bIns="50800" numCol="1" anchor="ctr">
                <a:noAutofit/>
              </a:bodyPr>
              <a:lstStyle/>
              <a:p>
                <a:endParaRPr dirty="0"/>
              </a:p>
            </p:txBody>
          </p:sp>
          <p:sp>
            <p:nvSpPr>
              <p:cNvPr id="166" name="Shape 52"/>
              <p:cNvSpPr/>
              <p:nvPr/>
            </p:nvSpPr>
            <p:spPr>
              <a:xfrm>
                <a:off x="0" y="1849"/>
                <a:ext cx="640915" cy="1209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ED6737"/>
              </a:solidFill>
              <a:ln w="12700" cap="flat">
                <a:noFill/>
                <a:miter lim="400000"/>
              </a:ln>
              <a:effectLst/>
            </p:spPr>
            <p:txBody>
              <a:bodyPr wrap="square" lIns="50800" tIns="50800" rIns="50800" bIns="50800" numCol="1" anchor="ctr">
                <a:noAutofit/>
              </a:bodyPr>
              <a:lstStyle/>
              <a:p>
                <a:endParaRPr/>
              </a:p>
            </p:txBody>
          </p:sp>
        </p:grpSp>
        <p:grpSp>
          <p:nvGrpSpPr>
            <p:cNvPr id="101" name="Group 56"/>
            <p:cNvGrpSpPr/>
            <p:nvPr/>
          </p:nvGrpSpPr>
          <p:grpSpPr>
            <a:xfrm>
              <a:off x="1587454" y="0"/>
              <a:ext cx="2471373" cy="2397505"/>
              <a:chOff x="0" y="0"/>
              <a:chExt cx="2471372" cy="2397504"/>
            </a:xfrm>
          </p:grpSpPr>
          <p:sp>
            <p:nvSpPr>
              <p:cNvPr id="163" name="Shape 54"/>
              <p:cNvSpPr/>
              <p:nvPr/>
            </p:nvSpPr>
            <p:spPr>
              <a:xfrm>
                <a:off x="140650" y="0"/>
                <a:ext cx="2330723" cy="2397505"/>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F4A487"/>
              </a:solidFill>
              <a:ln w="12700" cap="flat">
                <a:noFill/>
                <a:miter lim="400000"/>
              </a:ln>
              <a:effectLst/>
            </p:spPr>
            <p:txBody>
              <a:bodyPr wrap="square" lIns="50800" tIns="50800" rIns="50800" bIns="50800" numCol="1" anchor="ctr">
                <a:noAutofit/>
              </a:bodyPr>
              <a:lstStyle/>
              <a:p>
                <a:endParaRPr/>
              </a:p>
            </p:txBody>
          </p:sp>
          <p:sp>
            <p:nvSpPr>
              <p:cNvPr id="164" name="Shape 55"/>
              <p:cNvSpPr/>
              <p:nvPr/>
            </p:nvSpPr>
            <p:spPr>
              <a:xfrm>
                <a:off x="0" y="1074480"/>
                <a:ext cx="1112821" cy="678072"/>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ED6737"/>
              </a:solidFill>
              <a:ln w="12700" cap="flat">
                <a:noFill/>
                <a:miter lim="400000"/>
              </a:ln>
              <a:effectLst/>
            </p:spPr>
            <p:txBody>
              <a:bodyPr wrap="square" lIns="50800" tIns="50800" rIns="50800" bIns="50800" numCol="1" anchor="ctr">
                <a:noAutofit/>
              </a:bodyPr>
              <a:lstStyle/>
              <a:p>
                <a:endParaRPr/>
              </a:p>
            </p:txBody>
          </p:sp>
        </p:grpSp>
        <p:grpSp>
          <p:nvGrpSpPr>
            <p:cNvPr id="102" name="Group 59"/>
            <p:cNvGrpSpPr/>
            <p:nvPr/>
          </p:nvGrpSpPr>
          <p:grpSpPr>
            <a:xfrm>
              <a:off x="-1" y="1664999"/>
              <a:ext cx="2699760" cy="1913789"/>
              <a:chOff x="0" y="0"/>
              <a:chExt cx="2699758" cy="1913787"/>
            </a:xfrm>
          </p:grpSpPr>
          <p:sp>
            <p:nvSpPr>
              <p:cNvPr id="161" name="Shape 57"/>
              <p:cNvSpPr/>
              <p:nvPr/>
            </p:nvSpPr>
            <p:spPr>
              <a:xfrm>
                <a:off x="0" y="0"/>
                <a:ext cx="2699759" cy="1473345"/>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endParaRPr dirty="0"/>
              </a:p>
            </p:txBody>
          </p:sp>
          <p:sp>
            <p:nvSpPr>
              <p:cNvPr id="162" name="Shape 58"/>
              <p:cNvSpPr/>
              <p:nvPr/>
            </p:nvSpPr>
            <p:spPr>
              <a:xfrm>
                <a:off x="410829" y="891605"/>
                <a:ext cx="1060953" cy="1022183"/>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chemeClr val="accent3"/>
              </a:solidFill>
              <a:ln w="12700" cap="flat">
                <a:noFill/>
                <a:miter lim="400000"/>
              </a:ln>
              <a:effectLst/>
            </p:spPr>
            <p:txBody>
              <a:bodyPr wrap="square" lIns="50800" tIns="50800" rIns="50800" bIns="50800" numCol="1" anchor="ctr">
                <a:noAutofit/>
              </a:bodyPr>
              <a:lstStyle/>
              <a:p>
                <a:endParaRPr/>
              </a:p>
            </p:txBody>
          </p:sp>
        </p:grpSp>
        <p:grpSp>
          <p:nvGrpSpPr>
            <p:cNvPr id="152" name="Group 62"/>
            <p:cNvGrpSpPr/>
            <p:nvPr/>
          </p:nvGrpSpPr>
          <p:grpSpPr>
            <a:xfrm>
              <a:off x="69301" y="2632505"/>
              <a:ext cx="2102477" cy="2678151"/>
              <a:chOff x="0" y="0"/>
              <a:chExt cx="2102476" cy="2678150"/>
            </a:xfrm>
          </p:grpSpPr>
          <p:sp>
            <p:nvSpPr>
              <p:cNvPr id="159" name="Shape 60"/>
              <p:cNvSpPr/>
              <p:nvPr/>
            </p:nvSpPr>
            <p:spPr>
              <a:xfrm>
                <a:off x="0" y="0"/>
                <a:ext cx="1485019" cy="267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endParaRPr dirty="0"/>
              </a:p>
            </p:txBody>
          </p:sp>
          <p:sp>
            <p:nvSpPr>
              <p:cNvPr id="160" name="Shape 61"/>
              <p:cNvSpPr/>
              <p:nvPr/>
            </p:nvSpPr>
            <p:spPr>
              <a:xfrm>
                <a:off x="1446045" y="1504610"/>
                <a:ext cx="656432" cy="117354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chemeClr val="accent3"/>
              </a:solidFill>
              <a:ln w="12700" cap="flat">
                <a:noFill/>
                <a:miter lim="400000"/>
              </a:ln>
              <a:effectLst/>
            </p:spPr>
            <p:txBody>
              <a:bodyPr wrap="square" lIns="50800" tIns="50800" rIns="50800" bIns="50800" numCol="1" anchor="ctr">
                <a:noAutofit/>
              </a:bodyPr>
              <a:lstStyle/>
              <a:p>
                <a:endParaRPr/>
              </a:p>
            </p:txBody>
          </p:sp>
        </p:grpSp>
        <p:grpSp>
          <p:nvGrpSpPr>
            <p:cNvPr id="153" name="Group 65"/>
            <p:cNvGrpSpPr/>
            <p:nvPr/>
          </p:nvGrpSpPr>
          <p:grpSpPr>
            <a:xfrm>
              <a:off x="1626214" y="4140461"/>
              <a:ext cx="2498848" cy="2350398"/>
              <a:chOff x="0" y="0"/>
              <a:chExt cx="2498847" cy="2350396"/>
            </a:xfrm>
          </p:grpSpPr>
          <p:sp>
            <p:nvSpPr>
              <p:cNvPr id="157" name="Shape 63"/>
              <p:cNvSpPr/>
              <p:nvPr/>
            </p:nvSpPr>
            <p:spPr>
              <a:xfrm>
                <a:off x="0" y="0"/>
                <a:ext cx="2376135" cy="2350397"/>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endParaRPr/>
              </a:p>
            </p:txBody>
          </p:sp>
          <p:sp>
            <p:nvSpPr>
              <p:cNvPr id="158" name="Shape 64"/>
              <p:cNvSpPr/>
              <p:nvPr/>
            </p:nvSpPr>
            <p:spPr>
              <a:xfrm>
                <a:off x="1390375" y="590223"/>
                <a:ext cx="1108473" cy="646838"/>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chemeClr val="accent3"/>
              </a:solidFill>
              <a:ln w="12700" cap="flat">
                <a:noFill/>
                <a:miter lim="400000"/>
              </a:ln>
              <a:effectLst/>
            </p:spPr>
            <p:txBody>
              <a:bodyPr wrap="square" lIns="50800" tIns="50800" rIns="50800" bIns="50800" numCol="1" anchor="ctr">
                <a:noAutofit/>
              </a:bodyPr>
              <a:lstStyle/>
              <a:p>
                <a:endParaRPr/>
              </a:p>
            </p:txBody>
          </p:sp>
        </p:grpSp>
        <p:grpSp>
          <p:nvGrpSpPr>
            <p:cNvPr id="154" name="Group 68"/>
            <p:cNvGrpSpPr/>
            <p:nvPr/>
          </p:nvGrpSpPr>
          <p:grpSpPr>
            <a:xfrm>
              <a:off x="3014054" y="2852634"/>
              <a:ext cx="2700946" cy="1887598"/>
              <a:chOff x="0" y="0"/>
              <a:chExt cx="2700945" cy="1887596"/>
            </a:xfrm>
          </p:grpSpPr>
          <p:sp>
            <p:nvSpPr>
              <p:cNvPr id="155" name="Shape 66"/>
              <p:cNvSpPr/>
              <p:nvPr/>
            </p:nvSpPr>
            <p:spPr>
              <a:xfrm>
                <a:off x="0" y="408024"/>
                <a:ext cx="2700946" cy="1479573"/>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F4A487"/>
              </a:solidFill>
              <a:ln w="12700" cap="flat">
                <a:noFill/>
                <a:miter lim="400000"/>
              </a:ln>
              <a:effectLst/>
            </p:spPr>
            <p:txBody>
              <a:bodyPr wrap="square" lIns="50800" tIns="50800" rIns="50800" bIns="50800" numCol="1" anchor="ctr">
                <a:noAutofit/>
              </a:bodyPr>
              <a:lstStyle/>
              <a:p>
                <a:endParaRPr/>
              </a:p>
            </p:txBody>
          </p:sp>
          <p:sp>
            <p:nvSpPr>
              <p:cNvPr id="156" name="Shape 67"/>
              <p:cNvSpPr/>
              <p:nvPr/>
            </p:nvSpPr>
            <p:spPr>
              <a:xfrm>
                <a:off x="1152169" y="0"/>
                <a:ext cx="1082574" cy="1086347"/>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ED6737"/>
              </a:solidFill>
              <a:ln w="12700" cap="flat">
                <a:noFill/>
                <a:miter lim="400000"/>
              </a:ln>
              <a:effectLst/>
            </p:spPr>
            <p:txBody>
              <a:bodyPr wrap="square" lIns="50800" tIns="50800" rIns="50800" bIns="50800" numCol="1" anchor="ctr">
                <a:noAutofit/>
              </a:bodyPr>
              <a:lstStyle/>
              <a:p>
                <a:endParaRPr/>
              </a:p>
            </p:txBody>
          </p:sp>
        </p:grpSp>
      </p:grpSp>
      <p:sp>
        <p:nvSpPr>
          <p:cNvPr id="197" name="Szövegdoboz 90"/>
          <p:cNvSpPr txBox="1"/>
          <p:nvPr/>
        </p:nvSpPr>
        <p:spPr>
          <a:xfrm>
            <a:off x="6941583" y="1695664"/>
            <a:ext cx="1305011" cy="253916"/>
          </a:xfrm>
          <a:prstGeom prst="rect">
            <a:avLst/>
          </a:prstGeom>
        </p:spPr>
        <p:txBody>
          <a:bodyPr wrap="square" rtlCol="0">
            <a:spAutoFit/>
          </a:bodyPr>
          <a:lstStyle/>
          <a:p>
            <a:r>
              <a:rPr lang="hu-HU" sz="1050" dirty="0" err="1">
                <a:solidFill>
                  <a:schemeClr val="bg2">
                    <a:lumMod val="50000"/>
                  </a:schemeClr>
                </a:solidFill>
                <a:latin typeface="Calibri" pitchFamily="34" charset="0"/>
                <a:cs typeface="Arial" pitchFamily="34" charset="0"/>
              </a:rPr>
              <a:t>Browsing</a:t>
            </a:r>
            <a:r>
              <a:rPr lang="hu-HU" sz="1050" dirty="0">
                <a:solidFill>
                  <a:schemeClr val="bg2">
                    <a:lumMod val="50000"/>
                  </a:schemeClr>
                </a:solidFill>
                <a:latin typeface="Calibri" pitchFamily="34" charset="0"/>
                <a:cs typeface="Arial" pitchFamily="34" charset="0"/>
              </a:rPr>
              <a:t> </a:t>
            </a:r>
            <a:endParaRPr lang="hu-HU" sz="1050" u="sng" dirty="0">
              <a:solidFill>
                <a:schemeClr val="bg2">
                  <a:lumMod val="50000"/>
                </a:schemeClr>
              </a:solidFill>
              <a:latin typeface="Calibri" pitchFamily="34" charset="0"/>
              <a:cs typeface="Arial" pitchFamily="34" charset="0"/>
            </a:endParaRPr>
          </a:p>
        </p:txBody>
      </p:sp>
      <p:sp>
        <p:nvSpPr>
          <p:cNvPr id="198" name="Szövegdoboz 91"/>
          <p:cNvSpPr txBox="1"/>
          <p:nvPr/>
        </p:nvSpPr>
        <p:spPr>
          <a:xfrm>
            <a:off x="4860416" y="852217"/>
            <a:ext cx="1234054" cy="253916"/>
          </a:xfrm>
          <a:prstGeom prst="rect">
            <a:avLst/>
          </a:prstGeom>
        </p:spPr>
        <p:txBody>
          <a:bodyPr wrap="square" rtlCol="0">
            <a:spAutoFit/>
          </a:bodyPr>
          <a:lstStyle/>
          <a:p>
            <a:pPr marL="173038" indent="-173038"/>
            <a:r>
              <a:rPr lang="hu-HU" sz="1050" dirty="0" err="1">
                <a:solidFill>
                  <a:schemeClr val="bg2">
                    <a:lumMod val="50000"/>
                  </a:schemeClr>
                </a:solidFill>
                <a:latin typeface="Calibri" pitchFamily="34" charset="0"/>
                <a:cs typeface="Arial" pitchFamily="34" charset="0"/>
              </a:rPr>
              <a:t>Social</a:t>
            </a:r>
            <a:r>
              <a:rPr lang="hu-HU" sz="1050" dirty="0">
                <a:solidFill>
                  <a:schemeClr val="bg2">
                    <a:lumMod val="50000"/>
                  </a:schemeClr>
                </a:solidFill>
                <a:latin typeface="Calibri" pitchFamily="34" charset="0"/>
                <a:cs typeface="Arial" pitchFamily="34" charset="0"/>
              </a:rPr>
              <a:t> </a:t>
            </a:r>
            <a:r>
              <a:rPr lang="hu-HU" sz="1050" dirty="0" err="1">
                <a:solidFill>
                  <a:schemeClr val="bg2">
                    <a:lumMod val="50000"/>
                  </a:schemeClr>
                </a:solidFill>
                <a:latin typeface="Calibri" pitchFamily="34" charset="0"/>
                <a:cs typeface="Arial" pitchFamily="34" charset="0"/>
              </a:rPr>
              <a:t>media</a:t>
            </a:r>
            <a:endParaRPr lang="hu-HU" sz="1050" dirty="0">
              <a:solidFill>
                <a:schemeClr val="bg2">
                  <a:lumMod val="50000"/>
                </a:schemeClr>
              </a:solidFill>
              <a:latin typeface="Calibri" pitchFamily="34" charset="0"/>
              <a:cs typeface="Arial" pitchFamily="34" charset="0"/>
            </a:endParaRPr>
          </a:p>
        </p:txBody>
      </p:sp>
      <p:sp>
        <p:nvSpPr>
          <p:cNvPr id="199" name="Szövegdoboz 92"/>
          <p:cNvSpPr txBox="1"/>
          <p:nvPr/>
        </p:nvSpPr>
        <p:spPr>
          <a:xfrm>
            <a:off x="4432650" y="3388452"/>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16%</a:t>
            </a:r>
          </a:p>
        </p:txBody>
      </p:sp>
      <p:sp>
        <p:nvSpPr>
          <p:cNvPr id="200" name="Szövegdoboz 93"/>
          <p:cNvSpPr txBox="1"/>
          <p:nvPr/>
        </p:nvSpPr>
        <p:spPr>
          <a:xfrm>
            <a:off x="4255815" y="2101519"/>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1%</a:t>
            </a:r>
          </a:p>
        </p:txBody>
      </p:sp>
      <p:sp>
        <p:nvSpPr>
          <p:cNvPr id="201" name="Szövegdoboz 94"/>
          <p:cNvSpPr txBox="1"/>
          <p:nvPr/>
        </p:nvSpPr>
        <p:spPr>
          <a:xfrm>
            <a:off x="5161000" y="1464893"/>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76%</a:t>
            </a:r>
          </a:p>
        </p:txBody>
      </p:sp>
      <p:sp>
        <p:nvSpPr>
          <p:cNvPr id="202" name="Szövegdoboz 95"/>
          <p:cNvSpPr txBox="1"/>
          <p:nvPr/>
        </p:nvSpPr>
        <p:spPr>
          <a:xfrm>
            <a:off x="6225758" y="1818615"/>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55%</a:t>
            </a:r>
          </a:p>
        </p:txBody>
      </p:sp>
      <p:sp>
        <p:nvSpPr>
          <p:cNvPr id="203" name="Szövegdoboz 96"/>
          <p:cNvSpPr txBox="1"/>
          <p:nvPr/>
        </p:nvSpPr>
        <p:spPr>
          <a:xfrm>
            <a:off x="6402073" y="3026243"/>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49%</a:t>
            </a:r>
          </a:p>
        </p:txBody>
      </p:sp>
      <p:sp>
        <p:nvSpPr>
          <p:cNvPr id="204" name="Szövegdoboz 97"/>
          <p:cNvSpPr txBox="1"/>
          <p:nvPr/>
        </p:nvSpPr>
        <p:spPr>
          <a:xfrm>
            <a:off x="5492686" y="3701600"/>
            <a:ext cx="846747" cy="369332"/>
          </a:xfrm>
          <a:prstGeom prst="rect">
            <a:avLst/>
          </a:prstGeom>
        </p:spPr>
        <p:txBody>
          <a:bodyPr wrap="square" rtlCol="0">
            <a:spAutoFit/>
          </a:bodyPr>
          <a:lstStyle/>
          <a:p>
            <a:pPr marL="173038" indent="-173038"/>
            <a:r>
              <a:rPr lang="hu-HU" b="1" dirty="0">
                <a:solidFill>
                  <a:schemeClr val="bg1"/>
                </a:solidFill>
                <a:latin typeface="Calibri" pitchFamily="34" charset="0"/>
                <a:cs typeface="Arial" pitchFamily="34" charset="0"/>
              </a:rPr>
              <a:t>29%</a:t>
            </a:r>
          </a:p>
        </p:txBody>
      </p:sp>
      <p:sp>
        <p:nvSpPr>
          <p:cNvPr id="205" name="Szövegdoboz 90"/>
          <p:cNvSpPr txBox="1"/>
          <p:nvPr/>
        </p:nvSpPr>
        <p:spPr>
          <a:xfrm>
            <a:off x="7038567" y="3164743"/>
            <a:ext cx="1493873" cy="253916"/>
          </a:xfrm>
          <a:prstGeom prst="rect">
            <a:avLst/>
          </a:prstGeom>
        </p:spPr>
        <p:txBody>
          <a:bodyPr wrap="square" rtlCol="0">
            <a:spAutoFit/>
          </a:bodyPr>
          <a:lstStyle/>
          <a:p>
            <a:r>
              <a:rPr lang="hu-HU" sz="1050" dirty="0" err="1">
                <a:solidFill>
                  <a:schemeClr val="bg2">
                    <a:lumMod val="50000"/>
                  </a:schemeClr>
                </a:solidFill>
                <a:latin typeface="Calibri" pitchFamily="34" charset="0"/>
                <a:cs typeface="Arial" pitchFamily="34" charset="0"/>
              </a:rPr>
              <a:t>Messaging</a:t>
            </a:r>
            <a:endParaRPr lang="hu-HU" sz="1050" u="sng" dirty="0">
              <a:solidFill>
                <a:schemeClr val="bg2">
                  <a:lumMod val="50000"/>
                </a:schemeClr>
              </a:solidFill>
              <a:latin typeface="Calibri" pitchFamily="34" charset="0"/>
              <a:cs typeface="Arial" pitchFamily="34" charset="0"/>
            </a:endParaRPr>
          </a:p>
        </p:txBody>
      </p:sp>
      <p:sp>
        <p:nvSpPr>
          <p:cNvPr id="206" name="Szövegdoboz 90"/>
          <p:cNvSpPr txBox="1"/>
          <p:nvPr/>
        </p:nvSpPr>
        <p:spPr>
          <a:xfrm>
            <a:off x="5393080" y="4321075"/>
            <a:ext cx="1305011" cy="253916"/>
          </a:xfrm>
          <a:prstGeom prst="rect">
            <a:avLst/>
          </a:prstGeom>
        </p:spPr>
        <p:txBody>
          <a:bodyPr wrap="square" rtlCol="0">
            <a:spAutoFit/>
          </a:bodyPr>
          <a:lstStyle/>
          <a:p>
            <a:r>
              <a:rPr lang="hu-HU" sz="1050" dirty="0">
                <a:solidFill>
                  <a:schemeClr val="bg2">
                    <a:lumMod val="50000"/>
                  </a:schemeClr>
                </a:solidFill>
                <a:latin typeface="Calibri" pitchFamily="34" charset="0"/>
                <a:cs typeface="Arial" pitchFamily="34" charset="0"/>
              </a:rPr>
              <a:t>E-</a:t>
            </a:r>
            <a:r>
              <a:rPr lang="hu-HU" sz="1050" dirty="0" err="1">
                <a:solidFill>
                  <a:schemeClr val="bg2">
                    <a:lumMod val="50000"/>
                  </a:schemeClr>
                </a:solidFill>
                <a:latin typeface="Calibri" pitchFamily="34" charset="0"/>
                <a:cs typeface="Arial" pitchFamily="34" charset="0"/>
              </a:rPr>
              <a:t>mails</a:t>
            </a:r>
            <a:endParaRPr lang="hu-HU" sz="1050" u="sng" dirty="0">
              <a:solidFill>
                <a:schemeClr val="bg2">
                  <a:lumMod val="50000"/>
                </a:schemeClr>
              </a:solidFill>
              <a:latin typeface="Calibri" pitchFamily="34" charset="0"/>
              <a:cs typeface="Arial" pitchFamily="34" charset="0"/>
            </a:endParaRPr>
          </a:p>
        </p:txBody>
      </p:sp>
      <p:sp>
        <p:nvSpPr>
          <p:cNvPr id="207" name="Szövegdoboz 90"/>
          <p:cNvSpPr txBox="1"/>
          <p:nvPr/>
        </p:nvSpPr>
        <p:spPr>
          <a:xfrm>
            <a:off x="3070255" y="3492332"/>
            <a:ext cx="1305011" cy="415498"/>
          </a:xfrm>
          <a:prstGeom prst="rect">
            <a:avLst/>
          </a:prstGeom>
        </p:spPr>
        <p:txBody>
          <a:bodyPr wrap="square" rtlCol="0">
            <a:spAutoFit/>
          </a:bodyPr>
          <a:lstStyle/>
          <a:p>
            <a:pPr algn="r"/>
            <a:r>
              <a:rPr lang="hu-HU" sz="1050" dirty="0" err="1">
                <a:solidFill>
                  <a:schemeClr val="bg2">
                    <a:lumMod val="50000"/>
                  </a:schemeClr>
                </a:solidFill>
                <a:latin typeface="Calibri" pitchFamily="34" charset="0"/>
                <a:cs typeface="Arial" pitchFamily="34" charset="0"/>
              </a:rPr>
              <a:t>Games</a:t>
            </a:r>
            <a:r>
              <a:rPr lang="hu-HU" sz="1050" dirty="0">
                <a:solidFill>
                  <a:schemeClr val="bg2">
                    <a:lumMod val="50000"/>
                  </a:schemeClr>
                </a:solidFill>
                <a:latin typeface="Calibri" pitchFamily="34" charset="0"/>
                <a:cs typeface="Arial" pitchFamily="34" charset="0"/>
              </a:rPr>
              <a:t>, online </a:t>
            </a:r>
            <a:r>
              <a:rPr lang="hu-HU" sz="1050" dirty="0" err="1">
                <a:solidFill>
                  <a:schemeClr val="bg2">
                    <a:lumMod val="50000"/>
                  </a:schemeClr>
                </a:solidFill>
                <a:latin typeface="Calibri" pitchFamily="34" charset="0"/>
                <a:cs typeface="Arial" pitchFamily="34" charset="0"/>
              </a:rPr>
              <a:t>games</a:t>
            </a:r>
            <a:endParaRPr lang="hu-HU" sz="1050" u="sng" dirty="0">
              <a:solidFill>
                <a:schemeClr val="bg2">
                  <a:lumMod val="50000"/>
                </a:schemeClr>
              </a:solidFill>
              <a:latin typeface="Calibri" pitchFamily="34" charset="0"/>
              <a:cs typeface="Arial" pitchFamily="34" charset="0"/>
            </a:endParaRPr>
          </a:p>
        </p:txBody>
      </p:sp>
      <p:sp>
        <p:nvSpPr>
          <p:cNvPr id="208" name="Szövegdoboz 91"/>
          <p:cNvSpPr txBox="1"/>
          <p:nvPr/>
        </p:nvSpPr>
        <p:spPr>
          <a:xfrm>
            <a:off x="3620048" y="2016780"/>
            <a:ext cx="1234054" cy="253916"/>
          </a:xfrm>
          <a:prstGeom prst="rect">
            <a:avLst/>
          </a:prstGeom>
        </p:spPr>
        <p:txBody>
          <a:bodyPr wrap="square" rtlCol="0">
            <a:spAutoFit/>
          </a:bodyPr>
          <a:lstStyle/>
          <a:p>
            <a:pPr marL="173038" indent="-173038"/>
            <a:r>
              <a:rPr lang="hu-HU" sz="1050" dirty="0" err="1">
                <a:solidFill>
                  <a:schemeClr val="bg2">
                    <a:lumMod val="50000"/>
                  </a:schemeClr>
                </a:solidFill>
                <a:latin typeface="Calibri" pitchFamily="34" charset="0"/>
                <a:cs typeface="Arial" pitchFamily="34" charset="0"/>
              </a:rPr>
              <a:t>Other</a:t>
            </a:r>
            <a:endParaRPr lang="hu-HU" sz="1050" dirty="0">
              <a:solidFill>
                <a:schemeClr val="bg2">
                  <a:lumMod val="50000"/>
                </a:schemeClr>
              </a:solidFill>
              <a:latin typeface="Calibri" pitchFamily="34" charset="0"/>
              <a:cs typeface="Arial" pitchFamily="34" charset="0"/>
            </a:endParaRPr>
          </a:p>
        </p:txBody>
      </p:sp>
      <p:sp>
        <p:nvSpPr>
          <p:cNvPr id="38" name="Szövegdoboz 30"/>
          <p:cNvSpPr txBox="1"/>
          <p:nvPr/>
        </p:nvSpPr>
        <p:spPr>
          <a:xfrm>
            <a:off x="173697" y="1371129"/>
            <a:ext cx="3005827"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mainly</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a:t>
            </a:r>
            <a:r>
              <a:rPr lang="hu-HU" sz="1050" kern="0" dirty="0" err="1">
                <a:solidFill>
                  <a:srgbClr val="58595B"/>
                </a:solidFill>
                <a:latin typeface="Calibri"/>
              </a:rPr>
              <a:t>social</a:t>
            </a:r>
            <a:r>
              <a:rPr lang="hu-HU" sz="1050" kern="0" dirty="0">
                <a:solidFill>
                  <a:srgbClr val="58595B"/>
                </a:solidFill>
                <a:latin typeface="Calibri"/>
              </a:rPr>
              <a:t> </a:t>
            </a:r>
            <a:r>
              <a:rPr lang="hu-HU" sz="1050" kern="0" dirty="0" err="1">
                <a:solidFill>
                  <a:srgbClr val="58595B"/>
                </a:solidFill>
                <a:latin typeface="Calibri"/>
              </a:rPr>
              <a:t>media</a:t>
            </a:r>
            <a:r>
              <a:rPr lang="hu-HU" sz="1050" kern="0" dirty="0">
                <a:solidFill>
                  <a:srgbClr val="58595B"/>
                </a:solidFill>
                <a:latin typeface="Calibri"/>
              </a:rPr>
              <a:t> </a:t>
            </a:r>
            <a:r>
              <a:rPr lang="hu-HU" sz="1050" kern="0" dirty="0" err="1">
                <a:solidFill>
                  <a:srgbClr val="58595B"/>
                </a:solidFill>
                <a:latin typeface="Calibri"/>
              </a:rPr>
              <a:t>while</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TV. </a:t>
            </a:r>
            <a:r>
              <a:rPr lang="hu-HU" sz="1050" kern="0" dirty="0" err="1">
                <a:solidFill>
                  <a:srgbClr val="58595B"/>
                </a:solidFill>
                <a:latin typeface="Calibri"/>
              </a:rPr>
              <a:t>Messaging</a:t>
            </a:r>
            <a:r>
              <a:rPr lang="hu-HU" sz="1050" kern="0" dirty="0">
                <a:solidFill>
                  <a:srgbClr val="58595B"/>
                </a:solidFill>
                <a:latin typeface="Calibri"/>
              </a:rPr>
              <a:t> and </a:t>
            </a:r>
            <a:r>
              <a:rPr lang="hu-HU" sz="1050" kern="0" dirty="0" err="1">
                <a:solidFill>
                  <a:srgbClr val="58595B"/>
                </a:solidFill>
                <a:latin typeface="Calibri"/>
              </a:rPr>
              <a:t>browsing</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common</a:t>
            </a:r>
            <a:r>
              <a:rPr lang="hu-HU" sz="1050" kern="0" dirty="0">
                <a:solidFill>
                  <a:srgbClr val="58595B"/>
                </a:solidFill>
                <a:latin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Sending</a:t>
            </a:r>
            <a:r>
              <a:rPr lang="hu-HU" sz="1050" kern="0" dirty="0">
                <a:solidFill>
                  <a:srgbClr val="58595B"/>
                </a:solidFill>
                <a:latin typeface="Calibri"/>
              </a:rPr>
              <a:t> e-</a:t>
            </a:r>
            <a:r>
              <a:rPr lang="hu-HU" sz="1050" kern="0" dirty="0" err="1">
                <a:solidFill>
                  <a:srgbClr val="58595B"/>
                </a:solidFill>
                <a:latin typeface="Calibri"/>
              </a:rPr>
              <a:t>mails</a:t>
            </a:r>
            <a:r>
              <a:rPr lang="hu-HU" sz="1050" kern="0" dirty="0">
                <a:solidFill>
                  <a:srgbClr val="58595B"/>
                </a:solidFill>
                <a:latin typeface="Calibri"/>
              </a:rPr>
              <a:t> is more </a:t>
            </a:r>
            <a:r>
              <a:rPr lang="hu-HU" sz="1050" kern="0" dirty="0" err="1">
                <a:solidFill>
                  <a:srgbClr val="58595B"/>
                </a:solidFill>
                <a:latin typeface="Calibri"/>
              </a:rPr>
              <a:t>typical</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age</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22-29 (36%), </a:t>
            </a:r>
            <a:r>
              <a:rPr lang="hu-HU" sz="1050" kern="0" dirty="0" err="1">
                <a:solidFill>
                  <a:srgbClr val="58595B"/>
                </a:solidFill>
                <a:latin typeface="Calibri"/>
              </a:rPr>
              <a:t>university</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college </a:t>
            </a:r>
            <a:r>
              <a:rPr lang="hu-HU" sz="1050" kern="0" dirty="0" err="1">
                <a:solidFill>
                  <a:srgbClr val="58595B"/>
                </a:solidFill>
                <a:latin typeface="Calibri"/>
              </a:rPr>
              <a:t>graduates</a:t>
            </a:r>
            <a:r>
              <a:rPr lang="hu-HU" sz="1050" kern="0" dirty="0">
                <a:solidFill>
                  <a:srgbClr val="58595B"/>
                </a:solidFill>
                <a:latin typeface="Calibri"/>
              </a:rPr>
              <a:t> (40%),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an </a:t>
            </a:r>
            <a:r>
              <a:rPr lang="hu-HU" sz="1050" kern="0" dirty="0" err="1">
                <a:solidFill>
                  <a:srgbClr val="58595B"/>
                </a:solidFill>
                <a:latin typeface="Calibri"/>
              </a:rPr>
              <a:t>intellectual</a:t>
            </a:r>
            <a:r>
              <a:rPr lang="hu-HU" sz="1050" kern="0" dirty="0">
                <a:solidFill>
                  <a:srgbClr val="58595B"/>
                </a:solidFill>
                <a:latin typeface="Calibri"/>
              </a:rPr>
              <a:t> </a:t>
            </a:r>
            <a:r>
              <a:rPr lang="hu-HU" sz="1050" kern="0" dirty="0" err="1">
                <a:solidFill>
                  <a:srgbClr val="58595B"/>
                </a:solidFill>
                <a:latin typeface="Calibri"/>
              </a:rPr>
              <a:t>job</a:t>
            </a:r>
            <a:r>
              <a:rPr lang="hu-HU" sz="1050" kern="0" dirty="0">
                <a:solidFill>
                  <a:srgbClr val="58595B"/>
                </a:solidFill>
                <a:latin typeface="Calibri"/>
              </a:rPr>
              <a:t> (37%).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later</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more </a:t>
            </a:r>
            <a:r>
              <a:rPr lang="hu-HU" sz="1050" kern="0" dirty="0" err="1">
                <a:solidFill>
                  <a:srgbClr val="58595B"/>
                </a:solidFill>
                <a:latin typeface="Calibri"/>
              </a:rPr>
              <a:t>likely</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browse</a:t>
            </a:r>
            <a:r>
              <a:rPr lang="hu-HU" sz="1050" kern="0" dirty="0">
                <a:solidFill>
                  <a:srgbClr val="58595B"/>
                </a:solidFill>
                <a:latin typeface="Calibri"/>
              </a:rPr>
              <a:t> (64%). </a:t>
            </a:r>
            <a:r>
              <a:rPr lang="hu-HU" sz="1050" kern="0" dirty="0" err="1">
                <a:solidFill>
                  <a:srgbClr val="58595B"/>
                </a:solidFill>
                <a:latin typeface="Calibri"/>
              </a:rPr>
              <a:t>Browsing</a:t>
            </a:r>
            <a:r>
              <a:rPr lang="hu-HU" sz="1050" kern="0" dirty="0">
                <a:solidFill>
                  <a:srgbClr val="58595B"/>
                </a:solidFill>
                <a:latin typeface="Calibri"/>
              </a:rPr>
              <a:t> is more </a:t>
            </a:r>
            <a:r>
              <a:rPr lang="hu-HU" sz="1050" kern="0" dirty="0" err="1">
                <a:solidFill>
                  <a:srgbClr val="58595B"/>
                </a:solidFill>
                <a:latin typeface="Calibri"/>
              </a:rPr>
              <a:t>common</a:t>
            </a:r>
            <a:r>
              <a:rPr lang="hu-HU" sz="1050" kern="0" dirty="0">
                <a:solidFill>
                  <a:srgbClr val="58595B"/>
                </a:solidFill>
                <a:latin typeface="Calibri"/>
              </a:rPr>
              <a:t>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men</a:t>
            </a:r>
            <a:r>
              <a:rPr lang="hu-HU" sz="1050" kern="0" dirty="0">
                <a:solidFill>
                  <a:srgbClr val="58595B"/>
                </a:solidFill>
                <a:latin typeface="Calibri"/>
              </a:rPr>
              <a:t> (61%),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living</a:t>
            </a:r>
            <a:r>
              <a:rPr lang="hu-HU" sz="1050" kern="0" dirty="0">
                <a:solidFill>
                  <a:srgbClr val="58595B"/>
                </a:solidFill>
                <a:latin typeface="Calibri"/>
              </a:rPr>
              <a:t> </a:t>
            </a:r>
            <a:r>
              <a:rPr lang="hu-HU" sz="1050" kern="0" dirty="0" err="1">
                <a:solidFill>
                  <a:srgbClr val="58595B"/>
                </a:solidFill>
                <a:latin typeface="Calibri"/>
              </a:rPr>
              <a:t>alone</a:t>
            </a:r>
            <a:r>
              <a:rPr lang="hu-HU" sz="1050" kern="0" dirty="0">
                <a:solidFill>
                  <a:srgbClr val="58595B"/>
                </a:solidFill>
                <a:latin typeface="Calibri"/>
              </a:rPr>
              <a:t> (73%) </a:t>
            </a:r>
            <a:r>
              <a:rPr lang="hu-HU" sz="1050" kern="0" dirty="0" err="1">
                <a:solidFill>
                  <a:srgbClr val="58595B"/>
                </a:solidFill>
                <a:latin typeface="Calibri"/>
              </a:rPr>
              <a:t>or</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partner (64%) and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consuming TV </a:t>
            </a:r>
            <a:r>
              <a:rPr lang="hu-HU" sz="1050" kern="0" dirty="0" err="1">
                <a:solidFill>
                  <a:srgbClr val="58595B"/>
                </a:solidFill>
                <a:latin typeface="Calibri"/>
              </a:rPr>
              <a:t>content</a:t>
            </a:r>
            <a:r>
              <a:rPr lang="hu-HU" sz="1050" kern="0" dirty="0">
                <a:solidFill>
                  <a:srgbClr val="58595B"/>
                </a:solidFill>
                <a:latin typeface="Calibri"/>
              </a:rPr>
              <a:t> online (66%, in </a:t>
            </a:r>
            <a:r>
              <a:rPr lang="hu-HU" sz="1050" kern="0" dirty="0" err="1">
                <a:solidFill>
                  <a:srgbClr val="58595B"/>
                </a:solidFill>
                <a:latin typeface="Calibri"/>
              </a:rPr>
              <a:t>case</a:t>
            </a:r>
            <a:r>
              <a:rPr lang="hu-HU" sz="1050" kern="0" dirty="0">
                <a:solidFill>
                  <a:srgbClr val="58595B"/>
                </a:solidFill>
                <a:latin typeface="Calibri"/>
              </a:rPr>
              <a:t> of </a:t>
            </a:r>
            <a:r>
              <a:rPr lang="hu-HU" sz="1050" kern="0" dirty="0" err="1">
                <a:solidFill>
                  <a:srgbClr val="58595B"/>
                </a:solidFill>
                <a:latin typeface="Calibri"/>
              </a:rPr>
              <a:t>Hungarian</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it’s</a:t>
            </a:r>
            <a:r>
              <a:rPr lang="hu-HU" sz="1050" kern="0" dirty="0">
                <a:solidFill>
                  <a:srgbClr val="58595B"/>
                </a:solidFill>
                <a:latin typeface="Calibri"/>
              </a:rPr>
              <a:t> 75%).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err="1">
                <a:solidFill>
                  <a:srgbClr val="58595B"/>
                </a:solidFill>
                <a:latin typeface="Calibri"/>
              </a:rPr>
              <a:t>Games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 </a:t>
            </a:r>
            <a:r>
              <a:rPr lang="hu-HU" sz="1050" kern="0" dirty="0" err="1">
                <a:solidFill>
                  <a:srgbClr val="58595B"/>
                </a:solidFill>
                <a:latin typeface="Calibri"/>
              </a:rPr>
              <a:t>little</a:t>
            </a:r>
            <a:r>
              <a:rPr lang="hu-HU" sz="1050" kern="0" dirty="0">
                <a:solidFill>
                  <a:srgbClr val="58595B"/>
                </a:solidFill>
                <a:latin typeface="Calibri"/>
              </a:rPr>
              <a:t> more </a:t>
            </a:r>
            <a:r>
              <a:rPr lang="hu-HU" sz="1050" kern="0" dirty="0" err="1">
                <a:solidFill>
                  <a:srgbClr val="58595B"/>
                </a:solidFill>
                <a:latin typeface="Calibri"/>
              </a:rPr>
              <a:t>common</a:t>
            </a:r>
            <a:r>
              <a:rPr lang="hu-HU" sz="1050" kern="0" dirty="0">
                <a:solidFill>
                  <a:srgbClr val="58595B"/>
                </a:solidFill>
                <a:latin typeface="Calibri"/>
              </a:rPr>
              <a:t> </a:t>
            </a:r>
            <a:r>
              <a:rPr lang="hu-HU" sz="1050" kern="0" dirty="0" err="1">
                <a:solidFill>
                  <a:srgbClr val="58595B"/>
                </a:solidFill>
                <a:latin typeface="Calibri"/>
              </a:rPr>
              <a:t>amongst</a:t>
            </a:r>
            <a:r>
              <a:rPr lang="hu-HU" sz="1050" kern="0" dirty="0">
                <a:solidFill>
                  <a:srgbClr val="58595B"/>
                </a:solidFill>
                <a:latin typeface="Calibri"/>
              </a:rPr>
              <a:t> </a:t>
            </a:r>
            <a:r>
              <a:rPr lang="hu-HU" sz="1050" kern="0" dirty="0" err="1">
                <a:solidFill>
                  <a:srgbClr val="58595B"/>
                </a:solidFill>
                <a:latin typeface="Calibri"/>
              </a:rPr>
              <a:t>younger</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and </a:t>
            </a:r>
            <a:r>
              <a:rPr lang="hu-HU" sz="1050" kern="0" dirty="0" err="1">
                <a:solidFill>
                  <a:srgbClr val="58595B"/>
                </a:solidFill>
                <a:latin typeface="Calibri"/>
              </a:rPr>
              <a:t>men</a:t>
            </a:r>
            <a:r>
              <a:rPr lang="hu-HU" sz="1050" kern="0" dirty="0">
                <a:solidFill>
                  <a:srgbClr val="58595B"/>
                </a:solidFill>
                <a:latin typeface="Calibri"/>
              </a:rPr>
              <a:t> (20%-21%),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older</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and </a:t>
            </a:r>
            <a:r>
              <a:rPr lang="hu-HU" sz="1050" kern="0" dirty="0" err="1">
                <a:solidFill>
                  <a:srgbClr val="58595B"/>
                </a:solidFill>
                <a:latin typeface="Calibri"/>
              </a:rPr>
              <a:t>women</a:t>
            </a:r>
            <a:r>
              <a:rPr lang="hu-HU" sz="1050" kern="0" dirty="0">
                <a:solidFill>
                  <a:srgbClr val="58595B"/>
                </a:solidFill>
                <a:latin typeface="Calibri"/>
              </a:rPr>
              <a:t> (13%-12%).</a:t>
            </a:r>
            <a:endParaRPr kumimoji="0" lang="hu-HU" sz="1050" b="0" i="0" u="none" strike="noStrike" kern="0" cap="none" spc="0" normalizeH="0" baseline="0" noProof="0" dirty="0">
              <a:ln>
                <a:noFill/>
              </a:ln>
              <a:solidFill>
                <a:srgbClr val="58595B"/>
              </a:solidFill>
              <a:effectLst/>
              <a:uLnTx/>
              <a:uFillTx/>
              <a:latin typeface="Calibri"/>
            </a:endParaRPr>
          </a:p>
        </p:txBody>
      </p:sp>
      <p:pic>
        <p:nvPicPr>
          <p:cNvPr id="39" name="Picture 38">
            <a:extLst>
              <a:ext uri="{FF2B5EF4-FFF2-40B4-BE49-F238E27FC236}">
                <a16:creationId xmlns:a16="http://schemas.microsoft.com/office/drawing/2014/main" xmlns="" id="{4AEDF3DC-18BF-416F-89D0-086975B45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0" name="Picture 39">
            <a:extLst>
              <a:ext uri="{FF2B5EF4-FFF2-40B4-BE49-F238E27FC236}">
                <a16:creationId xmlns:a16="http://schemas.microsoft.com/office/drawing/2014/main" xmlns="" id="{92925D3F-2126-4A99-B249-25F9520C4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40209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zövegdoboz 35"/>
          <p:cNvSpPr txBox="1"/>
          <p:nvPr/>
        </p:nvSpPr>
        <p:spPr>
          <a:xfrm>
            <a:off x="2854121" y="555526"/>
            <a:ext cx="3142541" cy="276999"/>
          </a:xfrm>
          <a:prstGeom prst="rect">
            <a:avLst/>
          </a:prstGeom>
          <a:noFill/>
        </p:spPr>
        <p:txBody>
          <a:bodyPr wrap="square" rtlCol="0">
            <a:spAutoFit/>
          </a:bodyPr>
          <a:lstStyle/>
          <a:p>
            <a:pPr marL="0" marR="0" lvl="1" indent="0" algn="ctr" defTabSz="914400" fontAlgn="auto">
              <a:lnSpc>
                <a:spcPct val="100000"/>
              </a:lnSpc>
              <a:spcBef>
                <a:spcPts val="0"/>
              </a:spcBef>
              <a:spcAft>
                <a:spcPts val="0"/>
              </a:spcAft>
              <a:buClrTx/>
              <a:buSzTx/>
              <a:buFontTx/>
              <a:buNone/>
              <a:tabLst/>
              <a:defRPr/>
            </a:pPr>
            <a:r>
              <a:rPr lang="hu-HU" sz="1200" kern="0" dirty="0">
                <a:solidFill>
                  <a:srgbClr val="58595B"/>
                </a:solidFill>
              </a:rPr>
              <a:t>SUBJECTIVE FINANCIAL SITUATION</a:t>
            </a:r>
          </a:p>
        </p:txBody>
      </p:sp>
      <p:grpSp>
        <p:nvGrpSpPr>
          <p:cNvPr id="53" name="Group 47"/>
          <p:cNvGrpSpPr/>
          <p:nvPr/>
        </p:nvGrpSpPr>
        <p:grpSpPr>
          <a:xfrm>
            <a:off x="2547515" y="1045655"/>
            <a:ext cx="971096" cy="965905"/>
            <a:chOff x="0" y="0"/>
            <a:chExt cx="1600202" cy="1600200"/>
          </a:xfrm>
        </p:grpSpPr>
        <p:sp>
          <p:nvSpPr>
            <p:cNvPr id="54"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1"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2"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3"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75" name="Group 47"/>
          <p:cNvGrpSpPr/>
          <p:nvPr/>
        </p:nvGrpSpPr>
        <p:grpSpPr>
          <a:xfrm>
            <a:off x="1151432" y="1043878"/>
            <a:ext cx="971096" cy="965905"/>
            <a:chOff x="0" y="0"/>
            <a:chExt cx="1600202" cy="1600200"/>
          </a:xfrm>
        </p:grpSpPr>
        <p:sp>
          <p:nvSpPr>
            <p:cNvPr id="76"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1"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2"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3"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4"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5"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97" name="Group 47"/>
          <p:cNvGrpSpPr/>
          <p:nvPr/>
        </p:nvGrpSpPr>
        <p:grpSpPr>
          <a:xfrm>
            <a:off x="6728260" y="1049789"/>
            <a:ext cx="971096" cy="965905"/>
            <a:chOff x="0" y="0"/>
            <a:chExt cx="1600202" cy="1600200"/>
          </a:xfrm>
        </p:grpSpPr>
        <p:sp>
          <p:nvSpPr>
            <p:cNvPr id="9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9"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0"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1"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2"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3"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4"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5"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6"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0"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1"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22" name="Rectangle 23"/>
          <p:cNvSpPr/>
          <p:nvPr/>
        </p:nvSpPr>
        <p:spPr>
          <a:xfrm>
            <a:off x="2612192" y="141306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13</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3" name="Rectangle 23"/>
          <p:cNvSpPr/>
          <p:nvPr/>
        </p:nvSpPr>
        <p:spPr>
          <a:xfrm>
            <a:off x="1219080" y="141333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2</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4" name="Rectangle 23"/>
          <p:cNvSpPr/>
          <p:nvPr/>
        </p:nvSpPr>
        <p:spPr>
          <a:xfrm>
            <a:off x="6791538" y="142502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6" name="Rectangle 23"/>
          <p:cNvSpPr/>
          <p:nvPr/>
        </p:nvSpPr>
        <p:spPr>
          <a:xfrm>
            <a:off x="2430229" y="2137239"/>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900" b="0" i="0" u="none" strike="noStrike" kern="0" cap="none" spc="0" normalizeH="0" baseline="0" noProof="0" dirty="0" err="1">
                <a:ln>
                  <a:noFill/>
                </a:ln>
                <a:solidFill>
                  <a:srgbClr val="404040"/>
                </a:solidFill>
                <a:effectLst/>
                <a:uLnTx/>
                <a:uFillTx/>
                <a:latin typeface="Calibri"/>
                <a:ea typeface="+mn-ea"/>
                <a:cs typeface="+mn-cs"/>
              </a:rPr>
              <a:t>They</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give</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up</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on</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many</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things</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to</a:t>
            </a:r>
            <a:r>
              <a:rPr kumimoji="0" lang="hu-HU" sz="900" b="0" i="0" u="none" strike="noStrike" kern="0" cap="none" spc="0" normalizeH="0" noProof="0" dirty="0">
                <a:ln>
                  <a:noFill/>
                </a:ln>
                <a:solidFill>
                  <a:srgbClr val="404040"/>
                </a:solidFill>
                <a:effectLst/>
                <a:uLnTx/>
                <a:uFillTx/>
                <a:latin typeface="Calibri"/>
                <a:ea typeface="+mn-ea"/>
                <a:cs typeface="+mn-cs"/>
              </a:rPr>
              <a:t> be </a:t>
            </a:r>
            <a:r>
              <a:rPr kumimoji="0" lang="hu-HU" sz="900" b="0" i="0" u="none" strike="noStrike" kern="0" cap="none" spc="0" normalizeH="0" noProof="0" dirty="0" err="1">
                <a:ln>
                  <a:noFill/>
                </a:ln>
                <a:solidFill>
                  <a:srgbClr val="404040"/>
                </a:solidFill>
                <a:effectLst/>
                <a:uLnTx/>
                <a:uFillTx/>
                <a:latin typeface="Calibri"/>
                <a:ea typeface="+mn-ea"/>
                <a:cs typeface="+mn-cs"/>
              </a:rPr>
              <a:t>able</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to</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afford</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their</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basic</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needs</a:t>
            </a:r>
            <a:r>
              <a:rPr kumimoji="0" lang="hu-HU" sz="900" b="0" i="0" u="none" strike="noStrike" kern="0" cap="none" spc="0" normalizeH="0" noProof="0" dirty="0">
                <a:ln>
                  <a:noFill/>
                </a:ln>
                <a:solidFill>
                  <a:srgbClr val="404040"/>
                </a:solidFill>
                <a:effectLst/>
                <a:uLnTx/>
                <a:uFillTx/>
                <a:latin typeface="Calibri"/>
                <a:ea typeface="+mn-ea"/>
                <a:cs typeface="+mn-cs"/>
              </a:rPr>
              <a:t>.</a:t>
            </a:r>
            <a:endParaRPr kumimoji="0" lang="hu-HU"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7" name="Rectangle 23"/>
          <p:cNvSpPr/>
          <p:nvPr/>
        </p:nvSpPr>
        <p:spPr>
          <a:xfrm>
            <a:off x="1062077" y="2127145"/>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900" b="0" i="0" u="none" strike="noStrike" kern="0" cap="none" spc="0" normalizeH="0" baseline="0" noProof="0" dirty="0" err="1">
                <a:ln>
                  <a:noFill/>
                </a:ln>
                <a:solidFill>
                  <a:srgbClr val="404040"/>
                </a:solidFill>
                <a:effectLst/>
                <a:uLnTx/>
                <a:uFillTx/>
                <a:latin typeface="Calibri"/>
                <a:ea typeface="+mn-ea"/>
                <a:cs typeface="+mn-cs"/>
              </a:rPr>
              <a:t>They</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cannot</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lang="hu-HU" sz="900" kern="0" dirty="0" err="1">
                <a:solidFill>
                  <a:srgbClr val="404040"/>
                </a:solidFill>
                <a:latin typeface="Calibri"/>
              </a:rPr>
              <a:t>cover</a:t>
            </a:r>
            <a:r>
              <a:rPr lang="hu-HU" sz="900" kern="0" dirty="0">
                <a:solidFill>
                  <a:srgbClr val="404040"/>
                </a:solidFill>
                <a:latin typeface="Calibri"/>
              </a:rPr>
              <a:t> </a:t>
            </a:r>
            <a:r>
              <a:rPr lang="hu-HU" sz="900" kern="0" dirty="0" err="1">
                <a:solidFill>
                  <a:srgbClr val="404040"/>
                </a:solidFill>
                <a:latin typeface="Calibri"/>
              </a:rPr>
              <a:t>their</a:t>
            </a:r>
            <a:r>
              <a:rPr lang="hu-HU" sz="900" kern="0" dirty="0">
                <a:solidFill>
                  <a:srgbClr val="404040"/>
                </a:solidFill>
                <a:latin typeface="Calibri"/>
              </a:rPr>
              <a:t> </a:t>
            </a:r>
            <a:r>
              <a:rPr lang="hu-HU" sz="900" kern="0" dirty="0" err="1">
                <a:solidFill>
                  <a:srgbClr val="404040"/>
                </a:solidFill>
                <a:latin typeface="Calibri"/>
              </a:rPr>
              <a:t>basic</a:t>
            </a:r>
            <a:r>
              <a:rPr lang="hu-HU" sz="900" kern="0" dirty="0">
                <a:solidFill>
                  <a:srgbClr val="404040"/>
                </a:solidFill>
                <a:latin typeface="Calibri"/>
              </a:rPr>
              <a:t> </a:t>
            </a:r>
            <a:r>
              <a:rPr lang="hu-HU" sz="900" kern="0" dirty="0" err="1">
                <a:solidFill>
                  <a:srgbClr val="404040"/>
                </a:solidFill>
                <a:latin typeface="Calibri"/>
              </a:rPr>
              <a:t>needs</a:t>
            </a:r>
            <a:r>
              <a:rPr lang="hu-HU" sz="900" kern="0" dirty="0">
                <a:solidFill>
                  <a:srgbClr val="404040"/>
                </a:solidFill>
                <a:latin typeface="Calibri"/>
              </a:rPr>
              <a:t> </a:t>
            </a:r>
            <a:endParaRPr kumimoji="0" lang="hu-HU"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8" name="Rectangle 23"/>
          <p:cNvSpPr/>
          <p:nvPr/>
        </p:nvSpPr>
        <p:spPr>
          <a:xfrm>
            <a:off x="6606693" y="2134498"/>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900" b="0" i="0" u="none" strike="noStrike" kern="0" cap="none" spc="0" normalizeH="0" baseline="0" noProof="0" dirty="0" err="1">
                <a:ln>
                  <a:noFill/>
                </a:ln>
                <a:solidFill>
                  <a:srgbClr val="404040"/>
                </a:solidFill>
                <a:effectLst/>
                <a:uLnTx/>
                <a:uFillTx/>
                <a:latin typeface="Calibri"/>
                <a:ea typeface="+mn-ea"/>
                <a:cs typeface="+mn-cs"/>
              </a:rPr>
              <a:t>They</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are</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wealthy</a:t>
            </a:r>
            <a:r>
              <a:rPr lang="hu-HU" sz="900" kern="0" dirty="0">
                <a:solidFill>
                  <a:srgbClr val="404040"/>
                </a:solidFill>
                <a:latin typeface="Calibri"/>
              </a:rPr>
              <a:t>, </a:t>
            </a:r>
            <a:r>
              <a:rPr lang="hu-HU" sz="900" kern="0" dirty="0" err="1">
                <a:solidFill>
                  <a:srgbClr val="404040"/>
                </a:solidFill>
                <a:latin typeface="Calibri"/>
              </a:rPr>
              <a:t>they</a:t>
            </a:r>
            <a:r>
              <a:rPr lang="hu-HU" sz="900" kern="0" dirty="0">
                <a:solidFill>
                  <a:srgbClr val="404040"/>
                </a:solidFill>
                <a:latin typeface="Calibri"/>
              </a:rPr>
              <a:t> </a:t>
            </a:r>
            <a:r>
              <a:rPr lang="hu-HU" sz="900" kern="0" dirty="0" err="1">
                <a:solidFill>
                  <a:srgbClr val="404040"/>
                </a:solidFill>
                <a:latin typeface="Calibri"/>
              </a:rPr>
              <a:t>do</a:t>
            </a:r>
            <a:r>
              <a:rPr lang="hu-HU" sz="900" kern="0" dirty="0">
                <a:solidFill>
                  <a:srgbClr val="404040"/>
                </a:solidFill>
                <a:latin typeface="Calibri"/>
              </a:rPr>
              <a:t> </a:t>
            </a:r>
            <a:r>
              <a:rPr lang="hu-HU" sz="900" kern="0" dirty="0" err="1">
                <a:solidFill>
                  <a:srgbClr val="404040"/>
                </a:solidFill>
                <a:latin typeface="Calibri"/>
              </a:rPr>
              <a:t>not</a:t>
            </a:r>
            <a:r>
              <a:rPr lang="hu-HU" sz="900" kern="0" dirty="0">
                <a:solidFill>
                  <a:srgbClr val="404040"/>
                </a:solidFill>
                <a:latin typeface="Calibri"/>
              </a:rPr>
              <a:t> </a:t>
            </a:r>
            <a:r>
              <a:rPr lang="hu-HU" sz="900" kern="0" dirty="0" err="1">
                <a:solidFill>
                  <a:srgbClr val="404040"/>
                </a:solidFill>
                <a:latin typeface="Calibri"/>
              </a:rPr>
              <a:t>have</a:t>
            </a:r>
            <a:r>
              <a:rPr lang="hu-HU" sz="900" kern="0" dirty="0">
                <a:solidFill>
                  <a:srgbClr val="404040"/>
                </a:solidFill>
                <a:latin typeface="Calibri"/>
              </a:rPr>
              <a:t> </a:t>
            </a:r>
            <a:r>
              <a:rPr lang="hu-HU" sz="900" kern="0" dirty="0" err="1">
                <a:solidFill>
                  <a:srgbClr val="404040"/>
                </a:solidFill>
                <a:latin typeface="Calibri"/>
              </a:rPr>
              <a:t>to</a:t>
            </a:r>
            <a:r>
              <a:rPr lang="hu-HU" sz="900" kern="0" dirty="0">
                <a:solidFill>
                  <a:srgbClr val="404040"/>
                </a:solidFill>
                <a:latin typeface="Calibri"/>
              </a:rPr>
              <a:t> </a:t>
            </a:r>
            <a:r>
              <a:rPr lang="hu-HU" sz="900" kern="0" dirty="0" err="1">
                <a:solidFill>
                  <a:srgbClr val="404040"/>
                </a:solidFill>
                <a:latin typeface="Calibri"/>
              </a:rPr>
              <a:t>save</a:t>
            </a:r>
            <a:r>
              <a:rPr lang="hu-HU" sz="900" kern="0" dirty="0">
                <a:solidFill>
                  <a:srgbClr val="404040"/>
                </a:solidFill>
                <a:latin typeface="Calibri"/>
              </a:rPr>
              <a:t> </a:t>
            </a:r>
            <a:r>
              <a:rPr lang="hu-HU" sz="900" kern="0" dirty="0" err="1">
                <a:solidFill>
                  <a:srgbClr val="404040"/>
                </a:solidFill>
                <a:latin typeface="Calibri"/>
              </a:rPr>
              <a:t>up</a:t>
            </a:r>
            <a:r>
              <a:rPr lang="hu-HU" sz="900" kern="0" dirty="0">
                <a:solidFill>
                  <a:srgbClr val="404040"/>
                </a:solidFill>
                <a:latin typeface="Calibri"/>
              </a:rPr>
              <a:t> </a:t>
            </a:r>
            <a:r>
              <a:rPr lang="hu-HU" sz="900" kern="0" dirty="0" err="1">
                <a:solidFill>
                  <a:srgbClr val="404040"/>
                </a:solidFill>
                <a:latin typeface="Calibri"/>
              </a:rPr>
              <a:t>for</a:t>
            </a:r>
            <a:r>
              <a:rPr lang="hu-HU" sz="900" kern="0" dirty="0">
                <a:solidFill>
                  <a:srgbClr val="404040"/>
                </a:solidFill>
                <a:latin typeface="Calibri"/>
              </a:rPr>
              <a:t> </a:t>
            </a:r>
            <a:r>
              <a:rPr lang="hu-HU" sz="900" kern="0" dirty="0" err="1">
                <a:solidFill>
                  <a:srgbClr val="404040"/>
                </a:solidFill>
                <a:latin typeface="Calibri"/>
              </a:rPr>
              <a:t>bigger</a:t>
            </a:r>
            <a:r>
              <a:rPr lang="hu-HU" sz="900" kern="0" dirty="0">
                <a:solidFill>
                  <a:srgbClr val="404040"/>
                </a:solidFill>
                <a:latin typeface="Calibri"/>
              </a:rPr>
              <a:t> </a:t>
            </a:r>
            <a:r>
              <a:rPr lang="hu-HU" sz="900" kern="0" dirty="0" err="1">
                <a:solidFill>
                  <a:srgbClr val="404040"/>
                </a:solidFill>
                <a:latin typeface="Calibri"/>
              </a:rPr>
              <a:t>expenses</a:t>
            </a:r>
            <a:endParaRPr kumimoji="0" lang="hu-HU"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9" name="Szövegdoboz 350"/>
          <p:cNvSpPr txBox="1"/>
          <p:nvPr/>
        </p:nvSpPr>
        <p:spPr>
          <a:xfrm>
            <a:off x="3218219" y="3003798"/>
            <a:ext cx="26302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kern="0" dirty="0">
                <a:solidFill>
                  <a:srgbClr val="58595B"/>
                </a:solidFill>
              </a:rPr>
              <a:t>EMPLOYMENT STATUS</a:t>
            </a:r>
          </a:p>
        </p:txBody>
      </p:sp>
      <p:cxnSp>
        <p:nvCxnSpPr>
          <p:cNvPr id="237" name="Straight Connector 236"/>
          <p:cNvCxnSpPr/>
          <p:nvPr/>
        </p:nvCxnSpPr>
        <p:spPr>
          <a:xfrm>
            <a:off x="1673877" y="2859782"/>
            <a:ext cx="544006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3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N=1005 | Base: total sample</a:t>
            </a:r>
          </a:p>
        </p:txBody>
      </p:sp>
      <p:grpSp>
        <p:nvGrpSpPr>
          <p:cNvPr id="240" name="Group 239"/>
          <p:cNvGrpSpPr/>
          <p:nvPr/>
        </p:nvGrpSpPr>
        <p:grpSpPr>
          <a:xfrm>
            <a:off x="1205857" y="3556950"/>
            <a:ext cx="930702" cy="1080120"/>
            <a:chOff x="425473" y="2073751"/>
            <a:chExt cx="1238764" cy="1080120"/>
          </a:xfrm>
        </p:grpSpPr>
        <p:graphicFrame>
          <p:nvGraphicFramePr>
            <p:cNvPr id="241" name="Object 5"/>
            <p:cNvGraphicFramePr>
              <a:graphicFrameLocks noChangeAspect="1"/>
            </p:cNvGraphicFramePr>
            <p:nvPr>
              <p:extLst>
                <p:ext uri="{D42A27DB-BD31-4B8C-83A1-F6EECF244321}">
                  <p14:modId xmlns:p14="http://schemas.microsoft.com/office/powerpoint/2010/main" val="45019264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242" name="Chord 241"/>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40</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43" name="Rectangle 23"/>
          <p:cNvSpPr/>
          <p:nvPr/>
        </p:nvSpPr>
        <p:spPr>
          <a:xfrm>
            <a:off x="1248162" y="4196091"/>
            <a:ext cx="905835" cy="319875"/>
          </a:xfrm>
          <a:prstGeom prst="rect">
            <a:avLst/>
          </a:prstGeom>
        </p:spPr>
        <p:txBody>
          <a:bodyPr vert="horz" lIns="0" tIns="0" rIns="0" bIns="0" rtlCol="0">
            <a:noAutofit/>
          </a:bodyPr>
          <a:lstStyle/>
          <a:p>
            <a:pPr algn="ctr" defTabSz="924259">
              <a:lnSpc>
                <a:spcPct val="90000"/>
              </a:lnSpc>
              <a:defRPr/>
            </a:pPr>
            <a:r>
              <a:rPr lang="hu-HU" sz="1050" kern="0" dirty="0" err="1">
                <a:solidFill>
                  <a:srgbClr val="404040"/>
                </a:solidFill>
              </a:rPr>
              <a:t>Student</a:t>
            </a:r>
            <a:endParaRPr lang="hu-HU" sz="1050" kern="0" dirty="0">
              <a:solidFill>
                <a:srgbClr val="404040"/>
              </a:solidFill>
            </a:endParaRPr>
          </a:p>
        </p:txBody>
      </p:sp>
      <p:grpSp>
        <p:nvGrpSpPr>
          <p:cNvPr id="244" name="Group 243"/>
          <p:cNvGrpSpPr/>
          <p:nvPr/>
        </p:nvGrpSpPr>
        <p:grpSpPr>
          <a:xfrm>
            <a:off x="2309082" y="3556950"/>
            <a:ext cx="930702" cy="1080120"/>
            <a:chOff x="425473" y="2073751"/>
            <a:chExt cx="1238764" cy="1080120"/>
          </a:xfrm>
        </p:grpSpPr>
        <p:graphicFrame>
          <p:nvGraphicFramePr>
            <p:cNvPr id="245" name="Object 5"/>
            <p:cNvGraphicFramePr>
              <a:graphicFrameLocks noChangeAspect="1"/>
            </p:cNvGraphicFramePr>
            <p:nvPr>
              <p:extLst>
                <p:ext uri="{D42A27DB-BD31-4B8C-83A1-F6EECF244321}">
                  <p14:modId xmlns:p14="http://schemas.microsoft.com/office/powerpoint/2010/main" val="158239396"/>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246" name="Chord 245"/>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29</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47" name="Rectangle 23"/>
          <p:cNvSpPr/>
          <p:nvPr/>
        </p:nvSpPr>
        <p:spPr>
          <a:xfrm>
            <a:off x="2256274" y="4196091"/>
            <a:ext cx="1096061" cy="319875"/>
          </a:xfrm>
          <a:prstGeom prst="rect">
            <a:avLst/>
          </a:prstGeom>
        </p:spPr>
        <p:txBody>
          <a:bodyPr vert="horz" lIns="0" tIns="0" rIns="0" bIns="0" rtlCol="0">
            <a:noAutofit/>
          </a:bodyPr>
          <a:lstStyle/>
          <a:p>
            <a:pPr algn="ctr" defTabSz="924259">
              <a:lnSpc>
                <a:spcPct val="90000"/>
              </a:lnSpc>
              <a:defRPr/>
            </a:pPr>
            <a:r>
              <a:rPr lang="hu-HU" sz="1050" kern="0" dirty="0">
                <a:solidFill>
                  <a:srgbClr val="404040"/>
                </a:solidFill>
              </a:rPr>
              <a:t>Employed in an intellectual position</a:t>
            </a:r>
          </a:p>
        </p:txBody>
      </p:sp>
      <p:grpSp>
        <p:nvGrpSpPr>
          <p:cNvPr id="248" name="Group 247"/>
          <p:cNvGrpSpPr/>
          <p:nvPr/>
        </p:nvGrpSpPr>
        <p:grpSpPr>
          <a:xfrm>
            <a:off x="3395102" y="3556950"/>
            <a:ext cx="930702" cy="1080120"/>
            <a:chOff x="425473" y="2073751"/>
            <a:chExt cx="1238764" cy="1080120"/>
          </a:xfrm>
        </p:grpSpPr>
        <p:graphicFrame>
          <p:nvGraphicFramePr>
            <p:cNvPr id="249" name="Object 5"/>
            <p:cNvGraphicFramePr>
              <a:graphicFrameLocks noChangeAspect="1"/>
            </p:cNvGraphicFramePr>
            <p:nvPr>
              <p:extLst>
                <p:ext uri="{D42A27DB-BD31-4B8C-83A1-F6EECF244321}">
                  <p14:modId xmlns:p14="http://schemas.microsoft.com/office/powerpoint/2010/main" val="238436220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250" name="Chord 249"/>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17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1" name="Rectangle 23"/>
          <p:cNvSpPr/>
          <p:nvPr/>
        </p:nvSpPr>
        <p:spPr>
          <a:xfrm>
            <a:off x="3516012" y="4196091"/>
            <a:ext cx="748624" cy="319875"/>
          </a:xfrm>
          <a:prstGeom prst="rect">
            <a:avLst/>
          </a:prstGeom>
        </p:spPr>
        <p:txBody>
          <a:bodyPr vert="horz" lIns="0" tIns="0" rIns="0" bIns="0" rtlCol="0">
            <a:noAutofit/>
          </a:bodyPr>
          <a:lstStyle/>
          <a:p>
            <a:pPr algn="ctr" defTabSz="924259">
              <a:lnSpc>
                <a:spcPct val="90000"/>
              </a:lnSpc>
              <a:defRPr/>
            </a:pPr>
            <a:r>
              <a:rPr lang="hu-HU" sz="1050" kern="0" dirty="0" err="1">
                <a:solidFill>
                  <a:srgbClr val="404040"/>
                </a:solidFill>
              </a:rPr>
              <a:t>Physical</a:t>
            </a:r>
            <a:r>
              <a:rPr lang="hu-HU" sz="1050" kern="0" dirty="0">
                <a:solidFill>
                  <a:srgbClr val="404040"/>
                </a:solidFill>
              </a:rPr>
              <a:t> </a:t>
            </a:r>
            <a:r>
              <a:rPr lang="hu-HU" sz="1050" kern="0" dirty="0" err="1">
                <a:solidFill>
                  <a:srgbClr val="404040"/>
                </a:solidFill>
              </a:rPr>
              <a:t>worker</a:t>
            </a:r>
            <a:endParaRPr lang="hu-HU" sz="1050" kern="0" dirty="0">
              <a:solidFill>
                <a:srgbClr val="404040"/>
              </a:solidFill>
            </a:endParaRPr>
          </a:p>
        </p:txBody>
      </p:sp>
      <p:grpSp>
        <p:nvGrpSpPr>
          <p:cNvPr id="252" name="Group 251"/>
          <p:cNvGrpSpPr/>
          <p:nvPr/>
        </p:nvGrpSpPr>
        <p:grpSpPr>
          <a:xfrm>
            <a:off x="4487956" y="3556950"/>
            <a:ext cx="930702" cy="1080120"/>
            <a:chOff x="425473" y="2073751"/>
            <a:chExt cx="1238764" cy="1080120"/>
          </a:xfrm>
        </p:grpSpPr>
        <p:graphicFrame>
          <p:nvGraphicFramePr>
            <p:cNvPr id="253" name="Object 5"/>
            <p:cNvGraphicFramePr>
              <a:graphicFrameLocks noChangeAspect="1"/>
            </p:cNvGraphicFramePr>
            <p:nvPr>
              <p:extLst>
                <p:ext uri="{D42A27DB-BD31-4B8C-83A1-F6EECF244321}">
                  <p14:modId xmlns:p14="http://schemas.microsoft.com/office/powerpoint/2010/main" val="3251807733"/>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54" name="Chord 253"/>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5</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5" name="Rectangle 23"/>
          <p:cNvSpPr/>
          <p:nvPr/>
        </p:nvSpPr>
        <p:spPr>
          <a:xfrm>
            <a:off x="4530261" y="4196091"/>
            <a:ext cx="905835" cy="319875"/>
          </a:xfrm>
          <a:prstGeom prst="rect">
            <a:avLst/>
          </a:prstGeom>
        </p:spPr>
        <p:txBody>
          <a:bodyPr vert="horz" lIns="0" tIns="0" rIns="0" bIns="0" rtlCol="0">
            <a:noAutofit/>
          </a:bodyPr>
          <a:lstStyle/>
          <a:p>
            <a:pPr algn="ctr" defTabSz="924259">
              <a:lnSpc>
                <a:spcPct val="90000"/>
              </a:lnSpc>
              <a:defRPr/>
            </a:pPr>
            <a:r>
              <a:rPr lang="hu-HU" sz="1050" kern="0" dirty="0" err="1">
                <a:solidFill>
                  <a:srgbClr val="404040"/>
                </a:solidFill>
              </a:rPr>
              <a:t>Leader</a:t>
            </a:r>
            <a:r>
              <a:rPr lang="hu-HU" sz="1050" kern="0" dirty="0">
                <a:solidFill>
                  <a:srgbClr val="404040"/>
                </a:solidFill>
              </a:rPr>
              <a:t> </a:t>
            </a:r>
            <a:r>
              <a:rPr lang="hu-HU" sz="1050" kern="0" dirty="0" err="1">
                <a:solidFill>
                  <a:srgbClr val="404040"/>
                </a:solidFill>
              </a:rPr>
              <a:t>or</a:t>
            </a:r>
            <a:r>
              <a:rPr lang="hu-HU" sz="1050" kern="0" dirty="0">
                <a:solidFill>
                  <a:srgbClr val="404040"/>
                </a:solidFill>
              </a:rPr>
              <a:t> </a:t>
            </a:r>
            <a:r>
              <a:rPr lang="hu-HU" sz="1050" kern="0" dirty="0" err="1">
                <a:solidFill>
                  <a:srgbClr val="404040"/>
                </a:solidFill>
              </a:rPr>
              <a:t>freelancer</a:t>
            </a:r>
            <a:endParaRPr lang="hu-HU" sz="1050" kern="0" dirty="0">
              <a:solidFill>
                <a:srgbClr val="404040"/>
              </a:solidFill>
            </a:endParaRPr>
          </a:p>
        </p:txBody>
      </p:sp>
      <p:grpSp>
        <p:nvGrpSpPr>
          <p:cNvPr id="256" name="Group 255"/>
          <p:cNvGrpSpPr/>
          <p:nvPr/>
        </p:nvGrpSpPr>
        <p:grpSpPr>
          <a:xfrm>
            <a:off x="5647248" y="3556950"/>
            <a:ext cx="930702" cy="1080120"/>
            <a:chOff x="425473" y="2073751"/>
            <a:chExt cx="1238764" cy="1080120"/>
          </a:xfrm>
        </p:grpSpPr>
        <p:graphicFrame>
          <p:nvGraphicFramePr>
            <p:cNvPr id="257" name="Object 5"/>
            <p:cNvGraphicFramePr>
              <a:graphicFrameLocks noChangeAspect="1"/>
            </p:cNvGraphicFramePr>
            <p:nvPr>
              <p:extLst>
                <p:ext uri="{D42A27DB-BD31-4B8C-83A1-F6EECF244321}">
                  <p14:modId xmlns:p14="http://schemas.microsoft.com/office/powerpoint/2010/main" val="156701528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258" name="Chord 257"/>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5</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9" name="Rectangle 23"/>
          <p:cNvSpPr/>
          <p:nvPr/>
        </p:nvSpPr>
        <p:spPr>
          <a:xfrm>
            <a:off x="5594440" y="4196091"/>
            <a:ext cx="1133820" cy="319875"/>
          </a:xfrm>
          <a:prstGeom prst="rect">
            <a:avLst/>
          </a:prstGeom>
        </p:spPr>
        <p:txBody>
          <a:bodyPr vert="horz" lIns="0" tIns="0" rIns="0" bIns="0" rtlCol="0">
            <a:noAutofit/>
          </a:bodyPr>
          <a:lstStyle/>
          <a:p>
            <a:pPr algn="ctr" defTabSz="924259">
              <a:lnSpc>
                <a:spcPct val="90000"/>
              </a:lnSpc>
              <a:defRPr/>
            </a:pPr>
            <a:r>
              <a:rPr lang="hu-HU" sz="1050" kern="0" dirty="0" err="1">
                <a:solidFill>
                  <a:srgbClr val="404040"/>
                </a:solidFill>
              </a:rPr>
              <a:t>Not</a:t>
            </a:r>
            <a:r>
              <a:rPr lang="hu-HU" sz="1050" kern="0" dirty="0">
                <a:solidFill>
                  <a:srgbClr val="404040"/>
                </a:solidFill>
              </a:rPr>
              <a:t> </a:t>
            </a:r>
            <a:r>
              <a:rPr lang="hu-HU" sz="1050" kern="0" dirty="0" err="1">
                <a:solidFill>
                  <a:srgbClr val="404040"/>
                </a:solidFill>
              </a:rPr>
              <a:t>student</a:t>
            </a:r>
            <a:r>
              <a:rPr lang="hu-HU" sz="1050" kern="0" dirty="0">
                <a:solidFill>
                  <a:srgbClr val="404040"/>
                </a:solidFill>
              </a:rPr>
              <a:t> </a:t>
            </a:r>
            <a:r>
              <a:rPr lang="hu-HU" sz="1050" kern="0" dirty="0" err="1">
                <a:solidFill>
                  <a:srgbClr val="404040"/>
                </a:solidFill>
              </a:rPr>
              <a:t>but</a:t>
            </a:r>
            <a:r>
              <a:rPr lang="hu-HU" sz="1050" kern="0" dirty="0">
                <a:solidFill>
                  <a:srgbClr val="404040"/>
                </a:solidFill>
              </a:rPr>
              <a:t> </a:t>
            </a:r>
            <a:r>
              <a:rPr lang="hu-HU" sz="1050" kern="0" dirty="0" err="1">
                <a:solidFill>
                  <a:srgbClr val="404040"/>
                </a:solidFill>
              </a:rPr>
              <a:t>does</a:t>
            </a:r>
            <a:r>
              <a:rPr lang="hu-HU" sz="1050" kern="0" dirty="0">
                <a:solidFill>
                  <a:srgbClr val="404040"/>
                </a:solidFill>
              </a:rPr>
              <a:t> </a:t>
            </a:r>
            <a:r>
              <a:rPr lang="hu-HU" sz="1050" kern="0" dirty="0" err="1">
                <a:solidFill>
                  <a:srgbClr val="404040"/>
                </a:solidFill>
              </a:rPr>
              <a:t>not</a:t>
            </a:r>
            <a:r>
              <a:rPr lang="hu-HU" sz="1050" kern="0" dirty="0">
                <a:solidFill>
                  <a:srgbClr val="404040"/>
                </a:solidFill>
              </a:rPr>
              <a:t> </a:t>
            </a:r>
            <a:r>
              <a:rPr lang="hu-HU" sz="1050" kern="0" dirty="0" err="1">
                <a:solidFill>
                  <a:srgbClr val="404040"/>
                </a:solidFill>
              </a:rPr>
              <a:t>work</a:t>
            </a:r>
            <a:r>
              <a:rPr lang="hu-HU" sz="1050" kern="0" dirty="0">
                <a:solidFill>
                  <a:srgbClr val="404040"/>
                </a:solidFill>
              </a:rPr>
              <a:t> </a:t>
            </a:r>
            <a:r>
              <a:rPr lang="hu-HU" sz="1050" kern="0" dirty="0" err="1">
                <a:solidFill>
                  <a:srgbClr val="404040"/>
                </a:solidFill>
              </a:rPr>
              <a:t>either</a:t>
            </a:r>
            <a:endParaRPr lang="hu-HU" sz="1050" kern="0" dirty="0">
              <a:solidFill>
                <a:srgbClr val="404040"/>
              </a:solidFill>
            </a:endParaRPr>
          </a:p>
        </p:txBody>
      </p:sp>
      <p:grpSp>
        <p:nvGrpSpPr>
          <p:cNvPr id="260" name="Group 259"/>
          <p:cNvGrpSpPr/>
          <p:nvPr/>
        </p:nvGrpSpPr>
        <p:grpSpPr>
          <a:xfrm>
            <a:off x="6720204" y="3556950"/>
            <a:ext cx="930702" cy="1080120"/>
            <a:chOff x="425473" y="2073751"/>
            <a:chExt cx="1238764" cy="1080120"/>
          </a:xfrm>
        </p:grpSpPr>
        <p:graphicFrame>
          <p:nvGraphicFramePr>
            <p:cNvPr id="261" name="Object 5"/>
            <p:cNvGraphicFramePr>
              <a:graphicFrameLocks noChangeAspect="1"/>
            </p:cNvGraphicFramePr>
            <p:nvPr>
              <p:extLst>
                <p:ext uri="{D42A27DB-BD31-4B8C-83A1-F6EECF244321}">
                  <p14:modId xmlns:p14="http://schemas.microsoft.com/office/powerpoint/2010/main" val="170743118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262" name="Chord 261"/>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5</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63" name="Rectangle 23"/>
          <p:cNvSpPr/>
          <p:nvPr/>
        </p:nvSpPr>
        <p:spPr>
          <a:xfrm>
            <a:off x="6762509" y="4196091"/>
            <a:ext cx="905835" cy="319875"/>
          </a:xfrm>
          <a:prstGeom prst="rect">
            <a:avLst/>
          </a:prstGeom>
        </p:spPr>
        <p:txBody>
          <a:bodyPr vert="horz" lIns="0" tIns="0" rIns="0" bIns="0" rtlCol="0">
            <a:noAutofit/>
          </a:bodyPr>
          <a:lstStyle/>
          <a:p>
            <a:pPr algn="ctr" defTabSz="924259">
              <a:lnSpc>
                <a:spcPct val="90000"/>
              </a:lnSpc>
              <a:defRPr/>
            </a:pPr>
            <a:r>
              <a:rPr lang="hu-HU" sz="1050" kern="0" dirty="0" err="1">
                <a:solidFill>
                  <a:srgbClr val="404040"/>
                </a:solidFill>
              </a:rPr>
              <a:t>Other</a:t>
            </a:r>
            <a:endParaRPr lang="hu-HU" sz="1050" kern="0" dirty="0">
              <a:solidFill>
                <a:srgbClr val="404040"/>
              </a:solidFill>
            </a:endParaRPr>
          </a:p>
        </p:txBody>
      </p:sp>
      <p:grpSp>
        <p:nvGrpSpPr>
          <p:cNvPr id="146" name="Group 47"/>
          <p:cNvGrpSpPr/>
          <p:nvPr/>
        </p:nvGrpSpPr>
        <p:grpSpPr>
          <a:xfrm>
            <a:off x="5332248" y="1034315"/>
            <a:ext cx="971096" cy="965905"/>
            <a:chOff x="0" y="0"/>
            <a:chExt cx="1600202" cy="1600200"/>
          </a:xfrm>
        </p:grpSpPr>
        <p:sp>
          <p:nvSpPr>
            <p:cNvPr id="147"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8"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9"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0"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1"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2"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3"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4"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5"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6"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7"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8"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9"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0"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1"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2"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3"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4"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5"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6"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67" name="Rectangle 23"/>
          <p:cNvSpPr/>
          <p:nvPr/>
        </p:nvSpPr>
        <p:spPr>
          <a:xfrm>
            <a:off x="5394126" y="141717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42</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68" name="Rectangle 23"/>
          <p:cNvSpPr/>
          <p:nvPr/>
        </p:nvSpPr>
        <p:spPr>
          <a:xfrm>
            <a:off x="5220072" y="2142394"/>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900" b="0" i="0" u="none" strike="noStrike" kern="0" cap="none" spc="0" normalizeH="0" baseline="0" noProof="0" dirty="0" err="1">
                <a:ln>
                  <a:noFill/>
                </a:ln>
                <a:solidFill>
                  <a:srgbClr val="404040"/>
                </a:solidFill>
                <a:effectLst/>
                <a:uLnTx/>
                <a:uFillTx/>
                <a:latin typeface="Calibri"/>
                <a:ea typeface="+mn-ea"/>
                <a:cs typeface="+mn-cs"/>
              </a:rPr>
              <a:t>They</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can</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cover</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their</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expenses</a:t>
            </a:r>
            <a:r>
              <a:rPr kumimoji="0" lang="hu-HU" sz="900" b="0" i="0" u="none" strike="noStrike" kern="0" cap="none" spc="0" normalizeH="0" baseline="0" noProof="0" dirty="0">
                <a:ln>
                  <a:noFill/>
                </a:ln>
                <a:solidFill>
                  <a:srgbClr val="404040"/>
                </a:solidFill>
                <a:effectLst/>
                <a:uLnTx/>
                <a:uFillTx/>
                <a:latin typeface="Calibri"/>
                <a:ea typeface="+mn-ea"/>
                <a:cs typeface="+mn-cs"/>
              </a:rPr>
              <a:t> and </a:t>
            </a:r>
            <a:r>
              <a:rPr kumimoji="0" lang="hu-HU" sz="900" b="0" i="0" u="none" strike="noStrike" kern="0" cap="none" spc="0" normalizeH="0" baseline="0" noProof="0" dirty="0" err="1">
                <a:ln>
                  <a:noFill/>
                </a:ln>
                <a:solidFill>
                  <a:srgbClr val="404040"/>
                </a:solidFill>
                <a:effectLst/>
                <a:uLnTx/>
                <a:uFillTx/>
                <a:latin typeface="Calibri"/>
                <a:ea typeface="+mn-ea"/>
                <a:cs typeface="+mn-cs"/>
              </a:rPr>
              <a:t>can</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save</a:t>
            </a:r>
            <a:r>
              <a:rPr kumimoji="0" lang="hu-HU" sz="900" b="0" i="0" u="none" strike="noStrike" kern="0" cap="none" spc="0" normalizeH="0" baseline="0" noProof="0" dirty="0">
                <a:ln>
                  <a:noFill/>
                </a:ln>
                <a:solidFill>
                  <a:srgbClr val="404040"/>
                </a:solidFill>
                <a:effectLst/>
                <a:uLnTx/>
                <a:uFillTx/>
                <a:latin typeface="Calibri"/>
                <a:ea typeface="+mn-ea"/>
                <a:cs typeface="+mn-cs"/>
              </a:rPr>
              <a:t> </a:t>
            </a:r>
            <a:r>
              <a:rPr kumimoji="0" lang="hu-HU" sz="900" b="0" i="0" u="none" strike="noStrike" kern="0" cap="none" spc="0" normalizeH="0" baseline="0" noProof="0" dirty="0" err="1">
                <a:ln>
                  <a:noFill/>
                </a:ln>
                <a:solidFill>
                  <a:srgbClr val="404040"/>
                </a:solidFill>
                <a:effectLst/>
                <a:uLnTx/>
                <a:uFillTx/>
                <a:latin typeface="Calibri"/>
                <a:ea typeface="+mn-ea"/>
                <a:cs typeface="+mn-cs"/>
              </a:rPr>
              <a:t>up</a:t>
            </a:r>
            <a:r>
              <a:rPr kumimoji="0" lang="hu-HU" sz="900" b="0" i="0" u="none" strike="noStrike" kern="0" cap="none" spc="0" normalizeH="0" baseline="0" noProof="0" dirty="0">
                <a:ln>
                  <a:noFill/>
                </a:ln>
                <a:solidFill>
                  <a:srgbClr val="404040"/>
                </a:solidFill>
                <a:effectLst/>
                <a:uLnTx/>
                <a:uFillTx/>
                <a:latin typeface="Calibri"/>
                <a:ea typeface="+mn-ea"/>
                <a:cs typeface="+mn-cs"/>
              </a:rPr>
              <a:t> a</a:t>
            </a:r>
            <a:r>
              <a:rPr kumimoji="0" lang="hu-HU" sz="900" b="0" i="0" u="none" strike="noStrike" kern="0" cap="none" spc="0" normalizeH="0" noProof="0" dirty="0">
                <a:ln>
                  <a:noFill/>
                </a:ln>
                <a:solidFill>
                  <a:srgbClr val="404040"/>
                </a:solidFill>
                <a:effectLst/>
                <a:uLnTx/>
                <a:uFillTx/>
                <a:latin typeface="Calibri"/>
                <a:ea typeface="+mn-ea"/>
                <a:cs typeface="+mn-cs"/>
              </a:rPr>
              <a:t> </a:t>
            </a:r>
            <a:r>
              <a:rPr kumimoji="0" lang="hu-HU" sz="900" b="0" i="0" u="none" strike="noStrike" kern="0" cap="none" spc="0" normalizeH="0" noProof="0" dirty="0" err="1">
                <a:ln>
                  <a:noFill/>
                </a:ln>
                <a:solidFill>
                  <a:srgbClr val="404040"/>
                </a:solidFill>
                <a:effectLst/>
                <a:uLnTx/>
                <a:uFillTx/>
                <a:latin typeface="Calibri"/>
                <a:ea typeface="+mn-ea"/>
                <a:cs typeface="+mn-cs"/>
              </a:rPr>
              <a:t>little</a:t>
            </a:r>
            <a:endParaRPr kumimoji="0" lang="hu-HU"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69" name="Rectangle 23"/>
          <p:cNvSpPr/>
          <p:nvPr/>
        </p:nvSpPr>
        <p:spPr>
          <a:xfrm>
            <a:off x="3798381" y="2134498"/>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sz="900" kern="0" dirty="0">
                <a:solidFill>
                  <a:srgbClr val="404040"/>
                </a:solidFill>
                <a:latin typeface="Calibri"/>
              </a:rPr>
              <a:t>They can afford an everyday life but cannot have bigger expenses</a:t>
            </a:r>
            <a:endParaRPr kumimoji="0" lang="hu-HU" sz="9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70" name="Group 47"/>
          <p:cNvGrpSpPr/>
          <p:nvPr/>
        </p:nvGrpSpPr>
        <p:grpSpPr>
          <a:xfrm>
            <a:off x="3938392" y="1040226"/>
            <a:ext cx="971096" cy="965905"/>
            <a:chOff x="0" y="0"/>
            <a:chExt cx="1600202" cy="1600200"/>
          </a:xfrm>
        </p:grpSpPr>
        <p:sp>
          <p:nvSpPr>
            <p:cNvPr id="171"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2"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3"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4"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5"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6"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7"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8"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9"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0"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1"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2"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3"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4"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5"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6"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7"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92" name="Rectangle 23"/>
          <p:cNvSpPr/>
          <p:nvPr/>
        </p:nvSpPr>
        <p:spPr>
          <a:xfrm>
            <a:off x="4002252" y="142033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40</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93" name="Title 3"/>
          <p:cNvSpPr>
            <a:spLocks noGrp="1"/>
          </p:cNvSpPr>
          <p:nvPr>
            <p:ph type="title"/>
          </p:nvPr>
        </p:nvSpPr>
        <p:spPr>
          <a:xfrm>
            <a:off x="179984" y="-19088"/>
            <a:ext cx="8680422" cy="469722"/>
          </a:xfrm>
        </p:spPr>
        <p:txBody>
          <a:bodyPr>
            <a:noAutofit/>
          </a:bodyPr>
          <a:lstStyle/>
          <a:p>
            <a:r>
              <a:rPr lang="hu-HU" sz="2900" dirty="0" err="1"/>
              <a:t>Demographics</a:t>
            </a:r>
            <a:endParaRPr lang="hu-HU" sz="2900" dirty="0"/>
          </a:p>
        </p:txBody>
      </p:sp>
      <p:pic>
        <p:nvPicPr>
          <p:cNvPr id="194" name="Picture 193">
            <a:extLst>
              <a:ext uri="{FF2B5EF4-FFF2-40B4-BE49-F238E27FC236}">
                <a16:creationId xmlns:a16="http://schemas.microsoft.com/office/drawing/2014/main" xmlns="" id="{D724590D-F6CA-4EB8-9D31-664AFD5223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95" name="Picture 194">
            <a:extLst>
              <a:ext uri="{FF2B5EF4-FFF2-40B4-BE49-F238E27FC236}">
                <a16:creationId xmlns:a16="http://schemas.microsoft.com/office/drawing/2014/main" xmlns="" id="{E6D53B02-5274-4454-B582-DDD813C680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065319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and </a:t>
            </a:r>
            <a:r>
              <a:rPr lang="hu-HU" sz="2900" dirty="0" err="1"/>
              <a:t>use</a:t>
            </a:r>
            <a:r>
              <a:rPr lang="hu-HU" sz="2900" dirty="0"/>
              <a:t> of TV </a:t>
            </a:r>
            <a:r>
              <a:rPr lang="hu-HU" sz="2900" dirty="0" err="1"/>
              <a:t>applications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We</a:t>
            </a:r>
            <a:r>
              <a:rPr lang="hu-HU" sz="1000" i="1" dirty="0">
                <a:solidFill>
                  <a:schemeClr val="bg1">
                    <a:lumMod val="50000"/>
                  </a:schemeClr>
                </a:solidFill>
              </a:rPr>
              <a:t> </a:t>
            </a: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listed</a:t>
            </a:r>
            <a:r>
              <a:rPr lang="hu-HU" sz="1000" i="1" dirty="0">
                <a:solidFill>
                  <a:schemeClr val="bg1">
                    <a:lumMod val="50000"/>
                  </a:schemeClr>
                </a:solidFill>
              </a:rPr>
              <a:t> </a:t>
            </a:r>
            <a:r>
              <a:rPr lang="hu-HU" sz="1000" i="1" dirty="0" err="1">
                <a:solidFill>
                  <a:schemeClr val="bg1">
                    <a:lumMod val="50000"/>
                  </a:schemeClr>
                </a:solidFill>
              </a:rPr>
              <a:t>some</a:t>
            </a:r>
            <a:r>
              <a:rPr lang="hu-HU" sz="1000" i="1" dirty="0">
                <a:solidFill>
                  <a:schemeClr val="bg1">
                    <a:lumMod val="50000"/>
                  </a:schemeClr>
                </a:solidFill>
              </a:rPr>
              <a:t> TV </a:t>
            </a:r>
            <a:r>
              <a:rPr lang="hu-HU" sz="1000" i="1" dirty="0" err="1">
                <a:solidFill>
                  <a:schemeClr val="bg1">
                    <a:lumMod val="50000"/>
                  </a:schemeClr>
                </a:solidFill>
              </a:rPr>
              <a:t>applications</a:t>
            </a:r>
            <a:r>
              <a:rPr lang="hu-HU" sz="1000" i="1" dirty="0">
                <a:solidFill>
                  <a:schemeClr val="bg1">
                    <a:lumMod val="50000"/>
                  </a:schemeClr>
                </a:solidFill>
              </a:rPr>
              <a:t>. </a:t>
            </a: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tell</a:t>
            </a:r>
            <a:r>
              <a:rPr lang="hu-HU" sz="1000" i="1" dirty="0">
                <a:solidFill>
                  <a:schemeClr val="bg1">
                    <a:lumMod val="50000"/>
                  </a:schemeClr>
                </a:solidFill>
              </a:rPr>
              <a:t> </a:t>
            </a:r>
            <a:r>
              <a:rPr lang="hu-HU" sz="1000" i="1" dirty="0" err="1">
                <a:solidFill>
                  <a:schemeClr val="bg1">
                    <a:lumMod val="50000"/>
                  </a:schemeClr>
                </a:solidFill>
              </a:rPr>
              <a:t>us</a:t>
            </a:r>
            <a:r>
              <a:rPr lang="hu-HU" sz="1000" i="1" dirty="0">
                <a:solidFill>
                  <a:schemeClr val="bg1">
                    <a:lumMod val="50000"/>
                  </a:schemeClr>
                </a:solidFill>
              </a:rPr>
              <a:t> </a:t>
            </a: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much</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know</a:t>
            </a:r>
            <a:r>
              <a:rPr lang="hu-HU" sz="1000" i="1" dirty="0">
                <a:solidFill>
                  <a:schemeClr val="bg1">
                    <a:lumMod val="50000"/>
                  </a:schemeClr>
                </a:solidFill>
              </a:rPr>
              <a:t> </a:t>
            </a:r>
            <a:r>
              <a:rPr lang="hu-HU" sz="1000" i="1" dirty="0" err="1">
                <a:solidFill>
                  <a:schemeClr val="bg1">
                    <a:lumMod val="50000"/>
                  </a:schemeClr>
                </a:solidFill>
              </a:rPr>
              <a:t>them</a:t>
            </a:r>
            <a:r>
              <a:rPr lang="hu-HU" sz="1000" i="1" dirty="0">
                <a:solidFill>
                  <a:schemeClr val="bg1">
                    <a:lumMod val="50000"/>
                  </a:schemeClr>
                </a:solidFill>
              </a:rPr>
              <a:t>. </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graphicFrame>
        <p:nvGraphicFramePr>
          <p:cNvPr id="39" name="Chart 38"/>
          <p:cNvGraphicFramePr/>
          <p:nvPr>
            <p:extLst>
              <p:ext uri="{D42A27DB-BD31-4B8C-83A1-F6EECF244321}">
                <p14:modId xmlns:p14="http://schemas.microsoft.com/office/powerpoint/2010/main" val="1639031360"/>
              </p:ext>
            </p:extLst>
          </p:nvPr>
        </p:nvGraphicFramePr>
        <p:xfrm>
          <a:off x="-130485" y="930934"/>
          <a:ext cx="4680520" cy="3566937"/>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30"/>
          <p:cNvSpPr txBox="1"/>
          <p:nvPr/>
        </p:nvSpPr>
        <p:spPr>
          <a:xfrm>
            <a:off x="4754082" y="1406262"/>
            <a:ext cx="4146199" cy="25160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RTL Most is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most </a:t>
            </a:r>
            <a:r>
              <a:rPr lang="hu-HU" sz="1050" kern="0" dirty="0" err="1">
                <a:solidFill>
                  <a:srgbClr val="58595B"/>
                </a:solidFill>
                <a:latin typeface="Calibri"/>
              </a:rPr>
              <a:t>known</a:t>
            </a:r>
            <a:r>
              <a:rPr lang="hu-HU" sz="1050" kern="0" dirty="0">
                <a:solidFill>
                  <a:srgbClr val="58595B"/>
                </a:solidFill>
                <a:latin typeface="Calibri"/>
              </a:rPr>
              <a:t> platform, </a:t>
            </a:r>
            <a:r>
              <a:rPr lang="hu-HU" sz="1050" kern="0" dirty="0" err="1">
                <a:solidFill>
                  <a:srgbClr val="58595B"/>
                </a:solidFill>
                <a:latin typeface="Calibri"/>
              </a:rPr>
              <a:t>but</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the</a:t>
            </a:r>
            <a:r>
              <a:rPr lang="hu-HU" sz="1050" kern="0" dirty="0">
                <a:solidFill>
                  <a:srgbClr val="58595B"/>
                </a:solidFill>
                <a:latin typeface="Calibri"/>
              </a:rPr>
              <a:t> most </a:t>
            </a:r>
            <a:r>
              <a:rPr lang="hu-HU" sz="1050" kern="0" dirty="0" err="1">
                <a:solidFill>
                  <a:srgbClr val="58595B"/>
                </a:solidFill>
                <a:latin typeface="Calibri"/>
              </a:rPr>
              <a:t>used</a:t>
            </a:r>
            <a:r>
              <a:rPr lang="hu-HU" sz="1050" kern="0" dirty="0">
                <a:solidFill>
                  <a:srgbClr val="58595B"/>
                </a:solidFill>
                <a:latin typeface="Calibri"/>
              </a:rPr>
              <a:t> </a:t>
            </a: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too</a:t>
            </a:r>
            <a:r>
              <a:rPr lang="hu-HU" sz="1050" kern="0" dirty="0">
                <a:solidFill>
                  <a:srgbClr val="58595B"/>
                </a:solidFill>
                <a:latin typeface="Calibri"/>
              </a:rPr>
              <a:t>. In </a:t>
            </a:r>
            <a:r>
              <a:rPr lang="hu-HU" sz="1050" kern="0" dirty="0" err="1">
                <a:solidFill>
                  <a:srgbClr val="58595B"/>
                </a:solidFill>
                <a:latin typeface="Calibri"/>
              </a:rPr>
              <a:t>awareness</a:t>
            </a:r>
            <a:r>
              <a:rPr lang="hu-HU" sz="1050" kern="0" dirty="0">
                <a:solidFill>
                  <a:srgbClr val="58595B"/>
                </a:solidFill>
                <a:latin typeface="Calibri"/>
              </a:rPr>
              <a:t> </a:t>
            </a:r>
            <a:r>
              <a:rPr lang="hu-HU" sz="1050" kern="0" dirty="0" err="1">
                <a:solidFill>
                  <a:srgbClr val="58595B"/>
                </a:solidFill>
                <a:latin typeface="Calibri"/>
              </a:rPr>
              <a:t>then</a:t>
            </a:r>
            <a:r>
              <a:rPr lang="hu-HU" sz="1050" kern="0" dirty="0">
                <a:solidFill>
                  <a:srgbClr val="58595B"/>
                </a:solidFill>
                <a:latin typeface="Calibri"/>
              </a:rPr>
              <a:t> </a:t>
            </a:r>
            <a:r>
              <a:rPr lang="hu-HU" sz="1050" kern="0" dirty="0" err="1">
                <a:solidFill>
                  <a:srgbClr val="58595B"/>
                </a:solidFill>
                <a:latin typeface="Calibri"/>
              </a:rPr>
              <a:t>Netflix</a:t>
            </a:r>
            <a:r>
              <a:rPr lang="hu-HU" sz="1050" kern="0" dirty="0">
                <a:solidFill>
                  <a:srgbClr val="58595B"/>
                </a:solidFill>
                <a:latin typeface="Calibri"/>
              </a:rPr>
              <a:t> and HBO Go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listed</a:t>
            </a:r>
            <a:r>
              <a:rPr lang="hu-HU" sz="1050" kern="0" dirty="0">
                <a:solidFill>
                  <a:srgbClr val="58595B"/>
                </a:solidFill>
                <a:latin typeface="Calibri"/>
              </a:rPr>
              <a:t>, </a:t>
            </a:r>
            <a:r>
              <a:rPr lang="hu-HU" sz="1050" kern="0" dirty="0" err="1">
                <a:solidFill>
                  <a:srgbClr val="58595B"/>
                </a:solidFill>
                <a:latin typeface="Calibri"/>
              </a:rPr>
              <a:t>but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regular</a:t>
            </a:r>
            <a:r>
              <a:rPr lang="hu-HU" sz="1050" kern="0" dirty="0">
                <a:solidFill>
                  <a:srgbClr val="58595B"/>
                </a:solidFill>
                <a:latin typeface="Calibri"/>
              </a:rPr>
              <a:t> </a:t>
            </a:r>
            <a:r>
              <a:rPr lang="hu-HU" sz="1050" kern="0" dirty="0" err="1">
                <a:solidFill>
                  <a:srgbClr val="58595B"/>
                </a:solidFill>
                <a:latin typeface="Calibri"/>
              </a:rPr>
              <a:t>users</a:t>
            </a:r>
            <a:r>
              <a:rPr lang="hu-HU" sz="1050" kern="0" dirty="0">
                <a:solidFill>
                  <a:srgbClr val="58595B"/>
                </a:solidFill>
                <a:latin typeface="Calibri"/>
              </a:rPr>
              <a:t> of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under</a:t>
            </a:r>
            <a:r>
              <a:rPr lang="hu-HU" sz="1050" kern="0" dirty="0">
                <a:solidFill>
                  <a:srgbClr val="58595B"/>
                </a:solidFill>
                <a:latin typeface="Calibri"/>
              </a:rPr>
              <a:t> 10%.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though</a:t>
            </a:r>
            <a:r>
              <a:rPr lang="hu-HU" sz="1050" kern="0" dirty="0">
                <a:solidFill>
                  <a:srgbClr val="58595B"/>
                </a:solidFill>
                <a:latin typeface="Calibri"/>
              </a:rPr>
              <a:t> </a:t>
            </a:r>
            <a:r>
              <a:rPr lang="hu-HU" sz="1050" kern="0" dirty="0" err="1">
                <a:solidFill>
                  <a:srgbClr val="58595B"/>
                </a:solidFill>
                <a:latin typeface="Calibri"/>
              </a:rPr>
              <a:t>many</a:t>
            </a:r>
            <a:r>
              <a:rPr lang="hu-HU" sz="1050" kern="0" dirty="0">
                <a:solidFill>
                  <a:srgbClr val="58595B"/>
                </a:solidFill>
                <a:latin typeface="Calibri"/>
              </a:rPr>
              <a:t> </a:t>
            </a:r>
            <a:r>
              <a:rPr lang="hu-HU" sz="1050" kern="0" dirty="0" err="1">
                <a:solidFill>
                  <a:srgbClr val="58595B"/>
                </a:solidFill>
                <a:latin typeface="Calibri"/>
              </a:rPr>
              <a:t>people</a:t>
            </a:r>
            <a:r>
              <a:rPr lang="hu-HU" sz="1050" kern="0" dirty="0">
                <a:solidFill>
                  <a:srgbClr val="58595B"/>
                </a:solidFill>
                <a:latin typeface="Calibri"/>
              </a:rPr>
              <a:t> </a:t>
            </a:r>
            <a:r>
              <a:rPr lang="hu-HU" sz="1050" kern="0" dirty="0" err="1">
                <a:solidFill>
                  <a:srgbClr val="58595B"/>
                </a:solidFill>
                <a:latin typeface="Calibri"/>
              </a:rPr>
              <a:t>have</a:t>
            </a:r>
            <a:r>
              <a:rPr lang="hu-HU" sz="1050" kern="0" dirty="0">
                <a:solidFill>
                  <a:srgbClr val="58595B"/>
                </a:solidFill>
                <a:latin typeface="Calibri"/>
              </a:rPr>
              <a:t> </a:t>
            </a:r>
            <a:r>
              <a:rPr lang="hu-HU" sz="1050" kern="0" dirty="0" err="1">
                <a:solidFill>
                  <a:srgbClr val="58595B"/>
                </a:solidFill>
                <a:latin typeface="Calibri"/>
              </a:rPr>
              <a:t>tried</a:t>
            </a:r>
            <a:r>
              <a:rPr lang="hu-HU" sz="1050" kern="0" dirty="0">
                <a:solidFill>
                  <a:srgbClr val="58595B"/>
                </a:solidFill>
                <a:latin typeface="Calibri"/>
              </a:rPr>
              <a:t> TV2 </a:t>
            </a:r>
            <a:r>
              <a:rPr lang="hu-HU" sz="1050" kern="0" dirty="0" err="1">
                <a:solidFill>
                  <a:srgbClr val="58595B"/>
                </a:solidFill>
                <a:latin typeface="Calibri"/>
              </a:rPr>
              <a:t>Live</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7% </a:t>
            </a:r>
            <a:r>
              <a:rPr lang="hu-HU" sz="1050" kern="0" dirty="0" err="1">
                <a:solidFill>
                  <a:srgbClr val="58595B"/>
                </a:solidFill>
                <a:latin typeface="Calibri"/>
              </a:rPr>
              <a:t>says</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 The </a:t>
            </a:r>
            <a:r>
              <a:rPr lang="hu-HU" sz="1050" kern="0" dirty="0" err="1">
                <a:solidFill>
                  <a:srgbClr val="58595B"/>
                </a:solidFill>
                <a:latin typeface="Calibri"/>
              </a:rPr>
              <a:t>awareness</a:t>
            </a:r>
            <a:r>
              <a:rPr lang="hu-HU" sz="1050" kern="0" dirty="0">
                <a:solidFill>
                  <a:srgbClr val="58595B"/>
                </a:solidFill>
                <a:latin typeface="Calibri"/>
              </a:rPr>
              <a:t> of Médiaklikk is </a:t>
            </a:r>
            <a:r>
              <a:rPr lang="hu-HU" sz="1050" kern="0" dirty="0" err="1">
                <a:solidFill>
                  <a:srgbClr val="58595B"/>
                </a:solidFill>
                <a:latin typeface="Calibri"/>
              </a:rPr>
              <a:t>not</a:t>
            </a:r>
            <a:r>
              <a:rPr lang="hu-HU" sz="1050" kern="0" dirty="0">
                <a:solidFill>
                  <a:srgbClr val="58595B"/>
                </a:solidFill>
                <a:latin typeface="Calibri"/>
              </a:rPr>
              <a:t> outstanding, </a:t>
            </a:r>
            <a:r>
              <a:rPr lang="hu-HU" sz="1050" kern="0" dirty="0" err="1">
                <a:solidFill>
                  <a:srgbClr val="58595B"/>
                </a:solidFill>
                <a:latin typeface="Calibri"/>
              </a:rPr>
              <a:t>however</a:t>
            </a:r>
            <a:r>
              <a:rPr lang="hu-HU" sz="1050" kern="0" dirty="0">
                <a:solidFill>
                  <a:srgbClr val="58595B"/>
                </a:solidFill>
                <a:latin typeface="Calibri"/>
              </a:rPr>
              <a:t>, 10% </a:t>
            </a:r>
            <a:r>
              <a:rPr lang="hu-HU" sz="1050" kern="0" dirty="0" err="1">
                <a:solidFill>
                  <a:srgbClr val="58595B"/>
                </a:solidFill>
                <a:latin typeface="Calibri"/>
              </a:rPr>
              <a:t>uses</a:t>
            </a:r>
            <a:r>
              <a:rPr lang="hu-HU" sz="1050" kern="0" dirty="0">
                <a:solidFill>
                  <a:srgbClr val="58595B"/>
                </a:solidFill>
                <a:latin typeface="Calibri"/>
              </a:rPr>
              <a:t> </a:t>
            </a:r>
            <a:r>
              <a:rPr lang="hu-HU" sz="1050" kern="0" dirty="0" err="1">
                <a:solidFill>
                  <a:srgbClr val="58595B"/>
                </a:solidFill>
                <a:latin typeface="Calibri"/>
              </a:rPr>
              <a:t>it</a:t>
            </a:r>
            <a:r>
              <a:rPr lang="hu-HU" sz="1050" kern="0" dirty="0">
                <a:solidFill>
                  <a:srgbClr val="58595B"/>
                </a:solidFill>
                <a:latin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consume</a:t>
            </a:r>
            <a:r>
              <a:rPr lang="hu-HU" sz="1050" kern="0" dirty="0">
                <a:solidFill>
                  <a:srgbClr val="58595B"/>
                </a:solidFill>
                <a:latin typeface="Calibri"/>
              </a:rPr>
              <a:t> </a:t>
            </a:r>
            <a:r>
              <a:rPr lang="hu-HU" sz="1050" kern="0" dirty="0" err="1">
                <a:solidFill>
                  <a:srgbClr val="58595B"/>
                </a:solidFill>
                <a:latin typeface="Calibri"/>
              </a:rPr>
              <a:t>Hungarian</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online </a:t>
            </a:r>
            <a:r>
              <a:rPr lang="hu-HU" sz="1050" kern="0" dirty="0" err="1">
                <a:solidFill>
                  <a:srgbClr val="58595B"/>
                </a:solidFill>
                <a:latin typeface="Calibri"/>
              </a:rPr>
              <a:t>get</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through</a:t>
            </a:r>
            <a:r>
              <a:rPr lang="hu-HU" sz="1050" kern="0" dirty="0">
                <a:solidFill>
                  <a:srgbClr val="58595B"/>
                </a:solidFill>
                <a:latin typeface="Calibri"/>
              </a:rPr>
              <a:t> RTL Most and Médiaklikk (43% and 23%). </a:t>
            </a:r>
            <a:r>
              <a:rPr lang="hu-HU" sz="1050" kern="0" dirty="0" err="1">
                <a:solidFill>
                  <a:srgbClr val="58595B"/>
                </a:solidFill>
                <a:latin typeface="Calibri"/>
              </a:rPr>
              <a:t>Netflix</a:t>
            </a:r>
            <a:r>
              <a:rPr lang="hu-HU" sz="1050" kern="0" dirty="0">
                <a:solidFill>
                  <a:srgbClr val="58595B"/>
                </a:solidFill>
                <a:latin typeface="Calibri"/>
              </a:rPr>
              <a:t> (18%), </a:t>
            </a:r>
            <a:r>
              <a:rPr lang="hu-HU" sz="1050" kern="0" dirty="0" err="1">
                <a:solidFill>
                  <a:srgbClr val="58595B"/>
                </a:solidFill>
                <a:latin typeface="Calibri"/>
              </a:rPr>
              <a:t>MindigTV</a:t>
            </a:r>
            <a:r>
              <a:rPr lang="hu-HU" sz="1050" kern="0" dirty="0">
                <a:solidFill>
                  <a:srgbClr val="58595B"/>
                </a:solidFill>
                <a:latin typeface="Calibri"/>
              </a:rPr>
              <a:t> </a:t>
            </a:r>
            <a:r>
              <a:rPr lang="hu-HU" sz="1050" kern="0" dirty="0" err="1">
                <a:solidFill>
                  <a:srgbClr val="58595B"/>
                </a:solidFill>
                <a:latin typeface="Calibri"/>
              </a:rPr>
              <a:t>applicaton</a:t>
            </a:r>
            <a:r>
              <a:rPr lang="hu-HU" sz="1050" kern="0" dirty="0">
                <a:solidFill>
                  <a:srgbClr val="58595B"/>
                </a:solidFill>
                <a:latin typeface="Calibri"/>
              </a:rPr>
              <a:t> (15%), Telenor </a:t>
            </a:r>
            <a:r>
              <a:rPr lang="hu-HU" sz="1050" kern="0" dirty="0" err="1">
                <a:solidFill>
                  <a:srgbClr val="58595B"/>
                </a:solidFill>
                <a:latin typeface="Calibri"/>
              </a:rPr>
              <a:t>MyTV</a:t>
            </a:r>
            <a:r>
              <a:rPr lang="hu-HU" sz="1050" kern="0" dirty="0">
                <a:solidFill>
                  <a:srgbClr val="58595B"/>
                </a:solidFill>
                <a:latin typeface="Calibri"/>
              </a:rPr>
              <a:t> (14%) and HBO Go (18%)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all</a:t>
            </a:r>
            <a:r>
              <a:rPr lang="hu-HU" sz="1050" kern="0" dirty="0">
                <a:solidFill>
                  <a:srgbClr val="58595B"/>
                </a:solidFill>
                <a:latin typeface="Calibri"/>
              </a:rPr>
              <a:t> </a:t>
            </a:r>
            <a:r>
              <a:rPr lang="hu-HU" sz="1050" kern="0" dirty="0" err="1">
                <a:solidFill>
                  <a:srgbClr val="58595B"/>
                </a:solidFill>
                <a:latin typeface="Calibri"/>
              </a:rPr>
              <a:t>above</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a:t>
            </a:r>
            <a:r>
              <a:rPr lang="hu-HU" sz="1050" kern="0" dirty="0" err="1">
                <a:solidFill>
                  <a:srgbClr val="58595B"/>
                </a:solidFill>
                <a:latin typeface="Calibri"/>
              </a:rPr>
              <a:t>television</a:t>
            </a:r>
            <a:r>
              <a:rPr lang="hu-HU" sz="1050" kern="0" dirty="0">
                <a:solidFill>
                  <a:srgbClr val="58595B"/>
                </a:solidFill>
                <a:latin typeface="Calibri"/>
              </a:rPr>
              <a:t> </a:t>
            </a:r>
            <a:r>
              <a:rPr lang="hu-HU" sz="1050" kern="0" dirty="0" err="1">
                <a:solidFill>
                  <a:srgbClr val="58595B"/>
                </a:solidFill>
                <a:latin typeface="Calibri"/>
              </a:rPr>
              <a:t>through</a:t>
            </a:r>
            <a:r>
              <a:rPr lang="hu-HU" sz="1050" kern="0" dirty="0">
                <a:solidFill>
                  <a:srgbClr val="58595B"/>
                </a:solidFill>
                <a:latin typeface="Calibri"/>
              </a:rPr>
              <a:t> DVB-T, </a:t>
            </a:r>
            <a:r>
              <a:rPr lang="hu-HU" sz="1050" kern="0" dirty="0" err="1">
                <a:solidFill>
                  <a:srgbClr val="58595B"/>
                </a:solidFill>
                <a:latin typeface="Calibri"/>
              </a:rPr>
              <a:t>use</a:t>
            </a:r>
            <a:r>
              <a:rPr lang="hu-HU" sz="1050" kern="0" dirty="0">
                <a:solidFill>
                  <a:srgbClr val="58595B"/>
                </a:solidFill>
                <a:latin typeface="Calibri"/>
              </a:rPr>
              <a:t> Médiaklikk and </a:t>
            </a:r>
            <a:r>
              <a:rPr lang="hu-HU" sz="1050" kern="0" dirty="0" err="1">
                <a:solidFill>
                  <a:srgbClr val="58595B"/>
                </a:solidFill>
                <a:latin typeface="Calibri"/>
              </a:rPr>
              <a:t>MindigTV</a:t>
            </a:r>
            <a:r>
              <a:rPr lang="hu-HU" sz="1050" kern="0" dirty="0">
                <a:solidFill>
                  <a:srgbClr val="58595B"/>
                </a:solidFill>
                <a:latin typeface="Calibri"/>
              </a:rPr>
              <a:t> more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(24% and 18%).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0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050" kern="0" dirty="0">
                <a:solidFill>
                  <a:srgbClr val="58595B"/>
                </a:solidFill>
                <a:latin typeface="Calibri"/>
              </a:rPr>
              <a:t>The </a:t>
            </a:r>
            <a:r>
              <a:rPr lang="hu-HU" sz="1050" kern="0" dirty="0" err="1">
                <a:solidFill>
                  <a:srgbClr val="58595B"/>
                </a:solidFill>
                <a:latin typeface="Calibri"/>
              </a:rPr>
              <a:t>younger</a:t>
            </a:r>
            <a:r>
              <a:rPr lang="hu-HU" sz="1050" kern="0" dirty="0">
                <a:solidFill>
                  <a:srgbClr val="58595B"/>
                </a:solidFill>
                <a:latin typeface="Calibri"/>
              </a:rPr>
              <a:t> </a:t>
            </a:r>
            <a:r>
              <a:rPr lang="hu-HU" sz="1050" kern="0" dirty="0" err="1">
                <a:solidFill>
                  <a:srgbClr val="58595B"/>
                </a:solidFill>
                <a:latin typeface="Calibri"/>
              </a:rPr>
              <a:t>age</a:t>
            </a:r>
            <a:r>
              <a:rPr lang="hu-HU" sz="1050" kern="0" dirty="0">
                <a:solidFill>
                  <a:srgbClr val="58595B"/>
                </a:solidFill>
                <a:latin typeface="Calibri"/>
              </a:rPr>
              <a:t> </a:t>
            </a:r>
            <a:r>
              <a:rPr lang="hu-HU" sz="1050" kern="0" dirty="0" err="1">
                <a:solidFill>
                  <a:srgbClr val="58595B"/>
                </a:solidFill>
                <a:latin typeface="Calibri"/>
              </a:rPr>
              <a:t>group</a:t>
            </a:r>
            <a:r>
              <a:rPr lang="hu-HU" sz="1050" kern="0" dirty="0">
                <a:solidFill>
                  <a:srgbClr val="58595B"/>
                </a:solidFill>
                <a:latin typeface="Calibri"/>
              </a:rPr>
              <a:t> </a:t>
            </a:r>
            <a:r>
              <a:rPr lang="hu-HU" sz="1050" kern="0" dirty="0" err="1">
                <a:solidFill>
                  <a:srgbClr val="58595B"/>
                </a:solidFill>
                <a:latin typeface="Calibri"/>
              </a:rPr>
              <a:t>mentioned</a:t>
            </a:r>
            <a:r>
              <a:rPr lang="hu-HU" sz="1050" kern="0" dirty="0">
                <a:solidFill>
                  <a:srgbClr val="58595B"/>
                </a:solidFill>
                <a:latin typeface="Calibri"/>
              </a:rPr>
              <a:t> UPC platform (11%) and </a:t>
            </a:r>
            <a:r>
              <a:rPr lang="hu-HU" sz="1050" kern="0" dirty="0" err="1">
                <a:solidFill>
                  <a:srgbClr val="58595B"/>
                </a:solidFill>
                <a:latin typeface="Calibri"/>
              </a:rPr>
              <a:t>MindigTV</a:t>
            </a:r>
            <a:r>
              <a:rPr lang="hu-HU" sz="1050" kern="0" dirty="0">
                <a:solidFill>
                  <a:srgbClr val="58595B"/>
                </a:solidFill>
                <a:latin typeface="Calibri"/>
              </a:rPr>
              <a:t> app (9%) more, </a:t>
            </a:r>
            <a:r>
              <a:rPr lang="hu-HU" sz="1050" kern="0" dirty="0" err="1">
                <a:solidFill>
                  <a:srgbClr val="58595B"/>
                </a:solidFill>
                <a:latin typeface="Calibri"/>
              </a:rPr>
              <a:t>while</a:t>
            </a:r>
            <a:r>
              <a:rPr lang="hu-HU" sz="1050" kern="0" dirty="0">
                <a:solidFill>
                  <a:srgbClr val="58595B"/>
                </a:solidFill>
                <a:latin typeface="Calibri"/>
              </a:rPr>
              <a:t> 15% of </a:t>
            </a:r>
            <a:r>
              <a:rPr lang="hu-HU" sz="1050" kern="0" dirty="0" err="1">
                <a:solidFill>
                  <a:srgbClr val="58595B"/>
                </a:solidFill>
                <a:latin typeface="Calibri"/>
              </a:rPr>
              <a:t>university</a:t>
            </a:r>
            <a:r>
              <a:rPr lang="hu-HU" sz="1050" kern="0" dirty="0">
                <a:solidFill>
                  <a:srgbClr val="58595B"/>
                </a:solidFill>
                <a:latin typeface="Calibri"/>
              </a:rPr>
              <a:t> </a:t>
            </a:r>
            <a:r>
              <a:rPr lang="hu-HU" sz="1050" kern="0" dirty="0" err="1">
                <a:solidFill>
                  <a:srgbClr val="58595B"/>
                </a:solidFill>
                <a:latin typeface="Calibri"/>
              </a:rPr>
              <a:t>or</a:t>
            </a:r>
            <a:r>
              <a:rPr lang="hu-HU" sz="1050" kern="0" dirty="0">
                <a:solidFill>
                  <a:srgbClr val="58595B"/>
                </a:solidFill>
                <a:latin typeface="Calibri"/>
              </a:rPr>
              <a:t> college </a:t>
            </a:r>
            <a:r>
              <a:rPr lang="hu-HU" sz="1050" kern="0" dirty="0" err="1">
                <a:solidFill>
                  <a:srgbClr val="58595B"/>
                </a:solidFill>
                <a:latin typeface="Calibri"/>
              </a:rPr>
              <a:t>graduates</a:t>
            </a:r>
            <a:r>
              <a:rPr lang="hu-HU" sz="1050" kern="0" dirty="0">
                <a:solidFill>
                  <a:srgbClr val="58595B"/>
                </a:solidFill>
                <a:latin typeface="Calibri"/>
              </a:rPr>
              <a:t> </a:t>
            </a:r>
            <a:r>
              <a:rPr lang="hu-HU" sz="1050" kern="0" dirty="0" err="1">
                <a:solidFill>
                  <a:srgbClr val="58595B"/>
                </a:solidFill>
                <a:latin typeface="Calibri"/>
              </a:rPr>
              <a:t>visits</a:t>
            </a:r>
            <a:r>
              <a:rPr lang="hu-HU" sz="1050" kern="0" dirty="0">
                <a:solidFill>
                  <a:srgbClr val="58595B"/>
                </a:solidFill>
                <a:latin typeface="Calibri"/>
              </a:rPr>
              <a:t> Mediaklikk </a:t>
            </a:r>
            <a:r>
              <a:rPr lang="hu-HU" sz="1050" kern="0" dirty="0" err="1">
                <a:solidFill>
                  <a:srgbClr val="58595B"/>
                </a:solidFill>
                <a:latin typeface="Calibri"/>
              </a:rPr>
              <a:t>regularly</a:t>
            </a:r>
            <a:r>
              <a:rPr lang="hu-HU" sz="1050" kern="0" dirty="0">
                <a:solidFill>
                  <a:srgbClr val="58595B"/>
                </a:solidFill>
                <a:latin typeface="Calibri"/>
              </a:rPr>
              <a:t>.</a:t>
            </a:r>
            <a:endParaRPr kumimoji="0" lang="hu-HU" sz="1000" b="0" i="0" u="none" strike="noStrike" kern="0" cap="none" spc="0" normalizeH="0" baseline="0" noProof="0" dirty="0">
              <a:ln>
                <a:noFill/>
              </a:ln>
              <a:solidFill>
                <a:srgbClr val="58595B"/>
              </a:solidFill>
              <a:effectLst/>
              <a:uLnTx/>
              <a:uFillTx/>
              <a:latin typeface="Calibri"/>
            </a:endParaRPr>
          </a:p>
        </p:txBody>
      </p:sp>
      <p:pic>
        <p:nvPicPr>
          <p:cNvPr id="8" name="Picture 7">
            <a:extLst>
              <a:ext uri="{FF2B5EF4-FFF2-40B4-BE49-F238E27FC236}">
                <a16:creationId xmlns:a16="http://schemas.microsoft.com/office/drawing/2014/main" xmlns="" id="{1C243888-48FC-4C55-94F9-255431478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 name="Picture 8">
            <a:extLst>
              <a:ext uri="{FF2B5EF4-FFF2-40B4-BE49-F238E27FC236}">
                <a16:creationId xmlns:a16="http://schemas.microsoft.com/office/drawing/2014/main" xmlns="" id="{61401CA6-7214-4216-B2A2-573FB522AF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2598862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07904" y="1275606"/>
            <a:ext cx="5904656" cy="2247851"/>
          </a:xfrm>
        </p:spPr>
        <p:txBody>
          <a:bodyPr/>
          <a:lstStyle/>
          <a:p>
            <a:r>
              <a:rPr lang="hu-HU" dirty="0">
                <a:effectLst>
                  <a:outerShdw blurRad="38100" dist="38100" dir="2700000" algn="tl">
                    <a:srgbClr val="000000">
                      <a:alpha val="43137"/>
                    </a:srgbClr>
                  </a:outerShdw>
                </a:effectLst>
              </a:rPr>
              <a:t>ATTITUDE FOR COMMERCIALS</a:t>
            </a:r>
            <a:endParaRPr lang="hu-HU" sz="2000"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5463" r="29999"/>
          <a:stretch/>
        </p:blipFill>
        <p:spPr/>
      </p:pic>
      <p:pic>
        <p:nvPicPr>
          <p:cNvPr id="4" name="Picture 3">
            <a:extLst>
              <a:ext uri="{FF2B5EF4-FFF2-40B4-BE49-F238E27FC236}">
                <a16:creationId xmlns:a16="http://schemas.microsoft.com/office/drawing/2014/main" xmlns="" id="{73F4690E-7422-40EE-A7D8-0006DC70B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5" name="Picture 4">
            <a:extLst>
              <a:ext uri="{FF2B5EF4-FFF2-40B4-BE49-F238E27FC236}">
                <a16:creationId xmlns:a16="http://schemas.microsoft.com/office/drawing/2014/main" xmlns="" id="{6AEBDB76-0EF2-41A7-B4C1-E058B4F93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16352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zövegdoboz 30"/>
          <p:cNvSpPr txBox="1"/>
          <p:nvPr/>
        </p:nvSpPr>
        <p:spPr>
          <a:xfrm>
            <a:off x="251520" y="1735380"/>
            <a:ext cx="4392488" cy="1223412"/>
          </a:xfrm>
          <a:prstGeom prst="rect">
            <a:avLst/>
          </a:prstGeom>
          <a:noFill/>
        </p:spPr>
        <p:txBody>
          <a:bodyPr wrap="square" rtlCol="0">
            <a:spAutoFit/>
          </a:bodyPr>
          <a:lstStyle/>
          <a:p>
            <a:pPr lvl="0" algn="just" defTabSz="914400">
              <a:defRPr/>
            </a:pPr>
            <a:r>
              <a:rPr lang="hu-HU" sz="1050" kern="0" dirty="0">
                <a:solidFill>
                  <a:srgbClr val="58595B"/>
                </a:solidFill>
              </a:rPr>
              <a:t>TV </a:t>
            </a:r>
            <a:r>
              <a:rPr lang="hu-HU" sz="1050" kern="0" dirty="0" err="1">
                <a:solidFill>
                  <a:srgbClr val="58595B"/>
                </a:solidFill>
              </a:rPr>
              <a:t>commercials</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younger</a:t>
            </a:r>
            <a:r>
              <a:rPr lang="hu-HU" sz="1050" kern="0" dirty="0">
                <a:solidFill>
                  <a:srgbClr val="58595B"/>
                </a:solidFill>
              </a:rPr>
              <a:t> </a:t>
            </a:r>
            <a:r>
              <a:rPr lang="hu-HU" sz="1050" kern="0" dirty="0" err="1">
                <a:solidFill>
                  <a:srgbClr val="58595B"/>
                </a:solidFill>
              </a:rPr>
              <a:t>age</a:t>
            </a:r>
            <a:r>
              <a:rPr lang="hu-HU" sz="1050" kern="0" dirty="0">
                <a:solidFill>
                  <a:srgbClr val="58595B"/>
                </a:solidFill>
              </a:rPr>
              <a:t> </a:t>
            </a:r>
            <a:r>
              <a:rPr lang="hu-HU" sz="1050" kern="0" dirty="0" err="1">
                <a:solidFill>
                  <a:srgbClr val="58595B"/>
                </a:solidFill>
              </a:rPr>
              <a:t>group</a:t>
            </a:r>
            <a:r>
              <a:rPr lang="hu-HU" sz="1050" kern="0" dirty="0">
                <a:solidFill>
                  <a:srgbClr val="58595B"/>
                </a:solidFill>
              </a:rPr>
              <a:t> is </a:t>
            </a:r>
            <a:r>
              <a:rPr lang="hu-HU" sz="1050" kern="0" dirty="0" err="1">
                <a:solidFill>
                  <a:srgbClr val="58595B"/>
                </a:solidFill>
              </a:rPr>
              <a:t>much</a:t>
            </a:r>
            <a:r>
              <a:rPr lang="hu-HU" sz="1050" kern="0" dirty="0">
                <a:solidFill>
                  <a:srgbClr val="58595B"/>
                </a:solidFill>
              </a:rPr>
              <a:t> more </a:t>
            </a:r>
            <a:r>
              <a:rPr lang="hu-HU" sz="1050" kern="0" dirty="0" err="1">
                <a:solidFill>
                  <a:srgbClr val="58595B"/>
                </a:solidFill>
              </a:rPr>
              <a:t>tolerant</a:t>
            </a:r>
            <a:r>
              <a:rPr lang="hu-HU" sz="1050" kern="0" dirty="0">
                <a:solidFill>
                  <a:srgbClr val="58595B"/>
                </a:solidFill>
              </a:rPr>
              <a:t> </a:t>
            </a:r>
            <a:r>
              <a:rPr lang="hu-HU" sz="1050" kern="0" dirty="0" err="1">
                <a:solidFill>
                  <a:srgbClr val="58595B"/>
                </a:solidFill>
              </a:rPr>
              <a:t>to</a:t>
            </a:r>
            <a:r>
              <a:rPr lang="hu-HU" sz="1050" kern="0" dirty="0">
                <a:solidFill>
                  <a:srgbClr val="58595B"/>
                </a:solidFill>
              </a:rPr>
              <a:t> TV </a:t>
            </a:r>
            <a:r>
              <a:rPr lang="hu-HU" sz="1050" kern="0" dirty="0" err="1">
                <a:solidFill>
                  <a:srgbClr val="58595B"/>
                </a:solidFill>
              </a:rPr>
              <a:t>commercials</a:t>
            </a:r>
            <a:r>
              <a:rPr lang="hu-HU" sz="1050" kern="0" dirty="0">
                <a:solidFill>
                  <a:srgbClr val="58595B"/>
                </a:solidFill>
              </a:rPr>
              <a:t> </a:t>
            </a:r>
            <a:r>
              <a:rPr lang="hu-HU" sz="1050" kern="0" dirty="0" err="1">
                <a:solidFill>
                  <a:srgbClr val="58595B"/>
                </a:solidFill>
              </a:rPr>
              <a:t>than</a:t>
            </a:r>
            <a:r>
              <a:rPr lang="hu-HU" sz="1050" kern="0" dirty="0">
                <a:solidFill>
                  <a:srgbClr val="58595B"/>
                </a:solidFill>
              </a:rPr>
              <a:t> online </a:t>
            </a:r>
            <a:r>
              <a:rPr lang="hu-HU" sz="1050" kern="0" dirty="0" err="1">
                <a:solidFill>
                  <a:srgbClr val="58595B"/>
                </a:solidFill>
              </a:rPr>
              <a:t>ones</a:t>
            </a:r>
            <a:r>
              <a:rPr lang="hu-HU" sz="1050" kern="0" dirty="0">
                <a:solidFill>
                  <a:srgbClr val="58595B"/>
                </a:solidFill>
              </a:rPr>
              <a:t>. </a:t>
            </a:r>
          </a:p>
          <a:p>
            <a:pPr lvl="0" algn="just" defTabSz="914400">
              <a:defRPr/>
            </a:pPr>
            <a:endParaRPr lang="hu-HU" sz="1050" kern="0" dirty="0">
              <a:solidFill>
                <a:srgbClr val="58595B"/>
              </a:solidFill>
            </a:endParaRPr>
          </a:p>
          <a:p>
            <a:pPr lvl="0" algn="just" defTabSz="914400">
              <a:defRPr/>
            </a:pPr>
            <a:r>
              <a:rPr lang="hu-HU" sz="1050" kern="0" dirty="0">
                <a:solidFill>
                  <a:srgbClr val="58595B"/>
                </a:solidFill>
              </a:rPr>
              <a:t>Online </a:t>
            </a:r>
            <a:r>
              <a:rPr lang="hu-HU" sz="1050" kern="0" dirty="0" err="1">
                <a:solidFill>
                  <a:srgbClr val="58595B"/>
                </a:solidFill>
              </a:rPr>
              <a:t>commercials</a:t>
            </a:r>
            <a:r>
              <a:rPr lang="hu-HU" sz="1050" kern="0" dirty="0">
                <a:solidFill>
                  <a:srgbClr val="58595B"/>
                </a:solidFill>
              </a:rPr>
              <a:t> </a:t>
            </a:r>
            <a:r>
              <a:rPr lang="hu-HU" sz="1050" kern="0" dirty="0" err="1">
                <a:solidFill>
                  <a:srgbClr val="58595B"/>
                </a:solidFill>
              </a:rPr>
              <a:t>disturb</a:t>
            </a:r>
            <a:r>
              <a:rPr lang="hu-HU" sz="1050" kern="0" dirty="0">
                <a:solidFill>
                  <a:srgbClr val="58595B"/>
                </a:solidFill>
              </a:rPr>
              <a:t> </a:t>
            </a:r>
            <a:r>
              <a:rPr lang="hu-HU" sz="1050" kern="0" dirty="0" err="1">
                <a:solidFill>
                  <a:srgbClr val="58595B"/>
                </a:solidFill>
              </a:rPr>
              <a:t>this</a:t>
            </a:r>
            <a:r>
              <a:rPr lang="hu-HU" sz="1050" kern="0" dirty="0">
                <a:solidFill>
                  <a:srgbClr val="58595B"/>
                </a:solidFill>
              </a:rPr>
              <a:t> </a:t>
            </a:r>
            <a:r>
              <a:rPr lang="hu-HU" sz="1050" kern="0" dirty="0" err="1">
                <a:solidFill>
                  <a:srgbClr val="58595B"/>
                </a:solidFill>
              </a:rPr>
              <a:t>group</a:t>
            </a:r>
            <a:r>
              <a:rPr lang="hu-HU" sz="1050" kern="0" dirty="0">
                <a:solidFill>
                  <a:srgbClr val="58595B"/>
                </a:solidFill>
              </a:rPr>
              <a:t> </a:t>
            </a:r>
            <a:r>
              <a:rPr lang="hu-HU" sz="1050" kern="0" dirty="0" err="1">
                <a:solidFill>
                  <a:srgbClr val="58595B"/>
                </a:solidFill>
              </a:rPr>
              <a:t>especially</a:t>
            </a:r>
            <a:r>
              <a:rPr lang="hu-HU" sz="1050" kern="0" dirty="0">
                <a:solidFill>
                  <a:srgbClr val="58595B"/>
                </a:solidFill>
              </a:rPr>
              <a:t> </a:t>
            </a:r>
            <a:r>
              <a:rPr lang="hu-HU" sz="1050" kern="0" dirty="0" err="1">
                <a:solidFill>
                  <a:srgbClr val="58595B"/>
                </a:solidFill>
              </a:rPr>
              <a:t>on</a:t>
            </a:r>
            <a:r>
              <a:rPr lang="hu-HU" sz="1050" kern="0" dirty="0">
                <a:solidFill>
                  <a:srgbClr val="58595B"/>
                </a:solidFill>
              </a:rPr>
              <a:t> </a:t>
            </a:r>
            <a:r>
              <a:rPr lang="hu-HU" sz="1050" kern="0" dirty="0" err="1">
                <a:solidFill>
                  <a:srgbClr val="58595B"/>
                </a:solidFill>
              </a:rPr>
              <a:t>smart</a:t>
            </a:r>
            <a:r>
              <a:rPr lang="hu-HU" sz="1050" kern="0" dirty="0">
                <a:solidFill>
                  <a:srgbClr val="58595B"/>
                </a:solidFill>
              </a:rPr>
              <a:t> </a:t>
            </a:r>
            <a:r>
              <a:rPr lang="hu-HU" sz="1050" kern="0" dirty="0" err="1">
                <a:solidFill>
                  <a:srgbClr val="58595B"/>
                </a:solidFill>
              </a:rPr>
              <a:t>phones</a:t>
            </a:r>
            <a:r>
              <a:rPr lang="hu-HU" sz="1050" kern="0" dirty="0">
                <a:solidFill>
                  <a:srgbClr val="58595B"/>
                </a:solidFill>
              </a:rPr>
              <a:t> and </a:t>
            </a:r>
            <a:r>
              <a:rPr lang="hu-HU" sz="1050" kern="0" dirty="0" err="1">
                <a:solidFill>
                  <a:srgbClr val="58595B"/>
                </a:solidFill>
              </a:rPr>
              <a:t>on</a:t>
            </a:r>
            <a:r>
              <a:rPr lang="hu-HU" sz="1050" kern="0" dirty="0">
                <a:solidFill>
                  <a:srgbClr val="58595B"/>
                </a:solidFill>
              </a:rPr>
              <a:t> tablets. </a:t>
            </a:r>
            <a:r>
              <a:rPr lang="hu-HU" sz="1050" kern="0" dirty="0" err="1">
                <a:solidFill>
                  <a:srgbClr val="58595B"/>
                </a:solidFill>
              </a:rPr>
              <a:t>On</a:t>
            </a:r>
            <a:r>
              <a:rPr lang="hu-HU" sz="1050" kern="0" dirty="0">
                <a:solidFill>
                  <a:srgbClr val="58595B"/>
                </a:solidFill>
              </a:rPr>
              <a:t> </a:t>
            </a:r>
            <a:r>
              <a:rPr lang="hu-HU" sz="1050" kern="0" dirty="0" err="1">
                <a:solidFill>
                  <a:srgbClr val="58595B"/>
                </a:solidFill>
              </a:rPr>
              <a:t>bigger</a:t>
            </a:r>
            <a:r>
              <a:rPr lang="hu-HU" sz="1050" kern="0" dirty="0">
                <a:solidFill>
                  <a:srgbClr val="58595B"/>
                </a:solidFill>
              </a:rPr>
              <a:t> </a:t>
            </a:r>
            <a:r>
              <a:rPr lang="hu-HU" sz="1050" kern="0" dirty="0" err="1">
                <a:solidFill>
                  <a:srgbClr val="58595B"/>
                </a:solidFill>
              </a:rPr>
              <a:t>devices</a:t>
            </a:r>
            <a:r>
              <a:rPr lang="hu-HU" sz="1050" kern="0" dirty="0">
                <a:solidFill>
                  <a:srgbClr val="58595B"/>
                </a:solidFill>
              </a:rPr>
              <a:t>, like laptop, notebook </a:t>
            </a:r>
            <a:r>
              <a:rPr lang="hu-HU" sz="1050" kern="0" dirty="0" err="1">
                <a:solidFill>
                  <a:srgbClr val="58595B"/>
                </a:solidFill>
              </a:rPr>
              <a:t>ar</a:t>
            </a:r>
            <a:r>
              <a:rPr lang="hu-HU" sz="1050" kern="0" dirty="0">
                <a:solidFill>
                  <a:srgbClr val="58595B"/>
                </a:solidFill>
              </a:rPr>
              <a:t> </a:t>
            </a:r>
            <a:r>
              <a:rPr lang="hu-HU" sz="1050" kern="0" dirty="0" err="1">
                <a:solidFill>
                  <a:srgbClr val="58595B"/>
                </a:solidFill>
              </a:rPr>
              <a:t>desktop</a:t>
            </a:r>
            <a:r>
              <a:rPr lang="hu-HU" sz="1050" kern="0" dirty="0">
                <a:solidFill>
                  <a:srgbClr val="58595B"/>
                </a:solidFill>
              </a:rPr>
              <a:t> PC </a:t>
            </a:r>
            <a:r>
              <a:rPr lang="hu-HU" sz="1050" kern="0" dirty="0" err="1">
                <a:solidFill>
                  <a:srgbClr val="58595B"/>
                </a:solidFill>
              </a:rPr>
              <a:t>some</a:t>
            </a:r>
            <a:r>
              <a:rPr lang="hu-HU" sz="1050" kern="0" dirty="0">
                <a:solidFill>
                  <a:srgbClr val="58595B"/>
                </a:solidFill>
              </a:rPr>
              <a:t> of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use</a:t>
            </a:r>
            <a:r>
              <a:rPr lang="hu-HU" sz="1050" kern="0" dirty="0">
                <a:solidFill>
                  <a:srgbClr val="58595B"/>
                </a:solidFill>
              </a:rPr>
              <a:t> ad-</a:t>
            </a:r>
            <a:r>
              <a:rPr lang="hu-HU" sz="1050" kern="0" dirty="0" err="1">
                <a:solidFill>
                  <a:srgbClr val="58595B"/>
                </a:solidFill>
              </a:rPr>
              <a:t>blockers</a:t>
            </a:r>
            <a:r>
              <a:rPr lang="hu-HU" sz="1050" kern="0" dirty="0">
                <a:solidFill>
                  <a:srgbClr val="58595B"/>
                </a:solidFill>
              </a:rPr>
              <a:t>. </a:t>
            </a:r>
            <a:r>
              <a:rPr lang="hu-HU" sz="1050" kern="0" dirty="0" err="1">
                <a:solidFill>
                  <a:srgbClr val="58595B"/>
                </a:solidFill>
              </a:rPr>
              <a:t>They</a:t>
            </a:r>
            <a:r>
              <a:rPr lang="hu-HU" sz="1050" kern="0" dirty="0">
                <a:solidFill>
                  <a:srgbClr val="58595B"/>
                </a:solidFill>
              </a:rPr>
              <a:t> </a:t>
            </a:r>
            <a:r>
              <a:rPr lang="hu-HU" sz="1050" kern="0" dirty="0" err="1">
                <a:solidFill>
                  <a:srgbClr val="58595B"/>
                </a:solidFill>
              </a:rPr>
              <a:t>mainly</a:t>
            </a:r>
            <a:r>
              <a:rPr lang="hu-HU" sz="1050" kern="0" dirty="0">
                <a:solidFill>
                  <a:srgbClr val="58595B"/>
                </a:solidFill>
              </a:rPr>
              <a:t> </a:t>
            </a:r>
            <a:r>
              <a:rPr lang="hu-HU" sz="1050" kern="0" dirty="0" err="1">
                <a:solidFill>
                  <a:srgbClr val="58595B"/>
                </a:solidFill>
              </a:rPr>
              <a:t>watch</a:t>
            </a:r>
            <a:r>
              <a:rPr lang="hu-HU" sz="1050" kern="0" dirty="0">
                <a:solidFill>
                  <a:srgbClr val="58595B"/>
                </a:solidFill>
              </a:rPr>
              <a:t> online TV </a:t>
            </a:r>
            <a:r>
              <a:rPr lang="hu-HU" sz="1050" kern="0" dirty="0" err="1">
                <a:solidFill>
                  <a:srgbClr val="58595B"/>
                </a:solidFill>
              </a:rPr>
              <a:t>content</a:t>
            </a:r>
            <a:r>
              <a:rPr lang="hu-HU" sz="1050" kern="0" dirty="0">
                <a:solidFill>
                  <a:srgbClr val="58595B"/>
                </a:solidFill>
              </a:rPr>
              <a:t> </a:t>
            </a:r>
            <a:r>
              <a:rPr lang="hu-HU" sz="1050" kern="0" dirty="0" err="1">
                <a:solidFill>
                  <a:srgbClr val="58595B"/>
                </a:solidFill>
              </a:rPr>
              <a:t>on</a:t>
            </a:r>
            <a:r>
              <a:rPr lang="hu-HU" sz="1050" kern="0" dirty="0">
                <a:solidFill>
                  <a:srgbClr val="58595B"/>
                </a:solidFill>
              </a:rPr>
              <a:t> </a:t>
            </a:r>
            <a:r>
              <a:rPr lang="hu-HU" sz="1050" kern="0" dirty="0" err="1">
                <a:solidFill>
                  <a:srgbClr val="58595B"/>
                </a:solidFill>
              </a:rPr>
              <a:t>these</a:t>
            </a:r>
            <a:r>
              <a:rPr lang="hu-HU" sz="1050" kern="0" dirty="0">
                <a:solidFill>
                  <a:srgbClr val="58595B"/>
                </a:solidFill>
              </a:rPr>
              <a:t> </a:t>
            </a:r>
            <a:r>
              <a:rPr lang="hu-HU" sz="1050" kern="0" dirty="0" err="1">
                <a:solidFill>
                  <a:srgbClr val="58595B"/>
                </a:solidFill>
              </a:rPr>
              <a:t>devices</a:t>
            </a:r>
            <a:r>
              <a:rPr lang="hu-HU" sz="1050" kern="0" dirty="0">
                <a:solidFill>
                  <a:srgbClr val="58595B"/>
                </a:solidFill>
              </a:rPr>
              <a:t>, a </a:t>
            </a:r>
            <a:r>
              <a:rPr lang="hu-HU" sz="1050" kern="0" dirty="0" err="1">
                <a:solidFill>
                  <a:srgbClr val="58595B"/>
                </a:solidFill>
              </a:rPr>
              <a:t>lot</a:t>
            </a:r>
            <a:r>
              <a:rPr lang="hu-HU" sz="1050" kern="0" dirty="0">
                <a:solidFill>
                  <a:srgbClr val="58595B"/>
                </a:solidFill>
              </a:rPr>
              <a:t> of </a:t>
            </a:r>
            <a:r>
              <a:rPr lang="hu-HU" sz="1050" kern="0" dirty="0" err="1">
                <a:solidFill>
                  <a:srgbClr val="58595B"/>
                </a:solidFill>
              </a:rPr>
              <a:t>them</a:t>
            </a:r>
            <a:r>
              <a:rPr lang="hu-HU" sz="1050" kern="0" dirty="0">
                <a:solidFill>
                  <a:srgbClr val="58595B"/>
                </a:solidFill>
              </a:rPr>
              <a:t> </a:t>
            </a:r>
            <a:r>
              <a:rPr lang="hu-HU" sz="1050" kern="0" dirty="0" err="1">
                <a:solidFill>
                  <a:srgbClr val="58595B"/>
                </a:solidFill>
              </a:rPr>
              <a:t>because</a:t>
            </a:r>
            <a:r>
              <a:rPr lang="hu-HU" sz="1050" kern="0" dirty="0">
                <a:solidFill>
                  <a:srgbClr val="58595B"/>
                </a:solidFill>
              </a:rPr>
              <a:t> </a:t>
            </a:r>
            <a:r>
              <a:rPr lang="hu-HU" sz="1050" kern="0" dirty="0" err="1">
                <a:solidFill>
                  <a:srgbClr val="58595B"/>
                </a:solidFill>
              </a:rPr>
              <a:t>they</a:t>
            </a:r>
            <a:r>
              <a:rPr lang="hu-HU" sz="1050" kern="0" dirty="0">
                <a:solidFill>
                  <a:srgbClr val="58595B"/>
                </a:solidFill>
              </a:rPr>
              <a:t> </a:t>
            </a:r>
            <a:r>
              <a:rPr lang="hu-HU" sz="1050" kern="0" dirty="0" err="1">
                <a:solidFill>
                  <a:srgbClr val="58595B"/>
                </a:solidFill>
              </a:rPr>
              <a:t>are</a:t>
            </a:r>
            <a:r>
              <a:rPr lang="hu-HU" sz="1050" kern="0" dirty="0">
                <a:solidFill>
                  <a:srgbClr val="58595B"/>
                </a:solidFill>
              </a:rPr>
              <a:t> </a:t>
            </a:r>
            <a:r>
              <a:rPr lang="hu-HU" sz="1050" kern="0" dirty="0" err="1">
                <a:solidFill>
                  <a:srgbClr val="58595B"/>
                </a:solidFill>
              </a:rPr>
              <a:t>disturbed</a:t>
            </a:r>
            <a:r>
              <a:rPr lang="hu-HU" sz="1050" kern="0" dirty="0">
                <a:solidFill>
                  <a:srgbClr val="58595B"/>
                </a:solidFill>
              </a:rPr>
              <a:t> </a:t>
            </a:r>
            <a:r>
              <a:rPr lang="hu-HU" sz="1050" kern="0" dirty="0" err="1">
                <a:solidFill>
                  <a:srgbClr val="58595B"/>
                </a:solidFill>
              </a:rPr>
              <a:t>by</a:t>
            </a:r>
            <a:r>
              <a:rPr lang="hu-HU" sz="1050" kern="0" dirty="0">
                <a:solidFill>
                  <a:srgbClr val="58595B"/>
                </a:solidFill>
              </a:rPr>
              <a:t> TV </a:t>
            </a:r>
            <a:r>
              <a:rPr lang="hu-HU" sz="1050" kern="0" dirty="0" err="1">
                <a:solidFill>
                  <a:srgbClr val="58595B"/>
                </a:solidFill>
              </a:rPr>
              <a:t>advertisements</a:t>
            </a:r>
            <a:r>
              <a:rPr lang="hu-HU" sz="1050" kern="0" dirty="0">
                <a:solidFill>
                  <a:srgbClr val="58595B"/>
                </a:solidFill>
              </a:rPr>
              <a:t>. </a:t>
            </a:r>
            <a:endParaRPr lang="hu-HU" sz="1000" kern="0" dirty="0">
              <a:solidFill>
                <a:srgbClr val="58595B"/>
              </a:solidFill>
            </a:endParaRPr>
          </a:p>
        </p:txBody>
      </p:sp>
      <p:graphicFrame>
        <p:nvGraphicFramePr>
          <p:cNvPr id="4" name="Chart 4"/>
          <p:cNvGraphicFramePr>
            <a:graphicFrameLocks noChangeAspect="1"/>
          </p:cNvGraphicFramePr>
          <p:nvPr>
            <p:extLst>
              <p:ext uri="{D42A27DB-BD31-4B8C-83A1-F6EECF244321}">
                <p14:modId xmlns:p14="http://schemas.microsoft.com/office/powerpoint/2010/main" val="4052166642"/>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81"/>
          <p:cNvSpPr txBox="1"/>
          <p:nvPr/>
        </p:nvSpPr>
        <p:spPr>
          <a:xfrm>
            <a:off x="5652120" y="2211710"/>
            <a:ext cx="2016224"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err="1">
                <a:ln>
                  <a:noFill/>
                </a:ln>
                <a:solidFill>
                  <a:srgbClr val="A1C46B"/>
                </a:solidFill>
                <a:effectLst/>
                <a:uLnTx/>
                <a:uFillTx/>
                <a:latin typeface="Calibri"/>
                <a:ea typeface="+mn-ea"/>
                <a:cs typeface="+mn-cs"/>
              </a:rPr>
              <a:t>Accept</a:t>
            </a:r>
            <a:r>
              <a:rPr kumimoji="0" lang="hu-HU" sz="2000" b="1" i="0" u="none" strike="noStrike" kern="0" cap="none" spc="0" normalizeH="0" baseline="0" noProof="0" dirty="0">
                <a:ln>
                  <a:noFill/>
                </a:ln>
                <a:solidFill>
                  <a:srgbClr val="A1C46B"/>
                </a:solidFill>
                <a:effectLst/>
                <a:uLnTx/>
                <a:uFillTx/>
                <a:latin typeface="Calibri"/>
                <a:ea typeface="+mn-ea"/>
                <a:cs typeface="+mn-cs"/>
              </a:rPr>
              <a:t> </a:t>
            </a:r>
            <a:r>
              <a:rPr kumimoji="0" lang="hu-HU" sz="2000" b="1" i="0" u="none" strike="noStrike" kern="0" cap="none" spc="0" normalizeH="0" baseline="0" noProof="0" dirty="0" err="1">
                <a:ln>
                  <a:noFill/>
                </a:ln>
                <a:solidFill>
                  <a:srgbClr val="A1C46B"/>
                </a:solidFill>
                <a:effectLst/>
                <a:uLnTx/>
                <a:uFillTx/>
                <a:latin typeface="Calibri"/>
                <a:ea typeface="+mn-ea"/>
                <a:cs typeface="+mn-cs"/>
              </a:rPr>
              <a:t>rate</a:t>
            </a:r>
            <a:r>
              <a:rPr kumimoji="0" lang="hu-HU" sz="2000" b="1" i="0" u="none" strike="noStrike" kern="0" cap="none" spc="0" normalizeH="0" baseline="0" noProof="0" dirty="0">
                <a:ln>
                  <a:noFill/>
                </a:ln>
                <a:solidFill>
                  <a:srgbClr val="A1C46B"/>
                </a:solidFill>
                <a:effectLst/>
                <a:uLnTx/>
                <a:uFillTx/>
                <a:latin typeface="Calibri"/>
                <a:ea typeface="+mn-ea"/>
                <a:cs typeface="+mn-cs"/>
              </a:rPr>
              <a:t> of TV </a:t>
            </a:r>
            <a:r>
              <a:rPr kumimoji="0" lang="hu-HU" sz="2000" b="1" i="0" u="none" strike="noStrike" kern="0" cap="none" spc="0" normalizeH="0" baseline="0" noProof="0" dirty="0" err="1">
                <a:ln>
                  <a:noFill/>
                </a:ln>
                <a:solidFill>
                  <a:srgbClr val="A1C46B"/>
                </a:solidFill>
                <a:effectLst/>
                <a:uLnTx/>
                <a:uFillTx/>
                <a:latin typeface="Calibri"/>
                <a:ea typeface="+mn-ea"/>
                <a:cs typeface="+mn-cs"/>
              </a:rPr>
              <a:t>advertisements</a:t>
            </a:r>
            <a:r>
              <a:rPr kumimoji="0" lang="hu-HU" sz="2000" b="1" i="0" u="none" strike="noStrike" kern="0" cap="none" spc="0" normalizeH="0" baseline="0" noProof="0" dirty="0">
                <a:ln>
                  <a:noFill/>
                </a:ln>
                <a:solidFill>
                  <a:srgbClr val="A1C46B"/>
                </a:solidFill>
                <a:effectLst/>
                <a:uLnTx/>
                <a:uFillTx/>
                <a:latin typeface="Calibri"/>
                <a:ea typeface="+mn-ea"/>
                <a:cs typeface="+mn-cs"/>
              </a:rPr>
              <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80%</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 name="Title 3">
            <a:extLst>
              <a:ext uri="{FF2B5EF4-FFF2-40B4-BE49-F238E27FC236}">
                <a16:creationId xmlns:a16="http://schemas.microsoft.com/office/drawing/2014/main" xmlns="" id="{CFF75E32-F958-4D49-9867-DC80A9DBB725}"/>
              </a:ext>
            </a:extLst>
          </p:cNvPr>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pic>
        <p:nvPicPr>
          <p:cNvPr id="10" name="Picture 9">
            <a:extLst>
              <a:ext uri="{FF2B5EF4-FFF2-40B4-BE49-F238E27FC236}">
                <a16:creationId xmlns:a16="http://schemas.microsoft.com/office/drawing/2014/main" xmlns="" id="{5B20B3DF-817B-4B43-AA1F-5749DA0F1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1" name="Picture 10">
            <a:extLst>
              <a:ext uri="{FF2B5EF4-FFF2-40B4-BE49-F238E27FC236}">
                <a16:creationId xmlns:a16="http://schemas.microsoft.com/office/drawing/2014/main" xmlns="" id="{C443D183-921A-459D-AA68-2047E1DB9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406866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Accept</a:t>
            </a:r>
            <a:r>
              <a:rPr lang="hu-HU" sz="2900" dirty="0"/>
              <a:t> </a:t>
            </a:r>
            <a:r>
              <a:rPr lang="hu-HU" sz="2900" dirty="0" err="1"/>
              <a:t>rate</a:t>
            </a:r>
            <a:r>
              <a:rPr lang="hu-HU" sz="2900" dirty="0"/>
              <a:t> of </a:t>
            </a:r>
            <a:r>
              <a:rPr lang="hu-HU" sz="2900" dirty="0" err="1"/>
              <a:t>advertisements</a:t>
            </a:r>
            <a:r>
              <a:rPr lang="hu-HU" sz="2900" dirty="0"/>
              <a:t> </a:t>
            </a:r>
            <a:r>
              <a:rPr lang="hu-HU" sz="2900" dirty="0" err="1"/>
              <a:t>by</a:t>
            </a:r>
            <a:r>
              <a:rPr lang="hu-HU" sz="2900" dirty="0"/>
              <a:t> </a:t>
            </a:r>
            <a:r>
              <a:rPr lang="hu-HU" sz="2900" dirty="0" err="1"/>
              <a:t>devices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find</a:t>
            </a:r>
            <a:r>
              <a:rPr lang="hu-HU" sz="1000" i="1" dirty="0">
                <a:solidFill>
                  <a:schemeClr val="bg1">
                    <a:lumMod val="50000"/>
                  </a:schemeClr>
                </a:solidFill>
              </a:rPr>
              <a:t> </a:t>
            </a:r>
            <a:r>
              <a:rPr lang="hu-HU" sz="1000" i="1" dirty="0" err="1">
                <a:solidFill>
                  <a:schemeClr val="bg1">
                    <a:lumMod val="50000"/>
                  </a:schemeClr>
                </a:solidFill>
              </a:rPr>
              <a:t>advertisements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t>
            </a:r>
            <a:r>
              <a:rPr lang="hu-HU" sz="1000" i="1" dirty="0" err="1">
                <a:solidFill>
                  <a:schemeClr val="bg1">
                    <a:lumMod val="50000"/>
                  </a:schemeClr>
                </a:solidFill>
              </a:rPr>
              <a:t>acceptable</a:t>
            </a:r>
            <a:r>
              <a:rPr lang="hu-HU" sz="1000" i="1" dirty="0">
                <a:solidFill>
                  <a:schemeClr val="bg1">
                    <a:lumMod val="50000"/>
                  </a:schemeClr>
                </a:solidFill>
              </a:rPr>
              <a:t>?</a:t>
            </a:r>
          </a:p>
          <a:p>
            <a:pPr marL="0" indent="0">
              <a:spcBef>
                <a:spcPts val="0"/>
              </a:spcBef>
              <a:buNone/>
            </a:pP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prioritize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accepance</a:t>
            </a:r>
            <a:r>
              <a:rPr lang="hu-HU" sz="1000" i="1" dirty="0">
                <a:solidFill>
                  <a:schemeClr val="bg1">
                    <a:lumMod val="50000"/>
                  </a:schemeClr>
                </a:solidFill>
              </a:rPr>
              <a:t>. </a:t>
            </a:r>
            <a:r>
              <a:rPr lang="hu-HU" sz="1000" i="1" dirty="0" err="1">
                <a:solidFill>
                  <a:schemeClr val="bg1">
                    <a:lumMod val="50000"/>
                  </a:schemeClr>
                </a:solidFill>
              </a:rPr>
              <a:t>Put</a:t>
            </a:r>
            <a:r>
              <a:rPr lang="hu-HU" sz="1000" i="1" dirty="0">
                <a:solidFill>
                  <a:schemeClr val="bg1">
                    <a:lumMod val="50000"/>
                  </a:schemeClr>
                </a:solidFill>
              </a:rPr>
              <a:t> </a:t>
            </a:r>
            <a:r>
              <a:rPr lang="hu-HU" sz="1000" i="1" dirty="0" err="1">
                <a:solidFill>
                  <a:schemeClr val="bg1">
                    <a:lumMod val="50000"/>
                  </a:schemeClr>
                </a:solidFill>
              </a:rPr>
              <a:t>first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advertisement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and last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can</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commercials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least</a:t>
            </a:r>
            <a:endParaRPr lang="hu-HU" sz="1000" i="1" dirty="0">
              <a:solidFill>
                <a:schemeClr val="bg1">
                  <a:lumMod val="50000"/>
                </a:schemeClr>
              </a:solidFill>
            </a:endParaRP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N=different for each device| Base: </a:t>
            </a:r>
            <a:r>
              <a:rPr lang="hu-HU" sz="900" kern="0" dirty="0">
                <a:solidFill>
                  <a:srgbClr val="222223"/>
                </a:solidFill>
                <a:latin typeface="Calibri"/>
              </a:rPr>
              <a:t>the ones watching video content on these devices and marked more devices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7" name="TextBox 19"/>
          <p:cNvSpPr txBox="1"/>
          <p:nvPr/>
        </p:nvSpPr>
        <p:spPr>
          <a:xfrm>
            <a:off x="523263" y="1802177"/>
            <a:ext cx="2536300" cy="169277"/>
          </a:xfrm>
          <a:prstGeom prst="rect">
            <a:avLst/>
          </a:prstGeom>
          <a:noFill/>
        </p:spPr>
        <p:txBody>
          <a:bodyPr wrap="square" lIns="0" tIns="0" rIns="0" bIns="0" rtlCol="0">
            <a:spAutoFit/>
          </a:bodyPr>
          <a:lstStyle/>
          <a:p>
            <a:pPr marL="0" marR="0" lvl="0" indent="0" defTabSz="924282"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rPr>
              <a:t>DESKTOP PC/ LAPTOP/NOTEBOOK</a:t>
            </a:r>
            <a:endParaRPr kumimoji="0" lang="en-US" sz="1100" b="0" i="0" u="none" strike="noStrike" kern="0" cap="none" spc="0" normalizeH="0" baseline="0" noProof="0" dirty="0">
              <a:ln>
                <a:noFill/>
              </a:ln>
              <a:solidFill>
                <a:srgbClr val="58585A"/>
              </a:solidFill>
              <a:effectLst/>
              <a:uLnTx/>
              <a:uFillTx/>
            </a:endParaRPr>
          </a:p>
        </p:txBody>
      </p:sp>
      <p:sp>
        <p:nvSpPr>
          <p:cNvPr id="55" name="TextBox 19"/>
          <p:cNvSpPr txBox="1"/>
          <p:nvPr/>
        </p:nvSpPr>
        <p:spPr>
          <a:xfrm>
            <a:off x="3040302" y="1203598"/>
            <a:ext cx="1309796" cy="169277"/>
          </a:xfrm>
          <a:prstGeom prst="rect">
            <a:avLst/>
          </a:prstGeom>
          <a:noFill/>
        </p:spPr>
        <p:txBody>
          <a:bodyPr wrap="square" lIns="0" tIns="0" rIns="0" bIns="0" rtlCol="0">
            <a:spAutoFit/>
          </a:bodyPr>
          <a:lstStyle/>
          <a:p>
            <a:pPr marL="0" marR="0" lvl="0" indent="0" algn="ctr" defTabSz="924282" eaLnBrk="1" fontAlgn="auto" latinLnBrk="0" hangingPunct="1">
              <a:lnSpc>
                <a:spcPct val="100000"/>
              </a:lnSpc>
              <a:spcBef>
                <a:spcPts val="0"/>
              </a:spcBef>
              <a:spcAft>
                <a:spcPts val="0"/>
              </a:spcAft>
              <a:buClrTx/>
              <a:buSzTx/>
              <a:buFontTx/>
              <a:buNone/>
              <a:tabLst/>
              <a:defRPr/>
            </a:pPr>
            <a:r>
              <a:rPr lang="hu-HU" sz="1100" kern="0" dirty="0">
                <a:solidFill>
                  <a:srgbClr val="58585A"/>
                </a:solidFill>
              </a:rPr>
              <a:t>AVERAGE PLACEMENT</a:t>
            </a:r>
            <a:endParaRPr kumimoji="0" lang="en-US" sz="1100" b="0" i="0" u="none" strike="noStrike" kern="0" cap="none" spc="0" normalizeH="0" baseline="0" noProof="0" dirty="0">
              <a:ln>
                <a:noFill/>
              </a:ln>
              <a:solidFill>
                <a:srgbClr val="58585A"/>
              </a:solidFill>
              <a:effectLst/>
              <a:uLnTx/>
              <a:uFillTx/>
            </a:endParaRPr>
          </a:p>
        </p:txBody>
      </p:sp>
      <p:sp>
        <p:nvSpPr>
          <p:cNvPr id="56" name="TextBox 19"/>
          <p:cNvSpPr txBox="1"/>
          <p:nvPr/>
        </p:nvSpPr>
        <p:spPr>
          <a:xfrm>
            <a:off x="523263" y="2551117"/>
            <a:ext cx="1309796" cy="169277"/>
          </a:xfrm>
          <a:prstGeom prst="rect">
            <a:avLst/>
          </a:prstGeom>
          <a:noFill/>
        </p:spPr>
        <p:txBody>
          <a:bodyPr wrap="square" lIns="0" tIns="0" rIns="0" bIns="0" rtlCol="0">
            <a:spAutoFit/>
          </a:bodyPr>
          <a:lstStyle/>
          <a:p>
            <a:pPr marL="0" marR="0" lvl="0" indent="0" defTabSz="924282"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rPr>
              <a:t>TV/SMART TV</a:t>
            </a:r>
            <a:endParaRPr kumimoji="0" lang="en-US" sz="1100" b="0" i="0" u="none" strike="noStrike" kern="0" cap="none" spc="0" normalizeH="0" baseline="0" noProof="0" dirty="0">
              <a:ln>
                <a:noFill/>
              </a:ln>
              <a:solidFill>
                <a:srgbClr val="58585A"/>
              </a:solidFill>
              <a:effectLst/>
              <a:uLnTx/>
              <a:uFillTx/>
            </a:endParaRPr>
          </a:p>
        </p:txBody>
      </p:sp>
      <p:grpSp>
        <p:nvGrpSpPr>
          <p:cNvPr id="3" name="Group 2"/>
          <p:cNvGrpSpPr/>
          <p:nvPr/>
        </p:nvGrpSpPr>
        <p:grpSpPr>
          <a:xfrm>
            <a:off x="2834337" y="1811034"/>
            <a:ext cx="1737663" cy="251010"/>
            <a:chOff x="2834337" y="1882796"/>
            <a:chExt cx="1737663" cy="251010"/>
          </a:xfrm>
        </p:grpSpPr>
        <p:sp>
          <p:nvSpPr>
            <p:cNvPr id="8"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4"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13" name="Shape 57"/>
          <p:cNvSpPr/>
          <p:nvPr/>
        </p:nvSpPr>
        <p:spPr>
          <a:xfrm>
            <a:off x="2808329" y="1692409"/>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14" name="TextBox 13"/>
          <p:cNvSpPr txBox="1"/>
          <p:nvPr/>
        </p:nvSpPr>
        <p:spPr>
          <a:xfrm>
            <a:off x="2763059" y="1750528"/>
            <a:ext cx="648072" cy="30777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1,27</a:t>
            </a:r>
          </a:p>
        </p:txBody>
      </p:sp>
      <p:grpSp>
        <p:nvGrpSpPr>
          <p:cNvPr id="66" name="Group 65"/>
          <p:cNvGrpSpPr/>
          <p:nvPr/>
        </p:nvGrpSpPr>
        <p:grpSpPr>
          <a:xfrm>
            <a:off x="2834337" y="2495721"/>
            <a:ext cx="1737663" cy="251010"/>
            <a:chOff x="2834337" y="1882796"/>
            <a:chExt cx="1737663" cy="251010"/>
          </a:xfrm>
        </p:grpSpPr>
        <p:sp>
          <p:nvSpPr>
            <p:cNvPr id="67"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8"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9"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0" name="Shape 57"/>
          <p:cNvSpPr/>
          <p:nvPr/>
        </p:nvSpPr>
        <p:spPr>
          <a:xfrm>
            <a:off x="2889078" y="2377096"/>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1" name="TextBox 70"/>
          <p:cNvSpPr txBox="1"/>
          <p:nvPr/>
        </p:nvSpPr>
        <p:spPr>
          <a:xfrm>
            <a:off x="2843808" y="2435215"/>
            <a:ext cx="648072" cy="30777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1,52</a:t>
            </a:r>
          </a:p>
        </p:txBody>
      </p:sp>
      <p:sp>
        <p:nvSpPr>
          <p:cNvPr id="72" name="TextBox 19"/>
          <p:cNvSpPr txBox="1"/>
          <p:nvPr/>
        </p:nvSpPr>
        <p:spPr>
          <a:xfrm>
            <a:off x="523263" y="3250646"/>
            <a:ext cx="1309796" cy="169277"/>
          </a:xfrm>
          <a:prstGeom prst="rect">
            <a:avLst/>
          </a:prstGeom>
          <a:noFill/>
        </p:spPr>
        <p:txBody>
          <a:bodyPr wrap="square" lIns="0" tIns="0" rIns="0" bIns="0" rtlCol="0">
            <a:spAutoFit/>
          </a:bodyPr>
          <a:lstStyle/>
          <a:p>
            <a:pPr marL="0" marR="0" lvl="0" indent="0" defTabSz="924282"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rPr>
              <a:t>MOBIL/SMART PHONE</a:t>
            </a:r>
            <a:endParaRPr kumimoji="0" lang="en-US" sz="1100" b="0" i="0" u="none" strike="noStrike" kern="0" cap="none" spc="0" normalizeH="0" baseline="0" noProof="0" dirty="0">
              <a:ln>
                <a:noFill/>
              </a:ln>
              <a:solidFill>
                <a:srgbClr val="58585A"/>
              </a:solidFill>
              <a:effectLst/>
              <a:uLnTx/>
              <a:uFillTx/>
            </a:endParaRPr>
          </a:p>
        </p:txBody>
      </p:sp>
      <p:grpSp>
        <p:nvGrpSpPr>
          <p:cNvPr id="73" name="Group 72"/>
          <p:cNvGrpSpPr/>
          <p:nvPr/>
        </p:nvGrpSpPr>
        <p:grpSpPr>
          <a:xfrm>
            <a:off x="2834337" y="3195250"/>
            <a:ext cx="1737663" cy="251010"/>
            <a:chOff x="2834337" y="1882796"/>
            <a:chExt cx="1737663" cy="251010"/>
          </a:xfrm>
        </p:grpSpPr>
        <p:sp>
          <p:nvSpPr>
            <p:cNvPr id="74"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5"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6"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7" name="Shape 57"/>
          <p:cNvSpPr/>
          <p:nvPr/>
        </p:nvSpPr>
        <p:spPr>
          <a:xfrm>
            <a:off x="3033094" y="3076625"/>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8" name="TextBox 77"/>
          <p:cNvSpPr txBox="1"/>
          <p:nvPr/>
        </p:nvSpPr>
        <p:spPr>
          <a:xfrm>
            <a:off x="2987824" y="3134744"/>
            <a:ext cx="648072" cy="30777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1,87</a:t>
            </a:r>
          </a:p>
        </p:txBody>
      </p:sp>
      <p:sp>
        <p:nvSpPr>
          <p:cNvPr id="79" name="TextBox 19"/>
          <p:cNvSpPr txBox="1"/>
          <p:nvPr/>
        </p:nvSpPr>
        <p:spPr>
          <a:xfrm>
            <a:off x="523263" y="3970153"/>
            <a:ext cx="1309796" cy="169277"/>
          </a:xfrm>
          <a:prstGeom prst="rect">
            <a:avLst/>
          </a:prstGeom>
          <a:noFill/>
        </p:spPr>
        <p:txBody>
          <a:bodyPr wrap="square" lIns="0" tIns="0" rIns="0" bIns="0" rtlCol="0">
            <a:spAutoFit/>
          </a:bodyPr>
          <a:lstStyle/>
          <a:p>
            <a:pPr marL="0" marR="0" lvl="0" indent="0" defTabSz="924282"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rPr>
              <a:t>TABLET</a:t>
            </a:r>
            <a:endParaRPr kumimoji="0" lang="en-US" sz="1100" b="0" i="0" u="none" strike="noStrike" kern="0" cap="none" spc="0" normalizeH="0" baseline="0" noProof="0" dirty="0">
              <a:ln>
                <a:noFill/>
              </a:ln>
              <a:solidFill>
                <a:srgbClr val="58585A"/>
              </a:solidFill>
              <a:effectLst/>
              <a:uLnTx/>
              <a:uFillTx/>
            </a:endParaRPr>
          </a:p>
        </p:txBody>
      </p:sp>
      <p:grpSp>
        <p:nvGrpSpPr>
          <p:cNvPr id="80" name="Group 79"/>
          <p:cNvGrpSpPr/>
          <p:nvPr/>
        </p:nvGrpSpPr>
        <p:grpSpPr>
          <a:xfrm>
            <a:off x="2834337" y="3914757"/>
            <a:ext cx="1737663" cy="251010"/>
            <a:chOff x="2834337" y="1882796"/>
            <a:chExt cx="1737663" cy="251010"/>
          </a:xfrm>
        </p:grpSpPr>
        <p:sp>
          <p:nvSpPr>
            <p:cNvPr id="81"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2"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3"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84" name="Shape 57"/>
          <p:cNvSpPr/>
          <p:nvPr/>
        </p:nvSpPr>
        <p:spPr>
          <a:xfrm>
            <a:off x="3177110" y="3796132"/>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85" name="TextBox 84"/>
          <p:cNvSpPr txBox="1"/>
          <p:nvPr/>
        </p:nvSpPr>
        <p:spPr>
          <a:xfrm>
            <a:off x="3131840" y="3854251"/>
            <a:ext cx="648072" cy="307777"/>
          </a:xfrm>
          <a:prstGeom prst="rect">
            <a:avLst/>
          </a:prstGeom>
        </p:spPr>
        <p:txBody>
          <a:bodyPr wrap="square" rtlCol="0">
            <a:spAutoFit/>
          </a:bodyPr>
          <a:lstStyle/>
          <a:p>
            <a:r>
              <a:rPr lang="hu-HU" sz="1400" dirty="0">
                <a:solidFill>
                  <a:schemeClr val="bg1"/>
                </a:solidFill>
                <a:latin typeface="Calibri" pitchFamily="34" charset="0"/>
                <a:cs typeface="Arial" pitchFamily="34" charset="0"/>
              </a:rPr>
              <a:t>2,10</a:t>
            </a:r>
          </a:p>
        </p:txBody>
      </p:sp>
      <p:sp>
        <p:nvSpPr>
          <p:cNvPr id="89" name="Szövegdoboz 30"/>
          <p:cNvSpPr txBox="1"/>
          <p:nvPr/>
        </p:nvSpPr>
        <p:spPr>
          <a:xfrm>
            <a:off x="4929887" y="1741154"/>
            <a:ext cx="3816424" cy="2192908"/>
          </a:xfrm>
          <a:prstGeom prst="rect">
            <a:avLst/>
          </a:prstGeom>
          <a:noFill/>
        </p:spPr>
        <p:txBody>
          <a:bodyPr wrap="square" rtlCol="0">
            <a:spAutoFit/>
          </a:bodyPr>
          <a:lstStyle/>
          <a:p>
            <a:pPr lvl="0" algn="just" defTabSz="914400">
              <a:defRPr/>
            </a:pPr>
            <a:r>
              <a:rPr lang="hu-HU" sz="1050" kern="0" dirty="0" err="1">
                <a:solidFill>
                  <a:srgbClr val="58595B"/>
                </a:solidFill>
              </a:rPr>
              <a:t>Respondent</a:t>
            </a:r>
            <a:r>
              <a:rPr lang="hu-HU" sz="1050" kern="0" dirty="0">
                <a:solidFill>
                  <a:srgbClr val="58595B"/>
                </a:solidFill>
              </a:rPr>
              <a:t> </a:t>
            </a:r>
            <a:r>
              <a:rPr lang="hu-HU" sz="1050" kern="0" dirty="0" err="1">
                <a:solidFill>
                  <a:srgbClr val="58595B"/>
                </a:solidFill>
              </a:rPr>
              <a:t>accept</a:t>
            </a:r>
            <a:r>
              <a:rPr lang="hu-HU" sz="1050" kern="0" dirty="0">
                <a:solidFill>
                  <a:srgbClr val="58595B"/>
                </a:solidFill>
              </a:rPr>
              <a:t> </a:t>
            </a:r>
            <a:r>
              <a:rPr lang="hu-HU" sz="1050" kern="0" dirty="0" err="1">
                <a:solidFill>
                  <a:srgbClr val="58595B"/>
                </a:solidFill>
              </a:rPr>
              <a:t>advertisements</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most </a:t>
            </a:r>
            <a:r>
              <a:rPr lang="hu-HU" sz="1050" kern="0" dirty="0" err="1">
                <a:solidFill>
                  <a:srgbClr val="58595B"/>
                </a:solidFill>
              </a:rPr>
              <a:t>on</a:t>
            </a:r>
            <a:r>
              <a:rPr lang="hu-HU" sz="1050" kern="0" dirty="0">
                <a:solidFill>
                  <a:srgbClr val="58595B"/>
                </a:solidFill>
              </a:rPr>
              <a:t> </a:t>
            </a:r>
            <a:r>
              <a:rPr lang="hu-HU" sz="1050" kern="0" dirty="0" err="1">
                <a:solidFill>
                  <a:srgbClr val="58595B"/>
                </a:solidFill>
              </a:rPr>
              <a:t>desktop</a:t>
            </a:r>
            <a:r>
              <a:rPr lang="hu-HU" sz="1050" kern="0" dirty="0">
                <a:solidFill>
                  <a:srgbClr val="58595B"/>
                </a:solidFill>
              </a:rPr>
              <a:t> </a:t>
            </a:r>
            <a:r>
              <a:rPr lang="hu-HU" sz="1050" kern="0" dirty="0" err="1">
                <a:solidFill>
                  <a:srgbClr val="58595B"/>
                </a:solidFill>
              </a:rPr>
              <a:t>computers</a:t>
            </a:r>
            <a:r>
              <a:rPr lang="hu-HU" sz="1050" kern="0" dirty="0">
                <a:solidFill>
                  <a:srgbClr val="58595B"/>
                </a:solidFill>
              </a:rPr>
              <a:t> and </a:t>
            </a:r>
            <a:r>
              <a:rPr lang="hu-HU" sz="1050" kern="0" dirty="0" err="1">
                <a:solidFill>
                  <a:srgbClr val="58595B"/>
                </a:solidFill>
              </a:rPr>
              <a:t>laptops</a:t>
            </a:r>
            <a:r>
              <a:rPr lang="hu-HU" sz="1050" kern="0" dirty="0">
                <a:solidFill>
                  <a:srgbClr val="58595B"/>
                </a:solidFill>
              </a:rPr>
              <a:t>, 76% </a:t>
            </a:r>
            <a:r>
              <a:rPr lang="hu-HU" sz="1050" kern="0" dirty="0" err="1">
                <a:solidFill>
                  <a:srgbClr val="58595B"/>
                </a:solidFill>
              </a:rPr>
              <a:t>priorotized</a:t>
            </a:r>
            <a:r>
              <a:rPr lang="hu-HU" sz="1050" kern="0" dirty="0">
                <a:solidFill>
                  <a:srgbClr val="58595B"/>
                </a:solidFill>
              </a:rPr>
              <a:t> </a:t>
            </a:r>
            <a:r>
              <a:rPr lang="hu-HU" sz="1050" kern="0" dirty="0" err="1">
                <a:solidFill>
                  <a:srgbClr val="58595B"/>
                </a:solidFill>
              </a:rPr>
              <a:t>this</a:t>
            </a:r>
            <a:r>
              <a:rPr lang="hu-HU" sz="1050" kern="0" dirty="0">
                <a:solidFill>
                  <a:srgbClr val="58595B"/>
                </a:solidFill>
              </a:rPr>
              <a:t> </a:t>
            </a:r>
            <a:r>
              <a:rPr lang="hu-HU" sz="1050" kern="0" dirty="0" err="1">
                <a:solidFill>
                  <a:srgbClr val="58595B"/>
                </a:solidFill>
              </a:rPr>
              <a:t>first</a:t>
            </a:r>
            <a:r>
              <a:rPr lang="hu-HU" sz="1050" kern="0" dirty="0">
                <a:solidFill>
                  <a:srgbClr val="58595B"/>
                </a:solidFill>
              </a:rPr>
              <a:t>. </a:t>
            </a:r>
            <a:r>
              <a:rPr lang="hu-HU" sz="1050" kern="0" dirty="0" err="1">
                <a:solidFill>
                  <a:srgbClr val="58595B"/>
                </a:solidFill>
              </a:rPr>
              <a:t>Aftet</a:t>
            </a:r>
            <a:r>
              <a:rPr lang="hu-HU" sz="1050" kern="0" dirty="0">
                <a:solidFill>
                  <a:srgbClr val="58595B"/>
                </a:solidFill>
              </a:rPr>
              <a:t> </a:t>
            </a:r>
            <a:r>
              <a:rPr lang="hu-HU" sz="1050" kern="0" dirty="0" err="1">
                <a:solidFill>
                  <a:srgbClr val="58595B"/>
                </a:solidFill>
              </a:rPr>
              <a:t>that</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TV </a:t>
            </a:r>
            <a:r>
              <a:rPr lang="hu-HU" sz="1050" kern="0" dirty="0" err="1">
                <a:solidFill>
                  <a:srgbClr val="58595B"/>
                </a:solidFill>
              </a:rPr>
              <a:t>comes</a:t>
            </a:r>
            <a:r>
              <a:rPr lang="hu-HU" sz="1050" kern="0" dirty="0">
                <a:solidFill>
                  <a:srgbClr val="58595B"/>
                </a:solidFill>
              </a:rPr>
              <a:t> </a:t>
            </a:r>
            <a:r>
              <a:rPr lang="hu-HU" sz="1050" kern="0" dirty="0" err="1">
                <a:solidFill>
                  <a:srgbClr val="58595B"/>
                </a:solidFill>
              </a:rPr>
              <a:t>that</a:t>
            </a:r>
            <a:r>
              <a:rPr lang="hu-HU" sz="1050" kern="0" dirty="0">
                <a:solidFill>
                  <a:srgbClr val="58595B"/>
                </a:solidFill>
              </a:rPr>
              <a:t> </a:t>
            </a:r>
            <a:r>
              <a:rPr lang="hu-HU" sz="1050" kern="0" dirty="0" err="1">
                <a:solidFill>
                  <a:srgbClr val="58595B"/>
                </a:solidFill>
              </a:rPr>
              <a:t>two</a:t>
            </a:r>
            <a:r>
              <a:rPr lang="hu-HU" sz="1050" kern="0" dirty="0">
                <a:solidFill>
                  <a:srgbClr val="58595B"/>
                </a:solidFill>
              </a:rPr>
              <a:t> </a:t>
            </a:r>
            <a:r>
              <a:rPr lang="hu-HU" sz="1050" kern="0" dirty="0" err="1">
                <a:solidFill>
                  <a:srgbClr val="58595B"/>
                </a:solidFill>
              </a:rPr>
              <a:t>thirds</a:t>
            </a:r>
            <a:r>
              <a:rPr lang="hu-HU" sz="1050" kern="0" dirty="0">
                <a:solidFill>
                  <a:srgbClr val="58595B"/>
                </a:solidFill>
              </a:rPr>
              <a:t> of </a:t>
            </a:r>
            <a:r>
              <a:rPr lang="hu-HU" sz="1050" kern="0" dirty="0" err="1">
                <a:solidFill>
                  <a:srgbClr val="58595B"/>
                </a:solidFill>
              </a:rPr>
              <a:t>respondents</a:t>
            </a:r>
            <a:r>
              <a:rPr lang="hu-HU" sz="1050" kern="0" dirty="0">
                <a:solidFill>
                  <a:srgbClr val="58595B"/>
                </a:solidFill>
              </a:rPr>
              <a:t> </a:t>
            </a:r>
            <a:r>
              <a:rPr lang="hu-HU" sz="1050" kern="0" dirty="0" err="1">
                <a:solidFill>
                  <a:srgbClr val="58595B"/>
                </a:solidFill>
              </a:rPr>
              <a:t>accepts</a:t>
            </a:r>
            <a:r>
              <a:rPr lang="hu-HU" sz="1050" kern="0" dirty="0">
                <a:solidFill>
                  <a:srgbClr val="58595B"/>
                </a:solidFill>
              </a:rPr>
              <a:t>. </a:t>
            </a:r>
            <a:r>
              <a:rPr lang="hu-HU" sz="1050" kern="0" dirty="0" err="1">
                <a:solidFill>
                  <a:srgbClr val="58595B"/>
                </a:solidFill>
              </a:rPr>
              <a:t>On</a:t>
            </a:r>
            <a:r>
              <a:rPr lang="hu-HU" sz="1050" kern="0" dirty="0">
                <a:solidFill>
                  <a:srgbClr val="58595B"/>
                </a:solidFill>
              </a:rPr>
              <a:t> </a:t>
            </a:r>
            <a:r>
              <a:rPr lang="hu-HU" sz="1050" kern="0" dirty="0" err="1">
                <a:solidFill>
                  <a:srgbClr val="58595B"/>
                </a:solidFill>
              </a:rPr>
              <a:t>smart</a:t>
            </a:r>
            <a:r>
              <a:rPr lang="hu-HU" sz="1050" kern="0" dirty="0">
                <a:solidFill>
                  <a:srgbClr val="58595B"/>
                </a:solidFill>
              </a:rPr>
              <a:t> </a:t>
            </a:r>
            <a:r>
              <a:rPr lang="hu-HU" sz="1050" kern="0" dirty="0" err="1">
                <a:solidFill>
                  <a:srgbClr val="58595B"/>
                </a:solidFill>
              </a:rPr>
              <a:t>phones</a:t>
            </a:r>
            <a:r>
              <a:rPr lang="hu-HU" sz="1050" kern="0" dirty="0">
                <a:solidFill>
                  <a:srgbClr val="58595B"/>
                </a:solidFill>
              </a:rPr>
              <a:t> </a:t>
            </a:r>
            <a:r>
              <a:rPr lang="hu-HU" sz="1050" kern="0" dirty="0" err="1">
                <a:solidFill>
                  <a:srgbClr val="58595B"/>
                </a:solidFill>
              </a:rPr>
              <a:t>they</a:t>
            </a:r>
            <a:r>
              <a:rPr lang="hu-HU" sz="1050" kern="0" dirty="0">
                <a:solidFill>
                  <a:srgbClr val="58595B"/>
                </a:solidFill>
              </a:rPr>
              <a:t> </a:t>
            </a:r>
            <a:r>
              <a:rPr lang="hu-HU" sz="1050" kern="0" dirty="0" err="1">
                <a:solidFill>
                  <a:srgbClr val="58595B"/>
                </a:solidFill>
              </a:rPr>
              <a:t>find</a:t>
            </a:r>
            <a:r>
              <a:rPr lang="hu-HU" sz="1050" kern="0" dirty="0">
                <a:solidFill>
                  <a:srgbClr val="58595B"/>
                </a:solidFill>
              </a:rPr>
              <a:t> </a:t>
            </a:r>
            <a:r>
              <a:rPr lang="hu-HU" sz="1050" kern="0" dirty="0" err="1">
                <a:solidFill>
                  <a:srgbClr val="58595B"/>
                </a:solidFill>
              </a:rPr>
              <a:t>commercials</a:t>
            </a:r>
            <a:r>
              <a:rPr lang="hu-HU" sz="1050" kern="0" dirty="0">
                <a:solidFill>
                  <a:srgbClr val="58595B"/>
                </a:solidFill>
              </a:rPr>
              <a:t> more </a:t>
            </a:r>
            <a:r>
              <a:rPr lang="hu-HU" sz="1050" kern="0" dirty="0" err="1">
                <a:solidFill>
                  <a:srgbClr val="58595B"/>
                </a:solidFill>
              </a:rPr>
              <a:t>disturbing</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majority</a:t>
            </a:r>
            <a:r>
              <a:rPr lang="hu-HU" sz="1050" kern="0" dirty="0">
                <a:solidFill>
                  <a:srgbClr val="58595B"/>
                </a:solidFill>
              </a:rPr>
              <a:t> prioritized </a:t>
            </a:r>
            <a:r>
              <a:rPr lang="hu-HU" sz="1050" kern="0" dirty="0" err="1">
                <a:solidFill>
                  <a:srgbClr val="58595B"/>
                </a:solidFill>
              </a:rPr>
              <a:t>it</a:t>
            </a:r>
            <a:r>
              <a:rPr lang="hu-HU" sz="1050" kern="0" dirty="0">
                <a:solidFill>
                  <a:srgbClr val="58595B"/>
                </a:solidFill>
              </a:rPr>
              <a:t> </a:t>
            </a:r>
            <a:r>
              <a:rPr lang="hu-HU" sz="1050" kern="0" dirty="0" err="1">
                <a:solidFill>
                  <a:srgbClr val="58595B"/>
                </a:solidFill>
              </a:rPr>
              <a:t>second</a:t>
            </a:r>
            <a:r>
              <a:rPr lang="hu-HU" sz="1050" kern="0" dirty="0">
                <a:solidFill>
                  <a:srgbClr val="58595B"/>
                </a:solidFill>
              </a:rPr>
              <a:t>. </a:t>
            </a:r>
            <a:r>
              <a:rPr lang="hu-HU" sz="1050" kern="0" dirty="0" err="1">
                <a:solidFill>
                  <a:srgbClr val="58595B"/>
                </a:solidFill>
              </a:rPr>
              <a:t>They</a:t>
            </a:r>
            <a:r>
              <a:rPr lang="hu-HU" sz="1050" kern="0" dirty="0">
                <a:solidFill>
                  <a:srgbClr val="58595B"/>
                </a:solidFill>
              </a:rPr>
              <a:t> </a:t>
            </a:r>
            <a:r>
              <a:rPr lang="hu-HU" sz="1050" kern="0" dirty="0" err="1">
                <a:solidFill>
                  <a:srgbClr val="58595B"/>
                </a:solidFill>
              </a:rPr>
              <a:t>feel</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most </a:t>
            </a:r>
            <a:r>
              <a:rPr lang="hu-HU" sz="1050" kern="0" dirty="0" err="1">
                <a:solidFill>
                  <a:srgbClr val="58595B"/>
                </a:solidFill>
              </a:rPr>
              <a:t>disturbed</a:t>
            </a:r>
            <a:r>
              <a:rPr lang="hu-HU" sz="1050" kern="0" dirty="0">
                <a:solidFill>
                  <a:srgbClr val="58595B"/>
                </a:solidFill>
              </a:rPr>
              <a:t> </a:t>
            </a:r>
            <a:r>
              <a:rPr lang="hu-HU" sz="1050" kern="0" dirty="0" err="1">
                <a:solidFill>
                  <a:srgbClr val="58595B"/>
                </a:solidFill>
              </a:rPr>
              <a:t>by</a:t>
            </a:r>
            <a:r>
              <a:rPr lang="hu-HU" sz="1050" kern="0" dirty="0">
                <a:solidFill>
                  <a:srgbClr val="58595B"/>
                </a:solidFill>
              </a:rPr>
              <a:t> </a:t>
            </a:r>
            <a:r>
              <a:rPr lang="hu-HU" sz="1050" kern="0" dirty="0" err="1">
                <a:solidFill>
                  <a:srgbClr val="58595B"/>
                </a:solidFill>
              </a:rPr>
              <a:t>commercials</a:t>
            </a:r>
            <a:r>
              <a:rPr lang="hu-HU" sz="1050" kern="0" dirty="0">
                <a:solidFill>
                  <a:srgbClr val="58595B"/>
                </a:solidFill>
              </a:rPr>
              <a:t> </a:t>
            </a:r>
            <a:r>
              <a:rPr lang="hu-HU" sz="1050" kern="0" dirty="0" err="1">
                <a:solidFill>
                  <a:srgbClr val="58595B"/>
                </a:solidFill>
              </a:rPr>
              <a:t>on</a:t>
            </a:r>
            <a:r>
              <a:rPr lang="hu-HU" sz="1050" kern="0" dirty="0">
                <a:solidFill>
                  <a:srgbClr val="58595B"/>
                </a:solidFill>
              </a:rPr>
              <a:t> laptops. </a:t>
            </a:r>
          </a:p>
          <a:p>
            <a:pPr lvl="0" algn="just" defTabSz="914400">
              <a:defRPr/>
            </a:pPr>
            <a:endParaRPr lang="hu-HU" sz="1050" kern="0" dirty="0">
              <a:solidFill>
                <a:srgbClr val="58595B"/>
              </a:solidFill>
              <a:latin typeface="Calibri"/>
            </a:endParaRPr>
          </a:p>
          <a:p>
            <a:pPr lvl="0" algn="just" defTabSz="914400">
              <a:defRPr/>
            </a:pPr>
            <a:r>
              <a:rPr lang="hu-HU" sz="1050" kern="0" dirty="0">
                <a:solidFill>
                  <a:srgbClr val="58595B"/>
                </a:solidFill>
                <a:latin typeface="Calibri"/>
              </a:rPr>
              <a:t>Ad-</a:t>
            </a:r>
            <a:r>
              <a:rPr lang="hu-HU" sz="1050" kern="0" dirty="0" err="1">
                <a:solidFill>
                  <a:srgbClr val="58595B"/>
                </a:solidFill>
                <a:latin typeface="Calibri"/>
              </a:rPr>
              <a:t>blockers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more </a:t>
            </a:r>
            <a:r>
              <a:rPr lang="hu-HU" sz="1050" kern="0" dirty="0" err="1">
                <a:solidFill>
                  <a:srgbClr val="58595B"/>
                </a:solidFill>
                <a:latin typeface="Calibri"/>
              </a:rPr>
              <a:t>sensible</a:t>
            </a:r>
            <a:r>
              <a:rPr lang="hu-HU" sz="1050" kern="0" dirty="0">
                <a:solidFill>
                  <a:srgbClr val="58595B"/>
                </a:solidFill>
                <a:latin typeface="Calibri"/>
              </a:rPr>
              <a:t> </a:t>
            </a:r>
            <a:r>
              <a:rPr lang="hu-HU" sz="1050" kern="0" dirty="0" err="1">
                <a:solidFill>
                  <a:srgbClr val="58595B"/>
                </a:solidFill>
                <a:latin typeface="Calibri"/>
              </a:rPr>
              <a:t>for</a:t>
            </a:r>
            <a:r>
              <a:rPr lang="hu-HU" sz="1050" kern="0" dirty="0">
                <a:solidFill>
                  <a:srgbClr val="58595B"/>
                </a:solidFill>
                <a:latin typeface="Calibri"/>
              </a:rPr>
              <a:t> mobile </a:t>
            </a:r>
            <a:r>
              <a:rPr lang="hu-HU" sz="1050" kern="0" dirty="0" err="1">
                <a:solidFill>
                  <a:srgbClr val="58595B"/>
                </a:solidFill>
                <a:latin typeface="Calibri"/>
              </a:rPr>
              <a:t>commercial</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average</a:t>
            </a:r>
            <a:r>
              <a:rPr lang="hu-HU" sz="1050" kern="0" dirty="0">
                <a:solidFill>
                  <a:srgbClr val="58595B"/>
                </a:solidFill>
                <a:latin typeface="Calibri"/>
              </a:rPr>
              <a:t> (2,02).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online, </a:t>
            </a:r>
            <a:r>
              <a:rPr lang="hu-HU" sz="1050" kern="0" dirty="0" err="1">
                <a:solidFill>
                  <a:srgbClr val="58595B"/>
                </a:solidFill>
                <a:latin typeface="Calibri"/>
              </a:rPr>
              <a:t>even</a:t>
            </a:r>
            <a:r>
              <a:rPr lang="hu-HU" sz="1050" kern="0" dirty="0">
                <a:solidFill>
                  <a:srgbClr val="58595B"/>
                </a:solidFill>
                <a:latin typeface="Calibri"/>
              </a:rPr>
              <a:t> </a:t>
            </a:r>
            <a:r>
              <a:rPr lang="hu-HU" sz="1050" kern="0" dirty="0" err="1">
                <a:solidFill>
                  <a:srgbClr val="58595B"/>
                </a:solidFill>
                <a:latin typeface="Calibri"/>
              </a:rPr>
              <a:t>Hungarian</a:t>
            </a:r>
            <a:r>
              <a:rPr lang="hu-HU" sz="1050" kern="0" dirty="0">
                <a:solidFill>
                  <a:srgbClr val="58595B"/>
                </a:solidFill>
                <a:latin typeface="Calibri"/>
              </a:rPr>
              <a:t> </a:t>
            </a:r>
            <a:r>
              <a:rPr lang="hu-HU" sz="1050" kern="0" dirty="0" err="1">
                <a:solidFill>
                  <a:srgbClr val="58595B"/>
                </a:solidFill>
                <a:latin typeface="Calibri"/>
              </a:rPr>
              <a:t>content</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less </a:t>
            </a:r>
            <a:r>
              <a:rPr lang="hu-HU" sz="1050" kern="0" dirty="0" err="1">
                <a:solidFill>
                  <a:srgbClr val="58595B"/>
                </a:solidFill>
                <a:latin typeface="Calibri"/>
              </a:rPr>
              <a:t>tolerant</a:t>
            </a:r>
            <a:r>
              <a:rPr lang="hu-HU" sz="1050" kern="0" dirty="0">
                <a:solidFill>
                  <a:srgbClr val="58595B"/>
                </a:solidFill>
                <a:latin typeface="Calibri"/>
              </a:rPr>
              <a:t> </a:t>
            </a:r>
            <a:r>
              <a:rPr lang="hu-HU" sz="1050" kern="0" dirty="0" err="1">
                <a:solidFill>
                  <a:srgbClr val="58595B"/>
                </a:solidFill>
                <a:latin typeface="Calibri"/>
              </a:rPr>
              <a:t>with</a:t>
            </a:r>
            <a:r>
              <a:rPr lang="hu-HU" sz="1050" kern="0" dirty="0">
                <a:solidFill>
                  <a:srgbClr val="58595B"/>
                </a:solidFill>
                <a:latin typeface="Calibri"/>
              </a:rPr>
              <a:t> TV </a:t>
            </a:r>
            <a:r>
              <a:rPr lang="hu-HU" sz="1050" kern="0" dirty="0" err="1">
                <a:solidFill>
                  <a:srgbClr val="58595B"/>
                </a:solidFill>
                <a:latin typeface="Calibri"/>
              </a:rPr>
              <a:t>commercials</a:t>
            </a:r>
            <a:r>
              <a:rPr lang="hu-HU" sz="1050" kern="0" dirty="0">
                <a:solidFill>
                  <a:srgbClr val="58595B"/>
                </a:solidFill>
                <a:latin typeface="Calibri"/>
              </a:rPr>
              <a:t> (1,81 and 2,15). The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have</a:t>
            </a:r>
            <a:r>
              <a:rPr lang="hu-HU" sz="1050" kern="0" dirty="0">
                <a:solidFill>
                  <a:srgbClr val="58595B"/>
                </a:solidFill>
                <a:latin typeface="Calibri"/>
              </a:rPr>
              <a:t> TV </a:t>
            </a:r>
            <a:r>
              <a:rPr lang="hu-HU" sz="1050" kern="0" dirty="0" err="1">
                <a:solidFill>
                  <a:srgbClr val="58595B"/>
                </a:solidFill>
                <a:latin typeface="Calibri"/>
              </a:rPr>
              <a:t>subscriptions</a:t>
            </a:r>
            <a:r>
              <a:rPr lang="hu-HU" sz="1050" kern="0" dirty="0">
                <a:solidFill>
                  <a:srgbClr val="58595B"/>
                </a:solidFill>
                <a:latin typeface="Calibri"/>
              </a:rPr>
              <a:t> </a:t>
            </a:r>
            <a:r>
              <a:rPr lang="hu-HU" sz="1050" kern="0" dirty="0" err="1">
                <a:solidFill>
                  <a:srgbClr val="58595B"/>
                </a:solidFill>
                <a:latin typeface="Calibri"/>
              </a:rPr>
              <a:t>accept</a:t>
            </a:r>
            <a:r>
              <a:rPr lang="hu-HU" sz="1050" kern="0" dirty="0">
                <a:solidFill>
                  <a:srgbClr val="58595B"/>
                </a:solidFill>
                <a:latin typeface="Calibri"/>
              </a:rPr>
              <a:t> TV </a:t>
            </a:r>
            <a:r>
              <a:rPr lang="hu-HU" sz="1050" kern="0" dirty="0" err="1">
                <a:solidFill>
                  <a:srgbClr val="58595B"/>
                </a:solidFill>
                <a:latin typeface="Calibri"/>
              </a:rPr>
              <a:t>commercials</a:t>
            </a:r>
            <a:r>
              <a:rPr lang="hu-HU" sz="1050" kern="0" dirty="0">
                <a:solidFill>
                  <a:srgbClr val="58595B"/>
                </a:solidFill>
                <a:latin typeface="Calibri"/>
              </a:rPr>
              <a:t> less (2,03). </a:t>
            </a:r>
            <a:r>
              <a:rPr lang="hu-HU" sz="1050" kern="0" dirty="0" err="1">
                <a:solidFill>
                  <a:srgbClr val="58595B"/>
                </a:solidFill>
                <a:latin typeface="Calibri"/>
              </a:rPr>
              <a:t>This</a:t>
            </a:r>
            <a:r>
              <a:rPr lang="hu-HU" sz="1050" kern="0" dirty="0">
                <a:solidFill>
                  <a:srgbClr val="58595B"/>
                </a:solidFill>
                <a:latin typeface="Calibri"/>
              </a:rPr>
              <a:t> is </a:t>
            </a:r>
            <a:r>
              <a:rPr lang="hu-HU" sz="1050" kern="0" dirty="0" err="1">
                <a:solidFill>
                  <a:srgbClr val="58595B"/>
                </a:solidFill>
                <a:latin typeface="Calibri"/>
              </a:rPr>
              <a:t>obviously</a:t>
            </a:r>
            <a:r>
              <a:rPr lang="hu-HU" sz="1050" kern="0" dirty="0">
                <a:solidFill>
                  <a:srgbClr val="58595B"/>
                </a:solidFill>
                <a:latin typeface="Calibri"/>
              </a:rPr>
              <a:t> a </a:t>
            </a:r>
            <a:r>
              <a:rPr lang="hu-HU" sz="1050" kern="0" dirty="0" err="1">
                <a:solidFill>
                  <a:srgbClr val="58595B"/>
                </a:solidFill>
                <a:latin typeface="Calibri"/>
              </a:rPr>
              <a:t>reversed</a:t>
            </a:r>
            <a:r>
              <a:rPr lang="hu-HU" sz="1050" kern="0" dirty="0">
                <a:solidFill>
                  <a:srgbClr val="58595B"/>
                </a:solidFill>
                <a:latin typeface="Calibri"/>
              </a:rPr>
              <a:t> </a:t>
            </a:r>
            <a:r>
              <a:rPr lang="hu-HU" sz="1050" kern="0" dirty="0" err="1">
                <a:solidFill>
                  <a:srgbClr val="58595B"/>
                </a:solidFill>
                <a:latin typeface="Calibri"/>
              </a:rPr>
              <a:t>causal</a:t>
            </a:r>
            <a:r>
              <a:rPr lang="hu-HU" sz="1050" kern="0" dirty="0">
                <a:solidFill>
                  <a:srgbClr val="58595B"/>
                </a:solidFill>
                <a:latin typeface="Calibri"/>
              </a:rPr>
              <a:t> </a:t>
            </a:r>
            <a:r>
              <a:rPr lang="hu-HU" sz="1050" kern="0" dirty="0" err="1">
                <a:solidFill>
                  <a:srgbClr val="58595B"/>
                </a:solidFill>
                <a:latin typeface="Calibri"/>
              </a:rPr>
              <a:t>relation</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a:t>
            </a:r>
            <a:r>
              <a:rPr lang="hu-HU" sz="1050" kern="0" dirty="0" err="1">
                <a:solidFill>
                  <a:srgbClr val="58595B"/>
                </a:solidFill>
                <a:latin typeface="Calibri"/>
              </a:rPr>
              <a:t>disturbed</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TV </a:t>
            </a:r>
            <a:r>
              <a:rPr lang="hu-HU" sz="1050" kern="0" dirty="0" err="1">
                <a:solidFill>
                  <a:srgbClr val="58595B"/>
                </a:solidFill>
                <a:latin typeface="Calibri"/>
              </a:rPr>
              <a:t>commercials</a:t>
            </a:r>
            <a:r>
              <a:rPr lang="hu-HU" sz="1050" kern="0" dirty="0">
                <a:solidFill>
                  <a:srgbClr val="58595B"/>
                </a:solidFill>
                <a:latin typeface="Calibri"/>
              </a:rPr>
              <a:t> </a:t>
            </a:r>
            <a:r>
              <a:rPr lang="hu-HU" sz="1050" kern="0" dirty="0" err="1">
                <a:solidFill>
                  <a:srgbClr val="58595B"/>
                </a:solidFill>
                <a:latin typeface="Calibri"/>
              </a:rPr>
              <a:t>turn</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online platforms.</a:t>
            </a:r>
            <a:endParaRPr lang="hu-HU" sz="1000" kern="0" dirty="0">
              <a:solidFill>
                <a:srgbClr val="58595B"/>
              </a:solidFill>
            </a:endParaRPr>
          </a:p>
        </p:txBody>
      </p:sp>
      <p:pic>
        <p:nvPicPr>
          <p:cNvPr id="35" name="Picture 34">
            <a:extLst>
              <a:ext uri="{FF2B5EF4-FFF2-40B4-BE49-F238E27FC236}">
                <a16:creationId xmlns:a16="http://schemas.microsoft.com/office/drawing/2014/main" xmlns="" id="{4BF36E6F-F855-4D76-8657-8FA0BF0DC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36" name="Picture 35">
            <a:extLst>
              <a:ext uri="{FF2B5EF4-FFF2-40B4-BE49-F238E27FC236}">
                <a16:creationId xmlns:a16="http://schemas.microsoft.com/office/drawing/2014/main" xmlns="" id="{C92774A5-314C-476C-868F-35A8A2807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437780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noChangeAspect="1"/>
          </p:cNvGraphicFramePr>
          <p:nvPr>
            <p:extLst>
              <p:ext uri="{D42A27DB-BD31-4B8C-83A1-F6EECF244321}">
                <p14:modId xmlns:p14="http://schemas.microsoft.com/office/powerpoint/2010/main" val="1760631902"/>
              </p:ext>
            </p:extLst>
          </p:nvPr>
        </p:nvGraphicFramePr>
        <p:xfrm>
          <a:off x="4143480" y="1108646"/>
          <a:ext cx="2108538" cy="2088939"/>
        </p:xfrm>
        <a:graphic>
          <a:graphicData uri="http://schemas.openxmlformats.org/drawingml/2006/chart">
            <c:chart xmlns:c="http://schemas.openxmlformats.org/drawingml/2006/chart" xmlns:r="http://schemas.openxmlformats.org/officeDocument/2006/relationships" r:id="rId2"/>
          </a:graphicData>
        </a:graphic>
      </p:graphicFrame>
      <p:sp>
        <p:nvSpPr>
          <p:cNvPr id="37" name="Title 3"/>
          <p:cNvSpPr>
            <a:spLocks noGrp="1"/>
          </p:cNvSpPr>
          <p:nvPr>
            <p:ph type="title"/>
          </p:nvPr>
        </p:nvSpPr>
        <p:spPr>
          <a:xfrm>
            <a:off x="179984" y="-19088"/>
            <a:ext cx="8680422" cy="469722"/>
          </a:xfrm>
        </p:spPr>
        <p:txBody>
          <a:bodyPr>
            <a:noAutofit/>
          </a:bodyPr>
          <a:lstStyle/>
          <a:p>
            <a:r>
              <a:rPr lang="hu-HU" sz="2900" dirty="0" err="1"/>
              <a:t>Accept</a:t>
            </a:r>
            <a:r>
              <a:rPr lang="hu-HU" sz="2900" dirty="0"/>
              <a:t> </a:t>
            </a:r>
            <a:r>
              <a:rPr lang="hu-HU" sz="2900" dirty="0" err="1"/>
              <a:t>rate</a:t>
            </a:r>
            <a:r>
              <a:rPr lang="hu-HU" sz="2900" dirty="0"/>
              <a:t> of TV and Online </a:t>
            </a:r>
            <a:r>
              <a:rPr lang="hu-HU" sz="2900" dirty="0" err="1"/>
              <a:t>advertisements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ads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more </a:t>
            </a:r>
            <a:r>
              <a:rPr lang="hu-HU" sz="1000" i="1" dirty="0" err="1">
                <a:solidFill>
                  <a:schemeClr val="bg1">
                    <a:lumMod val="50000"/>
                  </a:schemeClr>
                </a:solidFill>
              </a:rPr>
              <a:t>acceptable</a:t>
            </a:r>
            <a:r>
              <a:rPr lang="hu-HU" sz="1000" i="1" dirty="0">
                <a:solidFill>
                  <a:schemeClr val="bg1">
                    <a:lumMod val="50000"/>
                  </a:schemeClr>
                </a:solidFill>
              </a:rPr>
              <a:t> </a:t>
            </a:r>
            <a:r>
              <a:rPr lang="hu-HU" sz="1000" i="1" dirty="0" err="1">
                <a:solidFill>
                  <a:schemeClr val="bg1">
                    <a:lumMod val="50000"/>
                  </a:schemeClr>
                </a:solidFill>
              </a:rPr>
              <a:t>for</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N=919 | Base: the ones watching TV and using internet</a:t>
            </a:r>
          </a:p>
        </p:txBody>
      </p:sp>
      <p:graphicFrame>
        <p:nvGraphicFramePr>
          <p:cNvPr id="34" name="Chart 33"/>
          <p:cNvGraphicFramePr>
            <a:graphicFrameLocks noChangeAspect="1"/>
          </p:cNvGraphicFramePr>
          <p:nvPr>
            <p:extLst>
              <p:ext uri="{D42A27DB-BD31-4B8C-83A1-F6EECF244321}">
                <p14:modId xmlns:p14="http://schemas.microsoft.com/office/powerpoint/2010/main" val="1330316358"/>
              </p:ext>
            </p:extLst>
          </p:nvPr>
        </p:nvGraphicFramePr>
        <p:xfrm>
          <a:off x="1861547" y="1108646"/>
          <a:ext cx="2108538" cy="2088939"/>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23"/>
          <p:cNvSpPr/>
          <p:nvPr/>
        </p:nvSpPr>
        <p:spPr>
          <a:xfrm>
            <a:off x="2463819" y="2953138"/>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B7C0"/>
                </a:solidFill>
                <a:effectLst/>
                <a:uLnTx/>
                <a:uFillTx/>
                <a:cs typeface="Arial" panose="020B0604020202020204" pitchFamily="34" charset="0"/>
              </a:rPr>
              <a:t>80</a:t>
            </a:r>
            <a:r>
              <a:rPr kumimoji="0" lang="en-GB" sz="2400" b="1" i="0" u="none" strike="noStrike" kern="0" cap="none" spc="0" normalizeH="0" baseline="0" noProof="0" dirty="0">
                <a:ln>
                  <a:noFill/>
                </a:ln>
                <a:solidFill>
                  <a:srgbClr val="00B7C0"/>
                </a:solidFill>
                <a:effectLst/>
                <a:uLnTx/>
                <a:uFillTx/>
                <a:cs typeface="Arial" panose="020B0604020202020204" pitchFamily="34" charset="0"/>
              </a:rPr>
              <a:t>%</a:t>
            </a:r>
            <a:endParaRPr kumimoji="0" lang="hu-HU" sz="2400" b="1" i="0" u="none" strike="noStrike" kern="0" cap="none" spc="0" normalizeH="0" baseline="0" noProof="0" dirty="0">
              <a:ln>
                <a:noFill/>
              </a:ln>
              <a:solidFill>
                <a:srgbClr val="00B7C0"/>
              </a:solidFill>
              <a:effectLst/>
              <a:uLnTx/>
              <a:uFillTx/>
              <a:cs typeface="Arial" panose="020B0604020202020204" pitchFamily="34" charset="0"/>
            </a:endParaRPr>
          </a:p>
        </p:txBody>
      </p:sp>
      <p:sp>
        <p:nvSpPr>
          <p:cNvPr id="36" name="Rectangle 23"/>
          <p:cNvSpPr/>
          <p:nvPr/>
        </p:nvSpPr>
        <p:spPr>
          <a:xfrm>
            <a:off x="2462278" y="2765018"/>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rPr>
              <a:t>TV</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41" name="Rectangle 23"/>
          <p:cNvSpPr/>
          <p:nvPr/>
        </p:nvSpPr>
        <p:spPr>
          <a:xfrm>
            <a:off x="4741324" y="2769934"/>
            <a:ext cx="905835" cy="126019"/>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rPr>
              <a:t>ONLINE</a:t>
            </a:r>
          </a:p>
          <a:p>
            <a:pPr marL="0" marR="0" lvl="0" indent="0" algn="ctr" defTabSz="924259" eaLnBrk="1" fontAlgn="auto" latinLnBrk="0" hangingPunct="1">
              <a:lnSpc>
                <a:spcPct val="9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2" name="TextBox 1"/>
          <p:cNvSpPr txBox="1"/>
          <p:nvPr/>
        </p:nvSpPr>
        <p:spPr>
          <a:xfrm>
            <a:off x="3783165" y="1749319"/>
            <a:ext cx="792088" cy="461665"/>
          </a:xfrm>
          <a:prstGeom prst="rect">
            <a:avLst/>
          </a:prstGeom>
        </p:spPr>
        <p:txBody>
          <a:bodyPr wrap="square" rtlCol="0">
            <a:spAutoFit/>
          </a:bodyPr>
          <a:lstStyle/>
          <a:p>
            <a:r>
              <a:rPr lang="hu-HU" sz="2400" dirty="0">
                <a:solidFill>
                  <a:srgbClr val="404040"/>
                </a:solidFill>
                <a:latin typeface="Calibri" pitchFamily="34" charset="0"/>
                <a:cs typeface="Arial" pitchFamily="34" charset="0"/>
              </a:rPr>
              <a:t>VS</a:t>
            </a:r>
          </a:p>
        </p:txBody>
      </p:sp>
      <p:sp>
        <p:nvSpPr>
          <p:cNvPr id="42" name="Rectangle 23"/>
          <p:cNvSpPr/>
          <p:nvPr/>
        </p:nvSpPr>
        <p:spPr>
          <a:xfrm>
            <a:off x="4779715" y="2953137"/>
            <a:ext cx="905835"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chemeClr val="accent4"/>
                </a:solidFill>
                <a:effectLst/>
                <a:uLnTx/>
                <a:uFillTx/>
                <a:cs typeface="Arial" panose="020B0604020202020204" pitchFamily="34" charset="0"/>
              </a:rPr>
              <a:t>20</a:t>
            </a:r>
            <a:r>
              <a:rPr kumimoji="0" lang="en-GB" sz="2400" b="1" i="0" u="none" strike="noStrike" kern="0" cap="none" spc="0" normalizeH="0" baseline="0" noProof="0" dirty="0">
                <a:ln>
                  <a:noFill/>
                </a:ln>
                <a:solidFill>
                  <a:schemeClr val="accent4"/>
                </a:solidFill>
                <a:effectLst/>
                <a:uLnTx/>
                <a:uFillTx/>
                <a:cs typeface="Arial" panose="020B0604020202020204" pitchFamily="34" charset="0"/>
              </a:rPr>
              <a:t>%</a:t>
            </a:r>
            <a:endParaRPr kumimoji="0" lang="hu-HU" sz="2400" b="1" i="0" u="none" strike="noStrike" kern="0" cap="none" spc="0" normalizeH="0" baseline="0" noProof="0" dirty="0">
              <a:ln>
                <a:noFill/>
              </a:ln>
              <a:solidFill>
                <a:schemeClr val="accent4"/>
              </a:solidFill>
              <a:effectLst/>
              <a:uLnTx/>
              <a:uFillTx/>
              <a:cs typeface="Arial" panose="020B0604020202020204" pitchFamily="34" charset="0"/>
            </a:endParaRPr>
          </a:p>
        </p:txBody>
      </p:sp>
      <p:grpSp>
        <p:nvGrpSpPr>
          <p:cNvPr id="44" name="Group 462"/>
          <p:cNvGrpSpPr/>
          <p:nvPr/>
        </p:nvGrpSpPr>
        <p:grpSpPr>
          <a:xfrm>
            <a:off x="4782101" y="1791567"/>
            <a:ext cx="825935" cy="340285"/>
            <a:chOff x="3472954" y="5154017"/>
            <a:chExt cx="793751" cy="327025"/>
          </a:xfrm>
          <a:solidFill>
            <a:schemeClr val="bg2"/>
          </a:solidFill>
        </p:grpSpPr>
        <p:sp>
          <p:nvSpPr>
            <p:cNvPr id="46"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6" name="Group 360"/>
          <p:cNvGrpSpPr>
            <a:grpSpLocks noChangeAspect="1"/>
          </p:cNvGrpSpPr>
          <p:nvPr/>
        </p:nvGrpSpPr>
        <p:grpSpPr>
          <a:xfrm>
            <a:off x="2617903" y="1762374"/>
            <a:ext cx="595826" cy="468237"/>
            <a:chOff x="7969250" y="2316163"/>
            <a:chExt cx="763588" cy="600075"/>
          </a:xfrm>
          <a:solidFill>
            <a:schemeClr val="bg2"/>
          </a:solidFill>
        </p:grpSpPr>
        <p:sp>
          <p:nvSpPr>
            <p:cNvPr id="87"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6" name="Szövegdoboz 30"/>
          <p:cNvSpPr txBox="1"/>
          <p:nvPr/>
        </p:nvSpPr>
        <p:spPr>
          <a:xfrm>
            <a:off x="1142979" y="3605528"/>
            <a:ext cx="6192688" cy="577081"/>
          </a:xfrm>
          <a:prstGeom prst="rect">
            <a:avLst/>
          </a:prstGeom>
          <a:noFill/>
        </p:spPr>
        <p:txBody>
          <a:bodyPr wrap="square" rtlCol="0">
            <a:spAutoFit/>
          </a:bodyPr>
          <a:lstStyle/>
          <a:p>
            <a:pPr lvl="0" algn="just" defTabSz="914400">
              <a:defRPr/>
            </a:pPr>
            <a:r>
              <a:rPr lang="hu-HU" sz="1050" kern="0" dirty="0">
                <a:solidFill>
                  <a:srgbClr val="58595B"/>
                </a:solidFill>
                <a:latin typeface="Calibri"/>
              </a:rPr>
              <a:t>4 of 5 </a:t>
            </a:r>
            <a:r>
              <a:rPr lang="hu-HU" sz="1050" kern="0" dirty="0" err="1">
                <a:solidFill>
                  <a:srgbClr val="58595B"/>
                </a:solidFill>
                <a:latin typeface="Calibri"/>
              </a:rPr>
              <a:t>respondents</a:t>
            </a:r>
            <a:r>
              <a:rPr lang="hu-HU" sz="1050" kern="0" dirty="0">
                <a:solidFill>
                  <a:srgbClr val="58595B"/>
                </a:solidFill>
                <a:latin typeface="Calibri"/>
              </a:rPr>
              <a:t> </a:t>
            </a:r>
            <a:r>
              <a:rPr lang="hu-HU" sz="1050" kern="0" dirty="0" err="1">
                <a:solidFill>
                  <a:srgbClr val="58595B"/>
                </a:solidFill>
                <a:latin typeface="Calibri"/>
              </a:rPr>
              <a:t>are</a:t>
            </a:r>
            <a:r>
              <a:rPr lang="hu-HU" sz="1050" kern="0" dirty="0">
                <a:solidFill>
                  <a:srgbClr val="58595B"/>
                </a:solidFill>
                <a:latin typeface="Calibri"/>
              </a:rPr>
              <a:t> more </a:t>
            </a:r>
            <a:r>
              <a:rPr lang="hu-HU" sz="1050" kern="0" dirty="0" err="1">
                <a:solidFill>
                  <a:srgbClr val="58595B"/>
                </a:solidFill>
                <a:latin typeface="Calibri"/>
              </a:rPr>
              <a:t>tolerant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TV </a:t>
            </a:r>
            <a:r>
              <a:rPr lang="hu-HU" sz="1050" kern="0" dirty="0" err="1">
                <a:solidFill>
                  <a:srgbClr val="58595B"/>
                </a:solidFill>
                <a:latin typeface="Calibri"/>
              </a:rPr>
              <a:t>ads</a:t>
            </a:r>
            <a:r>
              <a:rPr lang="hu-HU" sz="1050" kern="0" dirty="0">
                <a:solidFill>
                  <a:srgbClr val="58595B"/>
                </a:solidFill>
                <a:latin typeface="Calibri"/>
              </a:rPr>
              <a:t> </a:t>
            </a:r>
            <a:r>
              <a:rPr lang="hu-HU" sz="1050" kern="0" dirty="0" err="1">
                <a:solidFill>
                  <a:srgbClr val="58595B"/>
                </a:solidFill>
                <a:latin typeface="Calibri"/>
              </a:rPr>
              <a:t>than</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Online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Only</a:t>
            </a:r>
            <a:r>
              <a:rPr lang="hu-HU" sz="1050" kern="0" dirty="0">
                <a:solidFill>
                  <a:srgbClr val="58595B"/>
                </a:solidFill>
                <a:latin typeface="Calibri"/>
              </a:rPr>
              <a:t> 20% </a:t>
            </a:r>
            <a:r>
              <a:rPr lang="hu-HU" sz="1050" kern="0" dirty="0" err="1">
                <a:solidFill>
                  <a:srgbClr val="58595B"/>
                </a:solidFill>
                <a:latin typeface="Calibri"/>
              </a:rPr>
              <a:t>prefers</a:t>
            </a:r>
            <a:r>
              <a:rPr lang="hu-HU" sz="1050" kern="0" dirty="0">
                <a:solidFill>
                  <a:srgbClr val="58595B"/>
                </a:solidFill>
                <a:latin typeface="Calibri"/>
              </a:rPr>
              <a:t> online </a:t>
            </a:r>
            <a:r>
              <a:rPr lang="hu-HU" sz="1050" kern="0" dirty="0" err="1">
                <a:solidFill>
                  <a:srgbClr val="58595B"/>
                </a:solidFill>
                <a:latin typeface="Calibri"/>
              </a:rPr>
              <a:t>channel</a:t>
            </a:r>
            <a:r>
              <a:rPr lang="hu-HU" sz="1050" kern="0" dirty="0">
                <a:solidFill>
                  <a:srgbClr val="58595B"/>
                </a:solidFill>
                <a:latin typeface="Calibri"/>
              </a:rPr>
              <a:t> in </a:t>
            </a:r>
            <a:r>
              <a:rPr lang="hu-HU" sz="1050" kern="0" dirty="0" err="1">
                <a:solidFill>
                  <a:srgbClr val="58595B"/>
                </a:solidFill>
                <a:latin typeface="Calibri"/>
              </a:rPr>
              <a:t>this</a:t>
            </a:r>
            <a:r>
              <a:rPr lang="hu-HU" sz="1050" kern="0" dirty="0">
                <a:solidFill>
                  <a:srgbClr val="58595B"/>
                </a:solidFill>
                <a:latin typeface="Calibri"/>
              </a:rPr>
              <a:t> </a:t>
            </a:r>
            <a:r>
              <a:rPr lang="hu-HU" sz="1050" kern="0" dirty="0" err="1">
                <a:solidFill>
                  <a:srgbClr val="58595B"/>
                </a:solidFill>
                <a:latin typeface="Calibri"/>
              </a:rPr>
              <a:t>case</a:t>
            </a:r>
            <a:r>
              <a:rPr lang="hu-HU" sz="1050" kern="0" dirty="0">
                <a:solidFill>
                  <a:srgbClr val="58595B"/>
                </a:solidFill>
                <a:latin typeface="Calibri"/>
              </a:rPr>
              <a:t>. </a:t>
            </a:r>
            <a:r>
              <a:rPr lang="hu-HU" sz="1050" kern="0" dirty="0" err="1">
                <a:solidFill>
                  <a:srgbClr val="58595B"/>
                </a:solidFill>
                <a:latin typeface="Calibri"/>
              </a:rPr>
              <a:t>Answers</a:t>
            </a:r>
            <a:r>
              <a:rPr lang="hu-HU" sz="1050" kern="0" dirty="0">
                <a:solidFill>
                  <a:srgbClr val="58595B"/>
                </a:solidFill>
                <a:latin typeface="Calibri"/>
              </a:rPr>
              <a:t>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question</a:t>
            </a:r>
            <a:r>
              <a:rPr lang="hu-HU" sz="1050" kern="0" dirty="0">
                <a:solidFill>
                  <a:srgbClr val="58595B"/>
                </a:solidFill>
                <a:latin typeface="Calibri"/>
              </a:rPr>
              <a:t> </a:t>
            </a:r>
            <a:r>
              <a:rPr lang="hu-HU" sz="1050" kern="0" dirty="0" err="1">
                <a:solidFill>
                  <a:srgbClr val="58595B"/>
                </a:solidFill>
                <a:latin typeface="Calibri"/>
              </a:rPr>
              <a:t>paints</a:t>
            </a:r>
            <a:r>
              <a:rPr lang="hu-HU" sz="1050" kern="0" dirty="0">
                <a:solidFill>
                  <a:srgbClr val="58595B"/>
                </a:solidFill>
                <a:latin typeface="Calibri"/>
              </a:rPr>
              <a:t> a </a:t>
            </a:r>
            <a:r>
              <a:rPr lang="hu-HU" sz="1050" kern="0" dirty="0" err="1">
                <a:solidFill>
                  <a:srgbClr val="58595B"/>
                </a:solidFill>
                <a:latin typeface="Calibri"/>
              </a:rPr>
              <a:t>homogenous</a:t>
            </a:r>
            <a:r>
              <a:rPr lang="hu-HU" sz="1050" kern="0" dirty="0">
                <a:solidFill>
                  <a:srgbClr val="58595B"/>
                </a:solidFill>
                <a:latin typeface="Calibri"/>
              </a:rPr>
              <a:t> </a:t>
            </a:r>
            <a:r>
              <a:rPr lang="hu-HU" sz="1050" kern="0" dirty="0" err="1">
                <a:solidFill>
                  <a:srgbClr val="58595B"/>
                </a:solidFill>
                <a:latin typeface="Calibri"/>
              </a:rPr>
              <a:t>picture</a:t>
            </a:r>
            <a:r>
              <a:rPr lang="hu-HU" sz="1050" kern="0" dirty="0">
                <a:solidFill>
                  <a:srgbClr val="58595B"/>
                </a:solidFill>
                <a:latin typeface="Calibri"/>
              </a:rPr>
              <a:t> </a:t>
            </a:r>
            <a:r>
              <a:rPr lang="hu-HU" sz="1050" kern="0" dirty="0" err="1">
                <a:solidFill>
                  <a:srgbClr val="58595B"/>
                </a:solidFill>
                <a:latin typeface="Calibri"/>
              </a:rPr>
              <a:t>about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general</a:t>
            </a:r>
            <a:r>
              <a:rPr lang="hu-HU" sz="1050" kern="0" dirty="0">
                <a:solidFill>
                  <a:srgbClr val="58595B"/>
                </a:solidFill>
                <a:latin typeface="Calibri"/>
              </a:rPr>
              <a:t> </a:t>
            </a:r>
            <a:r>
              <a:rPr lang="hu-HU" sz="1050" kern="0" dirty="0" err="1">
                <a:solidFill>
                  <a:srgbClr val="58595B"/>
                </a:solidFill>
                <a:latin typeface="Calibri"/>
              </a:rPr>
              <a:t>mood</a:t>
            </a:r>
            <a:r>
              <a:rPr lang="hu-HU" sz="1050" kern="0" dirty="0">
                <a:solidFill>
                  <a:srgbClr val="58595B"/>
                </a:solidFill>
                <a:latin typeface="Calibri"/>
              </a:rPr>
              <a:t>, no </a:t>
            </a:r>
            <a:r>
              <a:rPr lang="hu-HU" sz="1050" kern="0" dirty="0" err="1">
                <a:solidFill>
                  <a:srgbClr val="58595B"/>
                </a:solidFill>
                <a:latin typeface="Calibri"/>
              </a:rPr>
              <a:t>significant</a:t>
            </a:r>
            <a:r>
              <a:rPr lang="hu-HU" sz="1050" kern="0" dirty="0">
                <a:solidFill>
                  <a:srgbClr val="58595B"/>
                </a:solidFill>
                <a:latin typeface="Calibri"/>
              </a:rPr>
              <a:t> </a:t>
            </a:r>
            <a:r>
              <a:rPr lang="hu-HU" sz="1050" kern="0" dirty="0" err="1">
                <a:solidFill>
                  <a:srgbClr val="58595B"/>
                </a:solidFill>
                <a:latin typeface="Calibri"/>
              </a:rPr>
              <a:t>differences</a:t>
            </a:r>
            <a:r>
              <a:rPr lang="hu-HU" sz="1050" kern="0" dirty="0">
                <a:solidFill>
                  <a:srgbClr val="58595B"/>
                </a:solidFill>
                <a:latin typeface="Calibri"/>
              </a:rPr>
              <a:t> </a:t>
            </a:r>
            <a:r>
              <a:rPr lang="hu-HU" sz="1050" kern="0" dirty="0" err="1">
                <a:solidFill>
                  <a:srgbClr val="58595B"/>
                </a:solidFill>
                <a:latin typeface="Calibri"/>
              </a:rPr>
              <a:t>by</a:t>
            </a:r>
            <a:r>
              <a:rPr lang="hu-HU" sz="1050" kern="0" dirty="0">
                <a:solidFill>
                  <a:srgbClr val="58595B"/>
                </a:solidFill>
                <a:latin typeface="Calibri"/>
              </a:rPr>
              <a:t> </a:t>
            </a:r>
            <a:r>
              <a:rPr lang="hu-HU" sz="1050" kern="0" dirty="0" err="1">
                <a:solidFill>
                  <a:srgbClr val="58595B"/>
                </a:solidFill>
                <a:latin typeface="Calibri"/>
              </a:rPr>
              <a:t>demographics</a:t>
            </a:r>
            <a:r>
              <a:rPr lang="hu-HU" sz="1050" kern="0" dirty="0">
                <a:solidFill>
                  <a:srgbClr val="58595B"/>
                </a:solidFill>
                <a:latin typeface="Calibri"/>
              </a:rPr>
              <a:t>.</a:t>
            </a:r>
          </a:p>
        </p:txBody>
      </p:sp>
      <p:pic>
        <p:nvPicPr>
          <p:cNvPr id="40" name="Picture 39">
            <a:extLst>
              <a:ext uri="{FF2B5EF4-FFF2-40B4-BE49-F238E27FC236}">
                <a16:creationId xmlns:a16="http://schemas.microsoft.com/office/drawing/2014/main" xmlns="" id="{6506127C-56BE-4009-A0C2-612A0F2E25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3" name="Picture 42">
            <a:extLst>
              <a:ext uri="{FF2B5EF4-FFF2-40B4-BE49-F238E27FC236}">
                <a16:creationId xmlns:a16="http://schemas.microsoft.com/office/drawing/2014/main" xmlns="" id="{D0F7970F-0BC2-4026-A949-7387DB1880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076513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Reaction</a:t>
            </a:r>
            <a:r>
              <a:rPr lang="hu-HU" sz="2900" dirty="0"/>
              <a:t> </a:t>
            </a:r>
            <a:r>
              <a:rPr lang="hu-HU" sz="2900" dirty="0" err="1"/>
              <a:t>to</a:t>
            </a:r>
            <a:r>
              <a:rPr lang="hu-HU" sz="2900" dirty="0"/>
              <a:t> TV </a:t>
            </a:r>
            <a:r>
              <a:rPr lang="hu-HU" sz="2900" dirty="0" err="1"/>
              <a:t>advertisements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an </a:t>
            </a:r>
            <a:r>
              <a:rPr lang="hu-HU" sz="1000" i="1" dirty="0" err="1">
                <a:solidFill>
                  <a:schemeClr val="bg1">
                    <a:lumMod val="50000"/>
                  </a:schemeClr>
                </a:solidFill>
              </a:rPr>
              <a:t>average</a:t>
            </a:r>
            <a:r>
              <a:rPr lang="hu-HU" sz="1000" i="1" dirty="0">
                <a:solidFill>
                  <a:schemeClr val="bg1">
                    <a:lumMod val="50000"/>
                  </a:schemeClr>
                </a:solidFill>
              </a:rPr>
              <a:t> TV program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TV. </a:t>
            </a: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when</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is </a:t>
            </a:r>
            <a:r>
              <a:rPr lang="hu-HU" sz="1000" i="1" dirty="0" err="1">
                <a:solidFill>
                  <a:schemeClr val="bg1">
                    <a:lumMod val="50000"/>
                  </a:schemeClr>
                </a:solidFill>
              </a:rPr>
              <a:t>interrupted</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advertisements</a:t>
            </a:r>
            <a:r>
              <a:rPr lang="hu-HU" sz="1000" i="1" dirty="0">
                <a:solidFill>
                  <a:schemeClr val="bg1">
                    <a:lumMod val="50000"/>
                  </a:schemeClr>
                </a:solidFill>
              </a:rPr>
              <a:t>?</a:t>
            </a: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N=919 | Base: the ones watching TV</a:t>
            </a:r>
          </a:p>
        </p:txBody>
      </p:sp>
      <p:sp>
        <p:nvSpPr>
          <p:cNvPr id="98" name="Rectangle 97"/>
          <p:cNvSpPr/>
          <p:nvPr/>
        </p:nvSpPr>
        <p:spPr>
          <a:xfrm>
            <a:off x="1487278" y="2681192"/>
            <a:ext cx="2253394" cy="9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99" name="Group 69"/>
          <p:cNvGrpSpPr/>
          <p:nvPr/>
        </p:nvGrpSpPr>
        <p:grpSpPr>
          <a:xfrm rot="6910982">
            <a:off x="1318615" y="1321800"/>
            <a:ext cx="2759725" cy="3133593"/>
            <a:chOff x="0" y="0"/>
            <a:chExt cx="5715000" cy="6490858"/>
          </a:xfrm>
        </p:grpSpPr>
        <p:grpSp>
          <p:nvGrpSpPr>
            <p:cNvPr id="100" name="Group 53"/>
            <p:cNvGrpSpPr/>
            <p:nvPr/>
          </p:nvGrpSpPr>
          <p:grpSpPr>
            <a:xfrm>
              <a:off x="3532397" y="1186357"/>
              <a:ext cx="2108175" cy="2677897"/>
              <a:chOff x="0" y="0"/>
              <a:chExt cx="2108173" cy="2677895"/>
            </a:xfrm>
          </p:grpSpPr>
          <p:sp>
            <p:nvSpPr>
              <p:cNvPr id="165" name="Shape 51"/>
              <p:cNvSpPr/>
              <p:nvPr/>
            </p:nvSpPr>
            <p:spPr>
              <a:xfrm>
                <a:off x="634852" y="0"/>
                <a:ext cx="1473322" cy="2677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6" name="Shape 52"/>
              <p:cNvSpPr/>
              <p:nvPr/>
            </p:nvSpPr>
            <p:spPr>
              <a:xfrm>
                <a:off x="0" y="1849"/>
                <a:ext cx="640915" cy="1209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1" name="Group 56"/>
            <p:cNvGrpSpPr/>
            <p:nvPr/>
          </p:nvGrpSpPr>
          <p:grpSpPr>
            <a:xfrm>
              <a:off x="1587454" y="0"/>
              <a:ext cx="2471373" cy="2397505"/>
              <a:chOff x="0" y="0"/>
              <a:chExt cx="2471372" cy="2397504"/>
            </a:xfrm>
          </p:grpSpPr>
          <p:sp>
            <p:nvSpPr>
              <p:cNvPr id="163" name="Shape 54"/>
              <p:cNvSpPr/>
              <p:nvPr/>
            </p:nvSpPr>
            <p:spPr>
              <a:xfrm>
                <a:off x="140650" y="0"/>
                <a:ext cx="2330723" cy="2397505"/>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64" name="Shape 55"/>
              <p:cNvSpPr/>
              <p:nvPr/>
            </p:nvSpPr>
            <p:spPr>
              <a:xfrm>
                <a:off x="0" y="1074480"/>
                <a:ext cx="1112821" cy="678072"/>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2" name="Group 59"/>
            <p:cNvGrpSpPr/>
            <p:nvPr/>
          </p:nvGrpSpPr>
          <p:grpSpPr>
            <a:xfrm>
              <a:off x="-1" y="1664999"/>
              <a:ext cx="2699760" cy="1913789"/>
              <a:chOff x="0" y="0"/>
              <a:chExt cx="2699758" cy="1913787"/>
            </a:xfrm>
          </p:grpSpPr>
          <p:sp>
            <p:nvSpPr>
              <p:cNvPr id="161" name="Shape 57"/>
              <p:cNvSpPr/>
              <p:nvPr/>
            </p:nvSpPr>
            <p:spPr>
              <a:xfrm>
                <a:off x="0" y="0"/>
                <a:ext cx="2699759" cy="1473345"/>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2" name="Shape 58"/>
              <p:cNvSpPr/>
              <p:nvPr/>
            </p:nvSpPr>
            <p:spPr>
              <a:xfrm>
                <a:off x="410829" y="891605"/>
                <a:ext cx="1060953" cy="1022183"/>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2" name="Group 62"/>
            <p:cNvGrpSpPr/>
            <p:nvPr/>
          </p:nvGrpSpPr>
          <p:grpSpPr>
            <a:xfrm>
              <a:off x="69301" y="2632505"/>
              <a:ext cx="2102477" cy="2678151"/>
              <a:chOff x="0" y="0"/>
              <a:chExt cx="2102476" cy="2678150"/>
            </a:xfrm>
          </p:grpSpPr>
          <p:sp>
            <p:nvSpPr>
              <p:cNvPr id="159" name="Shape 60"/>
              <p:cNvSpPr/>
              <p:nvPr/>
            </p:nvSpPr>
            <p:spPr>
              <a:xfrm>
                <a:off x="0" y="0"/>
                <a:ext cx="1485019" cy="267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0" name="Shape 61"/>
              <p:cNvSpPr/>
              <p:nvPr/>
            </p:nvSpPr>
            <p:spPr>
              <a:xfrm>
                <a:off x="1446045" y="1504610"/>
                <a:ext cx="656432" cy="117354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3" name="Group 65"/>
            <p:cNvGrpSpPr/>
            <p:nvPr/>
          </p:nvGrpSpPr>
          <p:grpSpPr>
            <a:xfrm>
              <a:off x="1626214" y="4140461"/>
              <a:ext cx="2498848" cy="2350398"/>
              <a:chOff x="0" y="0"/>
              <a:chExt cx="2498847" cy="2350396"/>
            </a:xfrm>
          </p:grpSpPr>
          <p:sp>
            <p:nvSpPr>
              <p:cNvPr id="157" name="Shape 63"/>
              <p:cNvSpPr/>
              <p:nvPr/>
            </p:nvSpPr>
            <p:spPr>
              <a:xfrm>
                <a:off x="0" y="0"/>
                <a:ext cx="2376135" cy="2350397"/>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8" name="Shape 64"/>
              <p:cNvSpPr/>
              <p:nvPr/>
            </p:nvSpPr>
            <p:spPr>
              <a:xfrm>
                <a:off x="1390375" y="590223"/>
                <a:ext cx="1108473" cy="646838"/>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4" name="Group 68"/>
            <p:cNvGrpSpPr/>
            <p:nvPr/>
          </p:nvGrpSpPr>
          <p:grpSpPr>
            <a:xfrm>
              <a:off x="3014054" y="2852634"/>
              <a:ext cx="2700946" cy="1887598"/>
              <a:chOff x="0" y="0"/>
              <a:chExt cx="2700945" cy="1887596"/>
            </a:xfrm>
          </p:grpSpPr>
          <p:sp>
            <p:nvSpPr>
              <p:cNvPr id="155" name="Shape 66"/>
              <p:cNvSpPr/>
              <p:nvPr/>
            </p:nvSpPr>
            <p:spPr>
              <a:xfrm>
                <a:off x="0" y="408024"/>
                <a:ext cx="2700946" cy="1479573"/>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6" name="Shape 67"/>
              <p:cNvSpPr/>
              <p:nvPr/>
            </p:nvSpPr>
            <p:spPr>
              <a:xfrm>
                <a:off x="1152169" y="0"/>
                <a:ext cx="1082574" cy="1086347"/>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99" name="Szövegdoboz 92"/>
          <p:cNvSpPr txBox="1"/>
          <p:nvPr/>
        </p:nvSpPr>
        <p:spPr>
          <a:xfrm>
            <a:off x="1515658" y="3518089"/>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13%</a:t>
            </a:r>
          </a:p>
        </p:txBody>
      </p:sp>
      <p:sp>
        <p:nvSpPr>
          <p:cNvPr id="200" name="Szövegdoboz 93"/>
          <p:cNvSpPr txBox="1"/>
          <p:nvPr/>
        </p:nvSpPr>
        <p:spPr>
          <a:xfrm>
            <a:off x="1338823" y="2231156"/>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p>
        </p:txBody>
      </p:sp>
      <p:sp>
        <p:nvSpPr>
          <p:cNvPr id="201" name="Szövegdoboz 94"/>
          <p:cNvSpPr txBox="1"/>
          <p:nvPr/>
        </p:nvSpPr>
        <p:spPr>
          <a:xfrm>
            <a:off x="2244008" y="159453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17%</a:t>
            </a:r>
          </a:p>
        </p:txBody>
      </p:sp>
      <p:sp>
        <p:nvSpPr>
          <p:cNvPr id="202" name="Szövegdoboz 95"/>
          <p:cNvSpPr txBox="1"/>
          <p:nvPr/>
        </p:nvSpPr>
        <p:spPr>
          <a:xfrm>
            <a:off x="3308766" y="1948252"/>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7%</a:t>
            </a:r>
          </a:p>
        </p:txBody>
      </p:sp>
      <p:sp>
        <p:nvSpPr>
          <p:cNvPr id="203" name="Szövegdoboz 96"/>
          <p:cNvSpPr txBox="1"/>
          <p:nvPr/>
        </p:nvSpPr>
        <p:spPr>
          <a:xfrm>
            <a:off x="3485081" y="315588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38%</a:t>
            </a:r>
          </a:p>
        </p:txBody>
      </p:sp>
      <p:sp>
        <p:nvSpPr>
          <p:cNvPr id="204" name="Szövegdoboz 97"/>
          <p:cNvSpPr txBox="1"/>
          <p:nvPr/>
        </p:nvSpPr>
        <p:spPr>
          <a:xfrm>
            <a:off x="2575694" y="3831237"/>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24%</a:t>
            </a:r>
          </a:p>
        </p:txBody>
      </p:sp>
      <p:sp>
        <p:nvSpPr>
          <p:cNvPr id="38" name="Szövegdoboz 30"/>
          <p:cNvSpPr txBox="1"/>
          <p:nvPr/>
        </p:nvSpPr>
        <p:spPr>
          <a:xfrm>
            <a:off x="3976090" y="3040359"/>
            <a:ext cx="16658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switching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channels</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find</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something</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watch</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during</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block</a:t>
            </a:r>
            <a:r>
              <a:rPr lang="hu-HU" sz="1000" kern="0" dirty="0">
                <a:solidFill>
                  <a:srgbClr val="404040"/>
                </a:solidFill>
                <a:latin typeface="Calibri" pitchFamily="34" charset="0"/>
                <a:cs typeface="Arial" pitchFamily="34" charset="0"/>
              </a:rPr>
              <a:t> of </a:t>
            </a:r>
            <a:r>
              <a:rPr lang="hu-HU" sz="1000" kern="0" dirty="0" err="1">
                <a:solidFill>
                  <a:srgbClr val="404040"/>
                </a:solidFill>
                <a:latin typeface="Calibri" pitchFamily="34" charset="0"/>
                <a:cs typeface="Arial" pitchFamily="34" charset="0"/>
              </a:rPr>
              <a:t>advertisements</a:t>
            </a:r>
            <a:r>
              <a:rPr lang="hu-HU" sz="1000" kern="0" dirty="0">
                <a:solidFill>
                  <a:srgbClr val="404040"/>
                </a:solidFill>
                <a:latin typeface="Calibri" pitchFamily="34" charset="0"/>
                <a:cs typeface="Arial" pitchFamily="34" charset="0"/>
              </a:rPr>
              <a:t>.</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39" name="Szövegdoboz 30"/>
          <p:cNvSpPr txBox="1"/>
          <p:nvPr/>
        </p:nvSpPr>
        <p:spPr>
          <a:xfrm>
            <a:off x="2213255" y="4434529"/>
            <a:ext cx="13809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stay</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room</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but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0" name="Szövegdoboz 30"/>
          <p:cNvSpPr txBox="1"/>
          <p:nvPr/>
        </p:nvSpPr>
        <p:spPr>
          <a:xfrm>
            <a:off x="1868127" y="901841"/>
            <a:ext cx="13062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pa</a:t>
            </a:r>
            <a:r>
              <a:rPr lang="hu-HU" sz="1000" kern="0" dirty="0">
                <a:solidFill>
                  <a:srgbClr val="404040"/>
                </a:solidFill>
                <a:latin typeface="Calibri" pitchFamily="34" charset="0"/>
                <a:cs typeface="Arial" pitchFamily="34" charset="0"/>
              </a:rPr>
              <a:t>y a </a:t>
            </a:r>
            <a:r>
              <a:rPr lang="hu-HU" sz="1000" kern="0" dirty="0" err="1">
                <a:solidFill>
                  <a:srgbClr val="404040"/>
                </a:solidFill>
                <a:latin typeface="Calibri" pitchFamily="34" charset="0"/>
                <a:cs typeface="Arial" pitchFamily="34" charset="0"/>
              </a:rPr>
              <a:t>little</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attention</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to</a:t>
            </a:r>
            <a:r>
              <a:rPr lang="hu-HU" sz="1000" kern="0" dirty="0">
                <a:solidFill>
                  <a:srgbClr val="404040"/>
                </a:solidFill>
                <a:latin typeface="Calibri" pitchFamily="34" charset="0"/>
                <a:cs typeface="Arial" pitchFamily="34" charset="0"/>
              </a:rPr>
              <a:t> </a:t>
            </a:r>
            <a:r>
              <a:rPr lang="hu-HU" sz="1000" kern="0" dirty="0" err="1">
                <a:solidFill>
                  <a:srgbClr val="404040"/>
                </a:solidFill>
                <a:latin typeface="Calibri" pitchFamily="34" charset="0"/>
                <a:cs typeface="Arial" pitchFamily="34" charset="0"/>
              </a:rPr>
              <a:t>them</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1" name="Szövegdoboz 30"/>
          <p:cNvSpPr txBox="1"/>
          <p:nvPr/>
        </p:nvSpPr>
        <p:spPr>
          <a:xfrm>
            <a:off x="107504" y="3518089"/>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leave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room</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and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2" name="Szövegdoboz 30"/>
          <p:cNvSpPr txBox="1"/>
          <p:nvPr/>
        </p:nvSpPr>
        <p:spPr>
          <a:xfrm>
            <a:off x="212799" y="2132918"/>
            <a:ext cx="13062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Other</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3" name="Szövegdoboz 30"/>
          <p:cNvSpPr txBox="1"/>
          <p:nvPr/>
        </p:nvSpPr>
        <p:spPr>
          <a:xfrm>
            <a:off x="3560216" y="1540992"/>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advertisements</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4" name="Rectangle 43"/>
          <p:cNvSpPr/>
          <p:nvPr/>
        </p:nvSpPr>
        <p:spPr>
          <a:xfrm>
            <a:off x="1904120" y="832524"/>
            <a:ext cx="2932841" cy="1608869"/>
          </a:xfrm>
          <a:prstGeom prst="rect">
            <a:avLst/>
          </a:prstGeom>
          <a:noFill/>
          <a:ln w="635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hu-HU" sz="2000" dirty="0">
                <a:solidFill>
                  <a:srgbClr val="E5E5E5"/>
                </a:solidFill>
                <a:latin typeface="Calibri" pitchFamily="34" charset="0"/>
              </a:rPr>
              <a:t>                                        24%</a:t>
            </a:r>
          </a:p>
        </p:txBody>
      </p:sp>
      <p:sp>
        <p:nvSpPr>
          <p:cNvPr id="65" name="Szövegdoboz 30"/>
          <p:cNvSpPr txBox="1"/>
          <p:nvPr/>
        </p:nvSpPr>
        <p:spPr>
          <a:xfrm>
            <a:off x="5794304" y="1710119"/>
            <a:ext cx="3098176" cy="1869743"/>
          </a:xfrm>
          <a:prstGeom prst="rect">
            <a:avLst/>
          </a:prstGeom>
          <a:noFill/>
        </p:spPr>
        <p:txBody>
          <a:bodyPr wrap="square" rtlCol="0">
            <a:spAutoFit/>
          </a:bodyPr>
          <a:lstStyle/>
          <a:p>
            <a:pPr lvl="0" algn="just" defTabSz="914400">
              <a:defRPr/>
            </a:pPr>
            <a:r>
              <a:rPr lang="hu-HU" sz="1050" kern="0" dirty="0" err="1">
                <a:solidFill>
                  <a:srgbClr val="58595B"/>
                </a:solidFill>
                <a:latin typeface="Calibri"/>
              </a:rPr>
              <a:t>Only</a:t>
            </a:r>
            <a:r>
              <a:rPr lang="hu-HU" sz="1050" kern="0" dirty="0">
                <a:solidFill>
                  <a:srgbClr val="58595B"/>
                </a:solidFill>
                <a:latin typeface="Calibri"/>
              </a:rPr>
              <a:t> 24% of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watch</a:t>
            </a:r>
            <a:r>
              <a:rPr lang="hu-HU" sz="1050" kern="0" dirty="0">
                <a:solidFill>
                  <a:srgbClr val="58595B"/>
                </a:solidFill>
                <a:latin typeface="Calibri"/>
              </a:rPr>
              <a:t> TV </a:t>
            </a:r>
            <a:r>
              <a:rPr lang="hu-HU" sz="1050" kern="0" dirty="0" err="1">
                <a:solidFill>
                  <a:srgbClr val="58595B"/>
                </a:solidFill>
                <a:latin typeface="Calibri"/>
              </a:rPr>
              <a:t>follows</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advertisements</a:t>
            </a:r>
            <a:r>
              <a:rPr lang="hu-HU" sz="1050" kern="0" dirty="0">
                <a:solidFill>
                  <a:srgbClr val="58595B"/>
                </a:solidFill>
                <a:latin typeface="Calibri"/>
              </a:rPr>
              <a:t>. The majority does something else or switches to another channel. The ones with lower degrees and heavy-viewers are more likely to watch commercials. (17% és 13%). </a:t>
            </a:r>
            <a:r>
              <a:rPr lang="hu-HU" sz="1050" kern="0" dirty="0" err="1">
                <a:solidFill>
                  <a:srgbClr val="58595B"/>
                </a:solidFill>
                <a:latin typeface="Calibri"/>
              </a:rPr>
              <a:t>It</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true</a:t>
            </a:r>
            <a:r>
              <a:rPr lang="hu-HU" sz="1050" kern="0" dirty="0">
                <a:solidFill>
                  <a:srgbClr val="58595B"/>
                </a:solidFill>
                <a:latin typeface="Calibri"/>
              </a:rPr>
              <a:t> </a:t>
            </a:r>
            <a:r>
              <a:rPr lang="hu-HU" sz="1050" kern="0" dirty="0" err="1">
                <a:solidFill>
                  <a:srgbClr val="58595B"/>
                </a:solidFill>
                <a:latin typeface="Calibri"/>
              </a:rPr>
              <a:t>about</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give</a:t>
            </a:r>
            <a:r>
              <a:rPr lang="hu-HU" sz="1050" kern="0" dirty="0">
                <a:solidFill>
                  <a:srgbClr val="58595B"/>
                </a:solidFill>
                <a:latin typeface="Calibri"/>
              </a:rPr>
              <a:t> </a:t>
            </a:r>
            <a:r>
              <a:rPr lang="hu-HU" sz="1050" kern="0" dirty="0" err="1">
                <a:solidFill>
                  <a:srgbClr val="58595B"/>
                </a:solidFill>
                <a:latin typeface="Calibri"/>
              </a:rPr>
              <a:t>up</a:t>
            </a:r>
            <a:r>
              <a:rPr lang="hu-HU" sz="1050" kern="0" dirty="0">
                <a:solidFill>
                  <a:srgbClr val="58595B"/>
                </a:solidFill>
                <a:latin typeface="Calibri"/>
              </a:rPr>
              <a:t> a </a:t>
            </a:r>
            <a:r>
              <a:rPr lang="hu-HU" sz="1050" kern="0" dirty="0" err="1">
                <a:solidFill>
                  <a:srgbClr val="58595B"/>
                </a:solidFill>
                <a:latin typeface="Calibri"/>
              </a:rPr>
              <a:t>lot</a:t>
            </a:r>
            <a:r>
              <a:rPr lang="hu-HU" sz="1050" kern="0" dirty="0">
                <a:solidFill>
                  <a:srgbClr val="58595B"/>
                </a:solidFill>
                <a:latin typeface="Calibri"/>
              </a:rPr>
              <a:t> </a:t>
            </a:r>
            <a:r>
              <a:rPr lang="hu-HU" sz="1050" kern="0" dirty="0" err="1">
                <a:solidFill>
                  <a:srgbClr val="58595B"/>
                </a:solidFill>
                <a:latin typeface="Calibri"/>
              </a:rPr>
              <a:t>to</a:t>
            </a:r>
            <a:r>
              <a:rPr lang="hu-HU" sz="1050" kern="0" dirty="0">
                <a:solidFill>
                  <a:srgbClr val="58595B"/>
                </a:solidFill>
                <a:latin typeface="Calibri"/>
              </a:rPr>
              <a:t> </a:t>
            </a:r>
            <a:r>
              <a:rPr lang="hu-HU" sz="1050" kern="0" dirty="0" err="1">
                <a:solidFill>
                  <a:srgbClr val="58595B"/>
                </a:solidFill>
                <a:latin typeface="Calibri"/>
              </a:rPr>
              <a:t>maintain</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life (15%).</a:t>
            </a:r>
          </a:p>
          <a:p>
            <a:pPr lvl="0" algn="just" defTabSz="914400">
              <a:defRPr/>
            </a:pPr>
            <a:r>
              <a:rPr lang="hu-HU" sz="1050" kern="0" dirty="0" err="1">
                <a:solidFill>
                  <a:srgbClr val="58595B"/>
                </a:solidFill>
                <a:latin typeface="Calibri"/>
              </a:rPr>
              <a:t>One</a:t>
            </a:r>
            <a:r>
              <a:rPr lang="hu-HU" sz="1050" kern="0" dirty="0">
                <a:solidFill>
                  <a:srgbClr val="58595B"/>
                </a:solidFill>
                <a:latin typeface="Calibri"/>
              </a:rPr>
              <a:t> </a:t>
            </a:r>
            <a:r>
              <a:rPr lang="hu-HU" sz="1050" kern="0" dirty="0" err="1">
                <a:solidFill>
                  <a:srgbClr val="58595B"/>
                </a:solidFill>
                <a:latin typeface="Calibri"/>
              </a:rPr>
              <a:t>fifth</a:t>
            </a:r>
            <a:r>
              <a:rPr lang="hu-HU" sz="1050" kern="0" dirty="0">
                <a:solidFill>
                  <a:srgbClr val="58595B"/>
                </a:solidFill>
                <a:latin typeface="Calibri"/>
              </a:rPr>
              <a:t> of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ones</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comsume</a:t>
            </a:r>
            <a:r>
              <a:rPr lang="hu-HU" sz="1050" kern="0" dirty="0">
                <a:solidFill>
                  <a:srgbClr val="58595B"/>
                </a:solidFill>
                <a:latin typeface="Calibri"/>
              </a:rPr>
              <a:t> TV </a:t>
            </a:r>
            <a:r>
              <a:rPr lang="hu-HU" sz="1050" kern="0" dirty="0" err="1">
                <a:solidFill>
                  <a:srgbClr val="58595B"/>
                </a:solidFill>
                <a:latin typeface="Calibri"/>
              </a:rPr>
              <a:t>content</a:t>
            </a:r>
            <a:r>
              <a:rPr lang="hu-HU" sz="1050" kern="0" dirty="0">
                <a:solidFill>
                  <a:srgbClr val="58595B"/>
                </a:solidFill>
                <a:latin typeface="Calibri"/>
              </a:rPr>
              <a:t>  online </a:t>
            </a:r>
            <a:r>
              <a:rPr lang="hu-HU" sz="1050" kern="0" dirty="0" err="1">
                <a:solidFill>
                  <a:srgbClr val="58595B"/>
                </a:solidFill>
                <a:latin typeface="Calibri"/>
              </a:rPr>
              <a:t>leaves</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room</a:t>
            </a:r>
            <a:r>
              <a:rPr lang="hu-HU" sz="1050" kern="0" dirty="0">
                <a:solidFill>
                  <a:srgbClr val="58595B"/>
                </a:solidFill>
                <a:latin typeface="Calibri"/>
              </a:rPr>
              <a:t> </a:t>
            </a:r>
            <a:r>
              <a:rPr lang="hu-HU" sz="1050" kern="0" dirty="0" err="1">
                <a:solidFill>
                  <a:srgbClr val="58595B"/>
                </a:solidFill>
                <a:latin typeface="Calibri"/>
              </a:rPr>
              <a:t>during</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block</a:t>
            </a:r>
            <a:r>
              <a:rPr lang="hu-HU" sz="1050" kern="0" dirty="0">
                <a:solidFill>
                  <a:srgbClr val="58595B"/>
                </a:solidFill>
                <a:latin typeface="Calibri"/>
              </a:rPr>
              <a:t> of </a:t>
            </a:r>
            <a:r>
              <a:rPr lang="hu-HU" sz="1050" kern="0" dirty="0" err="1">
                <a:solidFill>
                  <a:srgbClr val="58595B"/>
                </a:solidFill>
                <a:latin typeface="Calibri"/>
              </a:rPr>
              <a:t>advertisements</a:t>
            </a:r>
            <a:r>
              <a:rPr lang="hu-HU" sz="1050" kern="0" dirty="0">
                <a:solidFill>
                  <a:srgbClr val="58595B"/>
                </a:solidFill>
                <a:latin typeface="Calibri"/>
              </a:rPr>
              <a:t>. </a:t>
            </a:r>
            <a:r>
              <a:rPr lang="hu-HU" sz="1050" kern="0" dirty="0" err="1">
                <a:solidFill>
                  <a:srgbClr val="58595B"/>
                </a:solidFill>
                <a:latin typeface="Calibri"/>
              </a:rPr>
              <a:t>This</a:t>
            </a:r>
            <a:r>
              <a:rPr lang="hu-HU" sz="1050" kern="0" dirty="0">
                <a:solidFill>
                  <a:srgbClr val="58595B"/>
                </a:solidFill>
                <a:latin typeface="Calibri"/>
              </a:rPr>
              <a:t> is </a:t>
            </a:r>
            <a:r>
              <a:rPr lang="hu-HU" sz="1050" kern="0" dirty="0" err="1">
                <a:solidFill>
                  <a:srgbClr val="58595B"/>
                </a:solidFill>
                <a:latin typeface="Calibri"/>
              </a:rPr>
              <a:t>also</a:t>
            </a:r>
            <a:r>
              <a:rPr lang="hu-HU" sz="1050" kern="0" dirty="0">
                <a:solidFill>
                  <a:srgbClr val="58595B"/>
                </a:solidFill>
                <a:latin typeface="Calibri"/>
              </a:rPr>
              <a:t> </a:t>
            </a:r>
            <a:r>
              <a:rPr lang="hu-HU" sz="1050" kern="0" dirty="0" err="1">
                <a:solidFill>
                  <a:srgbClr val="58595B"/>
                </a:solidFill>
                <a:latin typeface="Calibri"/>
              </a:rPr>
              <a:t>the</a:t>
            </a:r>
            <a:r>
              <a:rPr lang="hu-HU" sz="1050" kern="0" dirty="0">
                <a:solidFill>
                  <a:srgbClr val="58595B"/>
                </a:solidFill>
                <a:latin typeface="Calibri"/>
              </a:rPr>
              <a:t> </a:t>
            </a:r>
            <a:r>
              <a:rPr lang="hu-HU" sz="1050" kern="0" dirty="0" err="1">
                <a:solidFill>
                  <a:srgbClr val="58595B"/>
                </a:solidFill>
                <a:latin typeface="Calibri"/>
              </a:rPr>
              <a:t>reaction</a:t>
            </a:r>
            <a:r>
              <a:rPr lang="hu-HU" sz="1050" kern="0" dirty="0">
                <a:solidFill>
                  <a:srgbClr val="58595B"/>
                </a:solidFill>
                <a:latin typeface="Calibri"/>
              </a:rPr>
              <a:t> of </a:t>
            </a:r>
            <a:r>
              <a:rPr lang="hu-HU" sz="1050" kern="0" dirty="0" err="1">
                <a:solidFill>
                  <a:srgbClr val="58595B"/>
                </a:solidFill>
                <a:latin typeface="Calibri"/>
              </a:rPr>
              <a:t>those</a:t>
            </a:r>
            <a:r>
              <a:rPr lang="hu-HU" sz="1050" kern="0" dirty="0">
                <a:solidFill>
                  <a:srgbClr val="58595B"/>
                </a:solidFill>
                <a:latin typeface="Calibri"/>
              </a:rPr>
              <a:t> </a:t>
            </a:r>
            <a:r>
              <a:rPr lang="hu-HU" sz="1050" kern="0" dirty="0" err="1">
                <a:solidFill>
                  <a:srgbClr val="58595B"/>
                </a:solidFill>
                <a:latin typeface="Calibri"/>
              </a:rPr>
              <a:t>who</a:t>
            </a:r>
            <a:r>
              <a:rPr lang="hu-HU" sz="1050" kern="0" dirty="0">
                <a:solidFill>
                  <a:srgbClr val="58595B"/>
                </a:solidFill>
                <a:latin typeface="Calibri"/>
              </a:rPr>
              <a:t> </a:t>
            </a:r>
            <a:r>
              <a:rPr lang="hu-HU" sz="1050" kern="0" dirty="0" err="1">
                <a:solidFill>
                  <a:srgbClr val="58595B"/>
                </a:solidFill>
                <a:latin typeface="Calibri"/>
              </a:rPr>
              <a:t>do</a:t>
            </a:r>
            <a:r>
              <a:rPr lang="hu-HU" sz="1050" kern="0" dirty="0">
                <a:solidFill>
                  <a:srgbClr val="58595B"/>
                </a:solidFill>
                <a:latin typeface="Calibri"/>
              </a:rPr>
              <a:t> </a:t>
            </a:r>
            <a:r>
              <a:rPr lang="hu-HU" sz="1050" kern="0" dirty="0" err="1">
                <a:solidFill>
                  <a:srgbClr val="58595B"/>
                </a:solidFill>
                <a:latin typeface="Calibri"/>
              </a:rPr>
              <a:t>not</a:t>
            </a:r>
            <a:r>
              <a:rPr lang="hu-HU" sz="1050" kern="0" dirty="0">
                <a:solidFill>
                  <a:srgbClr val="58595B"/>
                </a:solidFill>
                <a:latin typeface="Calibri"/>
              </a:rPr>
              <a:t> </a:t>
            </a:r>
            <a:r>
              <a:rPr lang="hu-HU" sz="1050" kern="0" dirty="0" err="1">
                <a:solidFill>
                  <a:srgbClr val="58595B"/>
                </a:solidFill>
                <a:latin typeface="Calibri"/>
              </a:rPr>
              <a:t>use</a:t>
            </a:r>
            <a:r>
              <a:rPr lang="hu-HU" sz="1050" kern="0" dirty="0">
                <a:solidFill>
                  <a:srgbClr val="58595B"/>
                </a:solidFill>
                <a:latin typeface="Calibri"/>
              </a:rPr>
              <a:t> internet </a:t>
            </a:r>
            <a:r>
              <a:rPr lang="hu-HU" sz="1050" kern="0" dirty="0" err="1">
                <a:solidFill>
                  <a:srgbClr val="58595B"/>
                </a:solidFill>
                <a:latin typeface="Calibri"/>
              </a:rPr>
              <a:t>while</a:t>
            </a:r>
            <a:r>
              <a:rPr lang="hu-HU" sz="1050" kern="0" dirty="0">
                <a:solidFill>
                  <a:srgbClr val="58595B"/>
                </a:solidFill>
                <a:latin typeface="Calibri"/>
              </a:rPr>
              <a:t> </a:t>
            </a:r>
            <a:r>
              <a:rPr lang="hu-HU" sz="1050" kern="0" dirty="0" err="1">
                <a:solidFill>
                  <a:srgbClr val="58595B"/>
                </a:solidFill>
                <a:latin typeface="Calibri"/>
              </a:rPr>
              <a:t>watching</a:t>
            </a:r>
            <a:r>
              <a:rPr lang="hu-HU" sz="1050" kern="0" dirty="0">
                <a:solidFill>
                  <a:srgbClr val="58595B"/>
                </a:solidFill>
                <a:latin typeface="Calibri"/>
              </a:rPr>
              <a:t> TV (21%), </a:t>
            </a:r>
            <a:r>
              <a:rPr lang="hu-HU" sz="1050" kern="0" dirty="0" err="1">
                <a:solidFill>
                  <a:srgbClr val="58595B"/>
                </a:solidFill>
                <a:latin typeface="Calibri"/>
              </a:rPr>
              <a:t>so</a:t>
            </a:r>
            <a:r>
              <a:rPr lang="hu-HU" sz="1050" kern="0" dirty="0">
                <a:solidFill>
                  <a:srgbClr val="58595B"/>
                </a:solidFill>
                <a:latin typeface="Calibri"/>
              </a:rPr>
              <a:t> </a:t>
            </a:r>
            <a:r>
              <a:rPr lang="hu-HU" sz="1050" kern="0" dirty="0" err="1">
                <a:solidFill>
                  <a:srgbClr val="58595B"/>
                </a:solidFill>
                <a:latin typeface="Calibri"/>
              </a:rPr>
              <a:t>they</a:t>
            </a:r>
            <a:r>
              <a:rPr lang="hu-HU" sz="1050" kern="0" dirty="0">
                <a:solidFill>
                  <a:srgbClr val="58595B"/>
                </a:solidFill>
                <a:latin typeface="Calibri"/>
              </a:rPr>
              <a:t> </a:t>
            </a:r>
            <a:r>
              <a:rPr lang="hu-HU" sz="1050" kern="0" dirty="0" err="1">
                <a:solidFill>
                  <a:srgbClr val="58595B"/>
                </a:solidFill>
                <a:latin typeface="Calibri"/>
              </a:rPr>
              <a:t>divert</a:t>
            </a:r>
            <a:r>
              <a:rPr lang="hu-HU" sz="1050" kern="0" dirty="0">
                <a:solidFill>
                  <a:srgbClr val="58595B"/>
                </a:solidFill>
                <a:latin typeface="Calibri"/>
              </a:rPr>
              <a:t> </a:t>
            </a:r>
            <a:r>
              <a:rPr lang="hu-HU" sz="1050" kern="0" dirty="0" err="1">
                <a:solidFill>
                  <a:srgbClr val="58595B"/>
                </a:solidFill>
                <a:latin typeface="Calibri"/>
              </a:rPr>
              <a:t>their</a:t>
            </a:r>
            <a:r>
              <a:rPr lang="hu-HU" sz="1050" kern="0" dirty="0">
                <a:solidFill>
                  <a:srgbClr val="58595B"/>
                </a:solidFill>
                <a:latin typeface="Calibri"/>
              </a:rPr>
              <a:t> </a:t>
            </a:r>
            <a:r>
              <a:rPr lang="hu-HU" sz="1050" kern="0" dirty="0" err="1">
                <a:solidFill>
                  <a:srgbClr val="58595B"/>
                </a:solidFill>
                <a:latin typeface="Calibri"/>
              </a:rPr>
              <a:t>attention</a:t>
            </a:r>
            <a:r>
              <a:rPr lang="hu-HU" sz="1050" kern="0" dirty="0">
                <a:solidFill>
                  <a:srgbClr val="58595B"/>
                </a:solidFill>
                <a:latin typeface="Calibri"/>
              </a:rPr>
              <a:t> </a:t>
            </a:r>
            <a:r>
              <a:rPr lang="hu-HU" sz="1050" kern="0" dirty="0" err="1">
                <a:solidFill>
                  <a:srgbClr val="58595B"/>
                </a:solidFill>
                <a:latin typeface="Calibri"/>
              </a:rPr>
              <a:t>differently</a:t>
            </a:r>
            <a:r>
              <a:rPr lang="hu-HU" sz="1050" kern="0" dirty="0">
                <a:solidFill>
                  <a:srgbClr val="58595B"/>
                </a:solidFill>
                <a:latin typeface="Calibri"/>
              </a:rPr>
              <a:t>.</a:t>
            </a:r>
            <a:endParaRPr lang="hu-HU" sz="1000" kern="0" dirty="0">
              <a:solidFill>
                <a:srgbClr val="58595B"/>
              </a:solidFill>
            </a:endParaRPr>
          </a:p>
        </p:txBody>
      </p:sp>
      <p:pic>
        <p:nvPicPr>
          <p:cNvPr id="45" name="Picture 44">
            <a:extLst>
              <a:ext uri="{FF2B5EF4-FFF2-40B4-BE49-F238E27FC236}">
                <a16:creationId xmlns:a16="http://schemas.microsoft.com/office/drawing/2014/main" xmlns="" id="{3097B6A1-849D-4E88-A020-CB59AF4CE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46" name="Picture 45">
            <a:extLst>
              <a:ext uri="{FF2B5EF4-FFF2-40B4-BE49-F238E27FC236}">
                <a16:creationId xmlns:a16="http://schemas.microsoft.com/office/drawing/2014/main" xmlns="" id="{02C0CC95-39E4-4881-82E9-78E6EBF9D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478431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a:graphicFrameLocks noChangeAspect="1"/>
          </p:cNvGraphicFramePr>
          <p:nvPr>
            <p:extLst>
              <p:ext uri="{D42A27DB-BD31-4B8C-83A1-F6EECF244321}">
                <p14:modId xmlns:p14="http://schemas.microsoft.com/office/powerpoint/2010/main" val="2828655567"/>
              </p:ext>
            </p:extLst>
          </p:nvPr>
        </p:nvGraphicFramePr>
        <p:xfrm>
          <a:off x="827584" y="1491630"/>
          <a:ext cx="2108538" cy="2088939"/>
        </p:xfrm>
        <a:graphic>
          <a:graphicData uri="http://schemas.openxmlformats.org/drawingml/2006/chart">
            <c:chart xmlns:c="http://schemas.openxmlformats.org/drawingml/2006/chart" xmlns:r="http://schemas.openxmlformats.org/officeDocument/2006/relationships" r:id="rId2"/>
          </a:graphicData>
        </a:graphic>
      </p:graphicFrame>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heard</a:t>
            </a:r>
            <a:r>
              <a:rPr lang="hu-HU" sz="1000" i="1" dirty="0">
                <a:solidFill>
                  <a:schemeClr val="bg1">
                    <a:lumMod val="50000"/>
                  </a:schemeClr>
                </a:solidFill>
              </a:rPr>
              <a:t> of ad-</a:t>
            </a:r>
            <a:r>
              <a:rPr lang="hu-HU" sz="1000" i="1" dirty="0" err="1">
                <a:solidFill>
                  <a:schemeClr val="bg1">
                    <a:lumMod val="50000"/>
                  </a:schemeClr>
                </a:solidFill>
              </a:rPr>
              <a:t>blocking</a:t>
            </a:r>
            <a:r>
              <a:rPr lang="hu-HU" sz="1000" i="1" dirty="0">
                <a:solidFill>
                  <a:schemeClr val="bg1">
                    <a:lumMod val="50000"/>
                  </a:schemeClr>
                </a:solidFill>
              </a:rPr>
              <a:t>?</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N=1005 | Base: total sample</a:t>
            </a:r>
          </a:p>
        </p:txBody>
      </p:sp>
      <p:sp>
        <p:nvSpPr>
          <p:cNvPr id="43" name="Rectangle 23"/>
          <p:cNvSpPr/>
          <p:nvPr/>
        </p:nvSpPr>
        <p:spPr>
          <a:xfrm>
            <a:off x="1218736" y="3255975"/>
            <a:ext cx="1326234" cy="466927"/>
          </a:xfrm>
          <a:prstGeom prst="rect">
            <a:avLst/>
          </a:prstGeom>
        </p:spPr>
        <p:txBody>
          <a:bodyPr vert="horz" lIns="0" tIns="0" rIns="0" bIns="0" rtlCol="0">
            <a:noAutofit/>
          </a:bodyPr>
          <a:lstStyle/>
          <a:p>
            <a:pPr marL="0" marR="0" lvl="0" indent="0" algn="ctr" defTabSz="924259"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chemeClr val="accent2"/>
                </a:solidFill>
                <a:effectLst/>
                <a:uLnTx/>
                <a:uFillTx/>
                <a:cs typeface="Arial" panose="020B0604020202020204" pitchFamily="34" charset="0"/>
              </a:rPr>
              <a:t>67</a:t>
            </a:r>
            <a:r>
              <a:rPr kumimoji="0" lang="en-GB" sz="2400" b="1" i="0" u="none" strike="noStrike" kern="0" cap="none" spc="0" normalizeH="0" baseline="0" noProof="0" dirty="0">
                <a:ln>
                  <a:noFill/>
                </a:ln>
                <a:solidFill>
                  <a:schemeClr val="accent2"/>
                </a:solidFill>
                <a:effectLst/>
                <a:uLnTx/>
                <a:uFillTx/>
                <a:cs typeface="Arial" panose="020B0604020202020204" pitchFamily="34" charset="0"/>
              </a:rPr>
              <a:t>%</a:t>
            </a:r>
            <a:endParaRPr kumimoji="0" lang="hu-HU" sz="2400" b="1" i="0" u="none" strike="noStrike" kern="0" cap="none" spc="0" normalizeH="0" baseline="0" noProof="0" dirty="0">
              <a:ln>
                <a:noFill/>
              </a:ln>
              <a:solidFill>
                <a:schemeClr val="accent2"/>
              </a:solidFill>
              <a:effectLst/>
              <a:uLnTx/>
              <a:uFillTx/>
              <a:cs typeface="Arial" panose="020B0604020202020204" pitchFamily="34" charset="0"/>
            </a:endParaRPr>
          </a:p>
          <a:p>
            <a:pPr marL="0" marR="0" lvl="0" indent="0" algn="ctr" defTabSz="924259" eaLnBrk="1" fontAlgn="auto" latinLnBrk="0" hangingPunct="1">
              <a:lnSpc>
                <a:spcPct val="9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404040"/>
                </a:solidFill>
                <a:effectLst/>
                <a:uLnTx/>
                <a:uFillTx/>
              </a:rPr>
              <a:t>HAVE HEARD OF IT</a:t>
            </a:r>
            <a:endParaRPr kumimoji="0" lang="en-GB" sz="1600" b="1" i="0" u="none" strike="noStrike" kern="0" cap="none" spc="0" normalizeH="0" baseline="0" noProof="0" dirty="0">
              <a:ln>
                <a:noFill/>
              </a:ln>
              <a:solidFill>
                <a:srgbClr val="B7BF12"/>
              </a:solidFill>
              <a:effectLst/>
              <a:uLnTx/>
              <a:uFillTx/>
              <a:cs typeface="Arial" panose="020B0604020202020204" pitchFamily="34" charset="0"/>
            </a:endParaRPr>
          </a:p>
        </p:txBody>
      </p:sp>
      <p:sp>
        <p:nvSpPr>
          <p:cNvPr id="61" name="Szövegdoboz 30"/>
          <p:cNvSpPr txBox="1"/>
          <p:nvPr/>
        </p:nvSpPr>
        <p:spPr>
          <a:xfrm>
            <a:off x="3715393" y="987574"/>
            <a:ext cx="4464496" cy="3000821"/>
          </a:xfrm>
          <a:prstGeom prst="rect">
            <a:avLst/>
          </a:prstGeom>
          <a:noFill/>
        </p:spPr>
        <p:txBody>
          <a:bodyPr wrap="square" rtlCol="0">
            <a:spAutoFit/>
          </a:bodyPr>
          <a:lstStyle/>
          <a:p>
            <a:pPr lvl="0" algn="just" defTabSz="914400">
              <a:defRPr/>
            </a:pPr>
            <a:r>
              <a:rPr lang="hu-HU" sz="1050" kern="0" dirty="0" err="1">
                <a:solidFill>
                  <a:srgbClr val="58595B"/>
                </a:solidFill>
              </a:rPr>
              <a:t>Two</a:t>
            </a:r>
            <a:r>
              <a:rPr lang="hu-HU" sz="1050" kern="0" dirty="0">
                <a:solidFill>
                  <a:srgbClr val="58595B"/>
                </a:solidFill>
              </a:rPr>
              <a:t> </a:t>
            </a:r>
            <a:r>
              <a:rPr lang="hu-HU" sz="1050" kern="0" dirty="0" err="1">
                <a:solidFill>
                  <a:srgbClr val="58595B"/>
                </a:solidFill>
              </a:rPr>
              <a:t>third</a:t>
            </a:r>
            <a:r>
              <a:rPr lang="hu-HU" sz="1050" kern="0" dirty="0">
                <a:solidFill>
                  <a:srgbClr val="58595B"/>
                </a:solidFill>
              </a:rPr>
              <a:t> of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respondents</a:t>
            </a:r>
            <a:r>
              <a:rPr lang="hu-HU" sz="1050" kern="0" dirty="0">
                <a:solidFill>
                  <a:srgbClr val="58595B"/>
                </a:solidFill>
              </a:rPr>
              <a:t> </a:t>
            </a:r>
            <a:r>
              <a:rPr lang="hu-HU" sz="1050" kern="0" dirty="0" err="1">
                <a:solidFill>
                  <a:srgbClr val="58595B"/>
                </a:solidFill>
              </a:rPr>
              <a:t>have</a:t>
            </a:r>
            <a:r>
              <a:rPr lang="hu-HU" sz="1050" kern="0" dirty="0">
                <a:solidFill>
                  <a:srgbClr val="58595B"/>
                </a:solidFill>
              </a:rPr>
              <a:t> </a:t>
            </a:r>
            <a:r>
              <a:rPr lang="hu-HU" sz="1050" kern="0" dirty="0" err="1">
                <a:solidFill>
                  <a:srgbClr val="58595B"/>
                </a:solidFill>
              </a:rPr>
              <a:t>heard</a:t>
            </a:r>
            <a:r>
              <a:rPr lang="hu-HU" sz="1050" kern="0" dirty="0">
                <a:solidFill>
                  <a:srgbClr val="58595B"/>
                </a:solidFill>
              </a:rPr>
              <a:t> of ad-</a:t>
            </a:r>
            <a:r>
              <a:rPr lang="hu-HU" sz="1050" kern="0" dirty="0" err="1">
                <a:solidFill>
                  <a:srgbClr val="58595B"/>
                </a:solidFill>
              </a:rPr>
              <a:t>blocking</a:t>
            </a:r>
            <a:r>
              <a:rPr lang="hu-HU" sz="1050" kern="0" dirty="0">
                <a:solidFill>
                  <a:srgbClr val="58595B"/>
                </a:solidFill>
              </a:rPr>
              <a:t>. </a:t>
            </a:r>
          </a:p>
          <a:p>
            <a:pPr lvl="0" algn="just" defTabSz="914400">
              <a:defRPr/>
            </a:pPr>
            <a:endParaRPr lang="hu-HU" sz="1050" kern="0" dirty="0">
              <a:solidFill>
                <a:srgbClr val="58595B"/>
              </a:solidFill>
            </a:endParaRPr>
          </a:p>
          <a:p>
            <a:pPr lvl="0" algn="just" defTabSz="914400">
              <a:defRPr/>
            </a:pPr>
            <a:r>
              <a:rPr lang="hu-HU" sz="1050" kern="0" dirty="0" err="1">
                <a:solidFill>
                  <a:srgbClr val="58595B"/>
                </a:solidFill>
              </a:rPr>
              <a:t>Men</a:t>
            </a:r>
            <a:r>
              <a:rPr lang="hu-HU" sz="1050" kern="0" dirty="0">
                <a:solidFill>
                  <a:srgbClr val="58595B"/>
                </a:solidFill>
              </a:rPr>
              <a:t> (79%),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ones</a:t>
            </a:r>
            <a:r>
              <a:rPr lang="hu-HU" sz="1050" kern="0" dirty="0">
                <a:solidFill>
                  <a:srgbClr val="58595B"/>
                </a:solidFill>
              </a:rPr>
              <a:t> </a:t>
            </a:r>
            <a:r>
              <a:rPr lang="hu-HU" sz="1050" kern="0" dirty="0" err="1">
                <a:solidFill>
                  <a:srgbClr val="58595B"/>
                </a:solidFill>
              </a:rPr>
              <a:t>who</a:t>
            </a:r>
            <a:r>
              <a:rPr lang="hu-HU" sz="1050" kern="0" dirty="0">
                <a:solidFill>
                  <a:srgbClr val="58595B"/>
                </a:solidFill>
              </a:rPr>
              <a:t> </a:t>
            </a:r>
            <a:r>
              <a:rPr lang="hu-HU" sz="1050" kern="0" dirty="0" err="1">
                <a:solidFill>
                  <a:srgbClr val="58595B"/>
                </a:solidFill>
              </a:rPr>
              <a:t>live</a:t>
            </a:r>
            <a:r>
              <a:rPr lang="hu-HU" sz="1050" kern="0" dirty="0">
                <a:solidFill>
                  <a:srgbClr val="58595B"/>
                </a:solidFill>
              </a:rPr>
              <a:t> in megyeszékhely(74%), college </a:t>
            </a:r>
            <a:r>
              <a:rPr lang="hu-HU" sz="1050" kern="0" dirty="0" err="1">
                <a:solidFill>
                  <a:srgbClr val="58595B"/>
                </a:solidFill>
              </a:rPr>
              <a:t>or</a:t>
            </a:r>
            <a:r>
              <a:rPr lang="hu-HU" sz="1050" kern="0" dirty="0">
                <a:solidFill>
                  <a:srgbClr val="58595B"/>
                </a:solidFill>
              </a:rPr>
              <a:t> </a:t>
            </a:r>
            <a:r>
              <a:rPr lang="hu-HU" sz="1050" kern="0" dirty="0" err="1">
                <a:solidFill>
                  <a:srgbClr val="58595B"/>
                </a:solidFill>
              </a:rPr>
              <a:t>univserity</a:t>
            </a:r>
            <a:r>
              <a:rPr lang="hu-HU" sz="1050" kern="0" dirty="0">
                <a:solidFill>
                  <a:srgbClr val="58595B"/>
                </a:solidFill>
              </a:rPr>
              <a:t> </a:t>
            </a:r>
            <a:r>
              <a:rPr lang="hu-HU" sz="1050" kern="0" dirty="0" err="1">
                <a:solidFill>
                  <a:srgbClr val="58595B"/>
                </a:solidFill>
              </a:rPr>
              <a:t>graduates</a:t>
            </a:r>
            <a:r>
              <a:rPr lang="hu-HU" sz="1050" kern="0" dirty="0">
                <a:solidFill>
                  <a:srgbClr val="58595B"/>
                </a:solidFill>
              </a:rPr>
              <a:t> (73%) and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ones</a:t>
            </a:r>
            <a:r>
              <a:rPr lang="hu-HU" sz="1050" kern="0" dirty="0">
                <a:solidFill>
                  <a:srgbClr val="58595B"/>
                </a:solidFill>
              </a:rPr>
              <a:t> </a:t>
            </a:r>
            <a:r>
              <a:rPr lang="hu-HU" sz="1050" kern="0" dirty="0" err="1">
                <a:solidFill>
                  <a:srgbClr val="58595B"/>
                </a:solidFill>
              </a:rPr>
              <a:t>who</a:t>
            </a:r>
            <a:r>
              <a:rPr lang="hu-HU" sz="1050" kern="0" dirty="0">
                <a:solidFill>
                  <a:srgbClr val="58595B"/>
                </a:solidFill>
              </a:rPr>
              <a:t> </a:t>
            </a:r>
            <a:r>
              <a:rPr lang="hu-HU" sz="1050" kern="0" dirty="0" err="1">
                <a:solidFill>
                  <a:srgbClr val="58595B"/>
                </a:solidFill>
              </a:rPr>
              <a:t>live</a:t>
            </a:r>
            <a:r>
              <a:rPr lang="hu-HU" sz="1050" kern="0" dirty="0">
                <a:solidFill>
                  <a:srgbClr val="58595B"/>
                </a:solidFill>
              </a:rPr>
              <a:t> in </a:t>
            </a:r>
            <a:r>
              <a:rPr lang="hu-HU" sz="1050" kern="0" dirty="0" err="1">
                <a:solidFill>
                  <a:srgbClr val="58595B"/>
                </a:solidFill>
              </a:rPr>
              <a:t>student</a:t>
            </a:r>
            <a:r>
              <a:rPr lang="hu-HU" sz="1050" kern="0" dirty="0">
                <a:solidFill>
                  <a:srgbClr val="58595B"/>
                </a:solidFill>
              </a:rPr>
              <a:t> </a:t>
            </a:r>
            <a:r>
              <a:rPr lang="hu-HU" sz="1050" kern="0" dirty="0" err="1">
                <a:solidFill>
                  <a:srgbClr val="58595B"/>
                </a:solidFill>
              </a:rPr>
              <a:t>dorms</a:t>
            </a:r>
            <a:r>
              <a:rPr lang="hu-HU" sz="1050" kern="0" dirty="0">
                <a:solidFill>
                  <a:srgbClr val="58595B"/>
                </a:solidFill>
              </a:rPr>
              <a:t> </a:t>
            </a:r>
            <a:r>
              <a:rPr lang="hu-HU" sz="1050" kern="0" dirty="0" err="1">
                <a:solidFill>
                  <a:srgbClr val="58595B"/>
                </a:solidFill>
              </a:rPr>
              <a:t>or</a:t>
            </a:r>
            <a:r>
              <a:rPr lang="hu-HU" sz="1050" kern="0" dirty="0">
                <a:solidFill>
                  <a:srgbClr val="58595B"/>
                </a:solidFill>
              </a:rPr>
              <a:t> </a:t>
            </a:r>
            <a:r>
              <a:rPr lang="hu-HU" sz="1050" kern="0" dirty="0" err="1">
                <a:solidFill>
                  <a:srgbClr val="58595B"/>
                </a:solidFill>
              </a:rPr>
              <a:t>with</a:t>
            </a:r>
            <a:r>
              <a:rPr lang="hu-HU" sz="1050" kern="0" dirty="0">
                <a:solidFill>
                  <a:srgbClr val="58595B"/>
                </a:solidFill>
              </a:rPr>
              <a:t> </a:t>
            </a:r>
            <a:r>
              <a:rPr lang="hu-HU" sz="1050" kern="0" dirty="0" err="1">
                <a:solidFill>
                  <a:srgbClr val="58595B"/>
                </a:solidFill>
              </a:rPr>
              <a:t>flatmate</a:t>
            </a:r>
            <a:r>
              <a:rPr lang="hu-HU" sz="1050" kern="0" dirty="0">
                <a:solidFill>
                  <a:srgbClr val="58595B"/>
                </a:solidFill>
              </a:rPr>
              <a:t> (82%) </a:t>
            </a:r>
            <a:r>
              <a:rPr lang="hu-HU" sz="1050" kern="0" dirty="0" err="1">
                <a:solidFill>
                  <a:srgbClr val="58595B"/>
                </a:solidFill>
              </a:rPr>
              <a:t>know</a:t>
            </a:r>
            <a:r>
              <a:rPr lang="hu-HU" sz="1050" kern="0" dirty="0">
                <a:solidFill>
                  <a:srgbClr val="58595B"/>
                </a:solidFill>
              </a:rPr>
              <a:t> </a:t>
            </a:r>
            <a:r>
              <a:rPr lang="hu-HU" sz="1050" kern="0" dirty="0" err="1">
                <a:solidFill>
                  <a:srgbClr val="58595B"/>
                </a:solidFill>
              </a:rPr>
              <a:t>about</a:t>
            </a:r>
            <a:r>
              <a:rPr lang="hu-HU" sz="1050" kern="0" dirty="0">
                <a:solidFill>
                  <a:srgbClr val="58595B"/>
                </a:solidFill>
              </a:rPr>
              <a:t> ad-</a:t>
            </a:r>
            <a:r>
              <a:rPr lang="hu-HU" sz="1050" kern="0" dirty="0" err="1">
                <a:solidFill>
                  <a:srgbClr val="58595B"/>
                </a:solidFill>
              </a:rPr>
              <a:t>blocking</a:t>
            </a:r>
            <a:r>
              <a:rPr lang="hu-HU" sz="1050" kern="0" dirty="0">
                <a:solidFill>
                  <a:srgbClr val="58595B"/>
                </a:solidFill>
              </a:rPr>
              <a:t> more </a:t>
            </a:r>
            <a:r>
              <a:rPr lang="hu-HU" sz="1050" kern="0" dirty="0" err="1">
                <a:solidFill>
                  <a:srgbClr val="58595B"/>
                </a:solidFill>
              </a:rPr>
              <a:t>than</a:t>
            </a:r>
            <a:r>
              <a:rPr lang="hu-HU" sz="1050" kern="0" dirty="0">
                <a:solidFill>
                  <a:srgbClr val="58595B"/>
                </a:solidFill>
              </a:rPr>
              <a:t> </a:t>
            </a:r>
            <a:r>
              <a:rPr lang="hu-HU" sz="1050" kern="0" dirty="0" err="1">
                <a:solidFill>
                  <a:srgbClr val="58595B"/>
                </a:solidFill>
              </a:rPr>
              <a:t>average</a:t>
            </a:r>
            <a:r>
              <a:rPr lang="hu-HU" sz="1050" kern="0" dirty="0">
                <a:solidFill>
                  <a:srgbClr val="58595B"/>
                </a:solidFill>
              </a:rPr>
              <a:t>. </a:t>
            </a:r>
            <a:r>
              <a:rPr lang="hu-HU" sz="1050" kern="0" dirty="0" err="1">
                <a:solidFill>
                  <a:srgbClr val="58595B"/>
                </a:solidFill>
              </a:rPr>
              <a:t>It</a:t>
            </a:r>
            <a:r>
              <a:rPr lang="hu-HU" sz="1050" kern="0" dirty="0">
                <a:solidFill>
                  <a:srgbClr val="58595B"/>
                </a:solidFill>
              </a:rPr>
              <a:t> is </a:t>
            </a:r>
            <a:r>
              <a:rPr lang="hu-HU" sz="1050" kern="0" dirty="0" err="1">
                <a:solidFill>
                  <a:srgbClr val="58595B"/>
                </a:solidFill>
              </a:rPr>
              <a:t>also</a:t>
            </a:r>
            <a:r>
              <a:rPr lang="hu-HU" sz="1050" kern="0" dirty="0">
                <a:solidFill>
                  <a:srgbClr val="58595B"/>
                </a:solidFill>
              </a:rPr>
              <a:t> </a:t>
            </a:r>
            <a:r>
              <a:rPr lang="hu-HU" sz="1050" kern="0" dirty="0" err="1">
                <a:solidFill>
                  <a:srgbClr val="58595B"/>
                </a:solidFill>
              </a:rPr>
              <a:t>typical</a:t>
            </a:r>
            <a:r>
              <a:rPr lang="hu-HU" sz="1050" kern="0" dirty="0">
                <a:solidFill>
                  <a:srgbClr val="58595B"/>
                </a:solidFill>
              </a:rPr>
              <a:t> </a:t>
            </a:r>
            <a:r>
              <a:rPr lang="hu-HU" sz="1050" kern="0" dirty="0" err="1">
                <a:solidFill>
                  <a:srgbClr val="58595B"/>
                </a:solidFill>
              </a:rPr>
              <a:t>about</a:t>
            </a:r>
            <a:r>
              <a:rPr lang="hu-HU" sz="1050" kern="0" dirty="0">
                <a:solidFill>
                  <a:srgbClr val="58595B"/>
                </a:solidFill>
              </a:rPr>
              <a:t> </a:t>
            </a:r>
            <a:r>
              <a:rPr lang="hu-HU" sz="1050" kern="0" dirty="0" err="1">
                <a:solidFill>
                  <a:srgbClr val="58595B"/>
                </a:solidFill>
              </a:rPr>
              <a:t>those</a:t>
            </a:r>
            <a:r>
              <a:rPr lang="hu-HU" sz="1050" kern="0" dirty="0">
                <a:solidFill>
                  <a:srgbClr val="58595B"/>
                </a:solidFill>
              </a:rPr>
              <a:t> </a:t>
            </a:r>
            <a:r>
              <a:rPr lang="hu-HU" sz="1050" kern="0" dirty="0" err="1">
                <a:solidFill>
                  <a:srgbClr val="58595B"/>
                </a:solidFill>
              </a:rPr>
              <a:t>who</a:t>
            </a:r>
            <a:r>
              <a:rPr lang="hu-HU" sz="1050" kern="0" dirty="0">
                <a:solidFill>
                  <a:srgbClr val="58595B"/>
                </a:solidFill>
              </a:rPr>
              <a:t> </a:t>
            </a:r>
            <a:r>
              <a:rPr lang="hu-HU" sz="1050" kern="0" dirty="0" err="1">
                <a:solidFill>
                  <a:srgbClr val="58595B"/>
                </a:solidFill>
              </a:rPr>
              <a:t>use</a:t>
            </a:r>
            <a:r>
              <a:rPr lang="hu-HU" sz="1050" kern="0" dirty="0">
                <a:solidFill>
                  <a:srgbClr val="58595B"/>
                </a:solidFill>
              </a:rPr>
              <a:t> internet </a:t>
            </a:r>
            <a:r>
              <a:rPr lang="hu-HU" sz="1050" kern="0" dirty="0" err="1">
                <a:solidFill>
                  <a:srgbClr val="58595B"/>
                </a:solidFill>
              </a:rPr>
              <a:t>often</a:t>
            </a:r>
            <a:r>
              <a:rPr lang="hu-HU" sz="1050" kern="0" dirty="0">
                <a:solidFill>
                  <a:srgbClr val="58595B"/>
                </a:solidFill>
              </a:rPr>
              <a:t>, </a:t>
            </a:r>
            <a:r>
              <a:rPr lang="hu-HU" sz="1050" kern="0" dirty="0" err="1">
                <a:solidFill>
                  <a:srgbClr val="58595B"/>
                </a:solidFill>
              </a:rPr>
              <a:t>either</a:t>
            </a:r>
            <a:r>
              <a:rPr lang="hu-HU" sz="1050" kern="0" dirty="0">
                <a:solidFill>
                  <a:srgbClr val="58595B"/>
                </a:solidFill>
              </a:rPr>
              <a:t> </a:t>
            </a:r>
            <a:r>
              <a:rPr lang="hu-HU" sz="1050" kern="0" dirty="0" err="1">
                <a:solidFill>
                  <a:srgbClr val="58595B"/>
                </a:solidFill>
              </a:rPr>
              <a:t>for</a:t>
            </a:r>
            <a:r>
              <a:rPr lang="hu-HU" sz="1050" kern="0" dirty="0">
                <a:solidFill>
                  <a:srgbClr val="58595B"/>
                </a:solidFill>
              </a:rPr>
              <a:t> consuming TV </a:t>
            </a:r>
            <a:r>
              <a:rPr lang="hu-HU" sz="1050" kern="0" dirty="0" err="1">
                <a:solidFill>
                  <a:srgbClr val="58595B"/>
                </a:solidFill>
              </a:rPr>
              <a:t>content</a:t>
            </a:r>
            <a:r>
              <a:rPr lang="hu-HU" sz="1050" kern="0" dirty="0">
                <a:solidFill>
                  <a:srgbClr val="58595B"/>
                </a:solidFill>
              </a:rPr>
              <a:t> </a:t>
            </a:r>
            <a:r>
              <a:rPr lang="hu-HU" sz="1050" kern="0" dirty="0" err="1">
                <a:solidFill>
                  <a:srgbClr val="58595B"/>
                </a:solidFill>
              </a:rPr>
              <a:t>daily</a:t>
            </a:r>
            <a:r>
              <a:rPr lang="hu-HU" sz="1050" kern="0" dirty="0">
                <a:solidFill>
                  <a:srgbClr val="58595B"/>
                </a:solidFill>
              </a:rPr>
              <a:t> (76%), </a:t>
            </a:r>
            <a:r>
              <a:rPr lang="hu-HU" sz="1050" kern="0" dirty="0" err="1">
                <a:solidFill>
                  <a:srgbClr val="58595B"/>
                </a:solidFill>
              </a:rPr>
              <a:t>following</a:t>
            </a:r>
            <a:r>
              <a:rPr lang="hu-HU" sz="1050" kern="0" dirty="0">
                <a:solidFill>
                  <a:srgbClr val="58595B"/>
                </a:solidFill>
              </a:rPr>
              <a:t> </a:t>
            </a:r>
            <a:r>
              <a:rPr lang="hu-HU" sz="1050" kern="0" dirty="0" err="1">
                <a:solidFill>
                  <a:srgbClr val="58595B"/>
                </a:solidFill>
              </a:rPr>
              <a:t>Hungarian</a:t>
            </a:r>
            <a:r>
              <a:rPr lang="hu-HU" sz="1050" kern="0" dirty="0">
                <a:solidFill>
                  <a:srgbClr val="58595B"/>
                </a:solidFill>
              </a:rPr>
              <a:t> TV </a:t>
            </a:r>
            <a:r>
              <a:rPr lang="hu-HU" sz="1050" kern="0" dirty="0" err="1">
                <a:solidFill>
                  <a:srgbClr val="58595B"/>
                </a:solidFill>
              </a:rPr>
              <a:t>content</a:t>
            </a:r>
            <a:r>
              <a:rPr lang="hu-HU" sz="1050" kern="0" dirty="0">
                <a:solidFill>
                  <a:srgbClr val="58595B"/>
                </a:solidFill>
              </a:rPr>
              <a:t> online (78%) </a:t>
            </a:r>
            <a:r>
              <a:rPr lang="hu-HU" sz="1050" kern="0" dirty="0" err="1">
                <a:solidFill>
                  <a:srgbClr val="58595B"/>
                </a:solidFill>
              </a:rPr>
              <a:t>or</a:t>
            </a:r>
            <a:r>
              <a:rPr lang="hu-HU" sz="1050" kern="0" dirty="0">
                <a:solidFill>
                  <a:srgbClr val="58595B"/>
                </a:solidFill>
              </a:rPr>
              <a:t> </a:t>
            </a:r>
            <a:r>
              <a:rPr lang="hu-HU" sz="1050" kern="0" dirty="0" err="1">
                <a:solidFill>
                  <a:srgbClr val="58595B"/>
                </a:solidFill>
              </a:rPr>
              <a:t>subscription</a:t>
            </a:r>
            <a:r>
              <a:rPr lang="hu-HU" sz="1050" kern="0" dirty="0">
                <a:solidFill>
                  <a:srgbClr val="58595B"/>
                </a:solidFill>
              </a:rPr>
              <a:t> </a:t>
            </a:r>
            <a:r>
              <a:rPr lang="hu-HU" sz="1050" kern="0" dirty="0" err="1">
                <a:solidFill>
                  <a:srgbClr val="58595B"/>
                </a:solidFill>
              </a:rPr>
              <a:t>for</a:t>
            </a:r>
            <a:r>
              <a:rPr lang="hu-HU" sz="1050" kern="0" dirty="0">
                <a:solidFill>
                  <a:srgbClr val="58595B"/>
                </a:solidFill>
              </a:rPr>
              <a:t> SVOD (91%).</a:t>
            </a:r>
          </a:p>
          <a:p>
            <a:pPr lvl="0" algn="just" defTabSz="914400">
              <a:defRPr/>
            </a:pPr>
            <a:endParaRPr lang="hu-HU" sz="1050" kern="0" dirty="0">
              <a:solidFill>
                <a:srgbClr val="58595B"/>
              </a:solidFill>
            </a:endParaRPr>
          </a:p>
          <a:p>
            <a:pPr lvl="0" algn="just" defTabSz="914400">
              <a:defRPr/>
            </a:pPr>
            <a:r>
              <a:rPr lang="hu-HU" sz="1050" kern="0" dirty="0">
                <a:solidFill>
                  <a:srgbClr val="58595B"/>
                </a:solidFill>
              </a:rPr>
              <a:t>Amongst parents (54%), the ones with a primary school degree (47%) or a technical/vocational degree (52%) women (46%) and heavy-viewers there are significantly more people who are not aware of ad-blockers (54% and 43%)</a:t>
            </a:r>
          </a:p>
          <a:p>
            <a:pPr lvl="0" algn="just" defTabSz="914400">
              <a:defRPr/>
            </a:pPr>
            <a:endParaRPr lang="hu-HU" sz="1050" kern="0" dirty="0">
              <a:solidFill>
                <a:srgbClr val="58595B"/>
              </a:solidFill>
            </a:endParaRPr>
          </a:p>
          <a:p>
            <a:pPr marL="4763" lvl="0" algn="just" defTabSz="914400">
              <a:defRPr/>
            </a:pPr>
            <a:r>
              <a:rPr lang="hu-HU" sz="1050" kern="0" dirty="0" err="1">
                <a:solidFill>
                  <a:srgbClr val="58595B"/>
                </a:solidFill>
              </a:rPr>
              <a:t>There</a:t>
            </a:r>
            <a:r>
              <a:rPr lang="hu-HU" sz="1050" kern="0" dirty="0">
                <a:solidFill>
                  <a:srgbClr val="58595B"/>
                </a:solidFill>
              </a:rPr>
              <a:t> is an </a:t>
            </a:r>
            <a:r>
              <a:rPr lang="hu-HU" sz="1050" kern="0" dirty="0" err="1">
                <a:solidFill>
                  <a:srgbClr val="58595B"/>
                </a:solidFill>
              </a:rPr>
              <a:t>obvious</a:t>
            </a:r>
            <a:r>
              <a:rPr lang="hu-HU" sz="1050" kern="0" dirty="0">
                <a:solidFill>
                  <a:srgbClr val="58595B"/>
                </a:solidFill>
              </a:rPr>
              <a:t> </a:t>
            </a:r>
            <a:r>
              <a:rPr lang="hu-HU" sz="1050" kern="0" dirty="0" err="1">
                <a:solidFill>
                  <a:srgbClr val="58595B"/>
                </a:solidFill>
              </a:rPr>
              <a:t>correlation</a:t>
            </a:r>
            <a:r>
              <a:rPr lang="hu-HU" sz="1050" kern="0" dirty="0">
                <a:solidFill>
                  <a:srgbClr val="58595B"/>
                </a:solidFill>
              </a:rPr>
              <a:t> </a:t>
            </a:r>
            <a:r>
              <a:rPr lang="hu-HU" sz="1050" kern="0" dirty="0" err="1">
                <a:solidFill>
                  <a:srgbClr val="58595B"/>
                </a:solidFill>
              </a:rPr>
              <a:t>between</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intensity</a:t>
            </a:r>
            <a:r>
              <a:rPr lang="hu-HU" sz="1050" kern="0" dirty="0">
                <a:solidFill>
                  <a:srgbClr val="58595B"/>
                </a:solidFill>
              </a:rPr>
              <a:t> of internet </a:t>
            </a:r>
            <a:r>
              <a:rPr lang="hu-HU" sz="1050" kern="0" dirty="0" err="1">
                <a:solidFill>
                  <a:srgbClr val="58595B"/>
                </a:solidFill>
              </a:rPr>
              <a:t>usage</a:t>
            </a:r>
            <a:r>
              <a:rPr lang="hu-HU" sz="1050" kern="0" dirty="0">
                <a:solidFill>
                  <a:srgbClr val="58595B"/>
                </a:solidFill>
              </a:rPr>
              <a:t> and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need</a:t>
            </a:r>
            <a:r>
              <a:rPr lang="hu-HU" sz="1050" kern="0" dirty="0">
                <a:solidFill>
                  <a:srgbClr val="58595B"/>
                </a:solidFill>
              </a:rPr>
              <a:t> of ad-</a:t>
            </a:r>
            <a:r>
              <a:rPr lang="hu-HU" sz="1050" kern="0" dirty="0" err="1">
                <a:solidFill>
                  <a:srgbClr val="58595B"/>
                </a:solidFill>
              </a:rPr>
              <a:t>blockers</a:t>
            </a:r>
            <a:r>
              <a:rPr lang="hu-HU" sz="1050" kern="0" dirty="0">
                <a:solidFill>
                  <a:srgbClr val="58595B"/>
                </a:solidFill>
              </a:rPr>
              <a:t>. </a:t>
            </a:r>
            <a:r>
              <a:rPr lang="hu-HU" sz="1050" kern="0" dirty="0" err="1">
                <a:solidFill>
                  <a:srgbClr val="58595B"/>
                </a:solidFill>
              </a:rPr>
              <a:t>Those</a:t>
            </a:r>
            <a:r>
              <a:rPr lang="hu-HU" sz="1050" kern="0" dirty="0">
                <a:solidFill>
                  <a:srgbClr val="58595B"/>
                </a:solidFill>
              </a:rPr>
              <a:t> </a:t>
            </a:r>
            <a:r>
              <a:rPr lang="hu-HU" sz="1050" kern="0" dirty="0" err="1">
                <a:solidFill>
                  <a:srgbClr val="58595B"/>
                </a:solidFill>
              </a:rPr>
              <a:t>who</a:t>
            </a:r>
            <a:r>
              <a:rPr lang="hu-HU" sz="1050" kern="0" dirty="0">
                <a:solidFill>
                  <a:srgbClr val="58595B"/>
                </a:solidFill>
              </a:rPr>
              <a:t> </a:t>
            </a:r>
            <a:r>
              <a:rPr lang="hu-HU" sz="1050" kern="0" dirty="0" err="1">
                <a:solidFill>
                  <a:srgbClr val="58595B"/>
                </a:solidFill>
              </a:rPr>
              <a:t>use</a:t>
            </a:r>
            <a:r>
              <a:rPr lang="hu-HU" sz="1050" kern="0" dirty="0">
                <a:solidFill>
                  <a:srgbClr val="58595B"/>
                </a:solidFill>
              </a:rPr>
              <a:t> internet more </a:t>
            </a:r>
            <a:r>
              <a:rPr lang="hu-HU" sz="1050" kern="0" dirty="0" err="1">
                <a:solidFill>
                  <a:srgbClr val="58595B"/>
                </a:solidFill>
              </a:rPr>
              <a:t>times</a:t>
            </a:r>
            <a:r>
              <a:rPr lang="hu-HU" sz="1050" kern="0" dirty="0">
                <a:solidFill>
                  <a:srgbClr val="58595B"/>
                </a:solidFill>
              </a:rPr>
              <a:t> a </a:t>
            </a:r>
            <a:r>
              <a:rPr lang="hu-HU" sz="1050" kern="0" dirty="0" err="1">
                <a:solidFill>
                  <a:srgbClr val="58595B"/>
                </a:solidFill>
              </a:rPr>
              <a:t>day</a:t>
            </a:r>
            <a:r>
              <a:rPr lang="hu-HU" sz="1050" kern="0" dirty="0">
                <a:solidFill>
                  <a:srgbClr val="58595B"/>
                </a:solidFill>
              </a:rPr>
              <a:t> </a:t>
            </a:r>
            <a:r>
              <a:rPr lang="hu-HU" sz="1050" kern="0" dirty="0" err="1">
                <a:solidFill>
                  <a:srgbClr val="58595B"/>
                </a:solidFill>
              </a:rPr>
              <a:t>would</a:t>
            </a:r>
            <a:r>
              <a:rPr lang="hu-HU" sz="1050" kern="0" dirty="0">
                <a:solidFill>
                  <a:srgbClr val="58595B"/>
                </a:solidFill>
              </a:rPr>
              <a:t> like </a:t>
            </a:r>
            <a:r>
              <a:rPr lang="hu-HU" sz="1050" kern="0" dirty="0" err="1">
                <a:solidFill>
                  <a:srgbClr val="58595B"/>
                </a:solidFill>
              </a:rPr>
              <a:t>to</a:t>
            </a:r>
            <a:r>
              <a:rPr lang="hu-HU" sz="1050" kern="0" dirty="0">
                <a:solidFill>
                  <a:srgbClr val="58595B"/>
                </a:solidFill>
              </a:rPr>
              <a:t> </a:t>
            </a:r>
            <a:r>
              <a:rPr lang="hu-HU" sz="1050" kern="0" dirty="0" err="1">
                <a:solidFill>
                  <a:srgbClr val="58595B"/>
                </a:solidFill>
              </a:rPr>
              <a:t>avoid</a:t>
            </a:r>
            <a:r>
              <a:rPr lang="hu-HU" sz="1050" kern="0" dirty="0">
                <a:solidFill>
                  <a:srgbClr val="58595B"/>
                </a:solidFill>
              </a:rPr>
              <a:t> </a:t>
            </a:r>
            <a:r>
              <a:rPr lang="hu-HU" sz="1050" kern="0" dirty="0" err="1">
                <a:solidFill>
                  <a:srgbClr val="58595B"/>
                </a:solidFill>
              </a:rPr>
              <a:t>advertisements</a:t>
            </a:r>
            <a:r>
              <a:rPr lang="hu-HU" sz="1050" kern="0" dirty="0">
                <a:solidFill>
                  <a:srgbClr val="58595B"/>
                </a:solidFill>
              </a:rPr>
              <a:t> more. (87%)</a:t>
            </a:r>
          </a:p>
          <a:p>
            <a:pPr marL="4763" lvl="0" algn="just" defTabSz="914400">
              <a:defRPr/>
            </a:pPr>
            <a:endParaRPr lang="hu-HU" sz="1050" kern="0" dirty="0">
              <a:solidFill>
                <a:srgbClr val="58595B"/>
              </a:solidFill>
            </a:endParaRPr>
          </a:p>
          <a:p>
            <a:pPr marL="4763" algn="just" defTabSz="914400">
              <a:defRPr/>
            </a:pPr>
            <a:r>
              <a:rPr lang="hu-HU" sz="1050" kern="0" dirty="0">
                <a:solidFill>
                  <a:srgbClr val="58595B"/>
                </a:solidFill>
              </a:rPr>
              <a:t>The </a:t>
            </a:r>
            <a:r>
              <a:rPr lang="hu-HU" sz="1050" kern="0" dirty="0" err="1">
                <a:solidFill>
                  <a:srgbClr val="58595B"/>
                </a:solidFill>
              </a:rPr>
              <a:t>same</a:t>
            </a:r>
            <a:r>
              <a:rPr lang="hu-HU" sz="1050" kern="0" dirty="0">
                <a:solidFill>
                  <a:srgbClr val="58595B"/>
                </a:solidFill>
              </a:rPr>
              <a:t> </a:t>
            </a:r>
            <a:r>
              <a:rPr lang="hu-HU" sz="1050" kern="0" dirty="0" err="1">
                <a:solidFill>
                  <a:srgbClr val="58595B"/>
                </a:solidFill>
              </a:rPr>
              <a:t>logic</a:t>
            </a:r>
            <a:r>
              <a:rPr lang="hu-HU" sz="1050" kern="0" dirty="0">
                <a:solidFill>
                  <a:srgbClr val="58595B"/>
                </a:solidFill>
              </a:rPr>
              <a:t> </a:t>
            </a:r>
            <a:r>
              <a:rPr lang="hu-HU" sz="1050" kern="0" dirty="0" err="1">
                <a:solidFill>
                  <a:srgbClr val="58595B"/>
                </a:solidFill>
              </a:rPr>
              <a:t>supports</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fact</a:t>
            </a:r>
            <a:r>
              <a:rPr lang="hu-HU" sz="1050" kern="0" dirty="0">
                <a:solidFill>
                  <a:srgbClr val="58595B"/>
                </a:solidFill>
              </a:rPr>
              <a:t> </a:t>
            </a:r>
            <a:r>
              <a:rPr lang="hu-HU" sz="1050" kern="0" dirty="0" err="1">
                <a:solidFill>
                  <a:srgbClr val="58595B"/>
                </a:solidFill>
              </a:rPr>
              <a:t>that</a:t>
            </a:r>
            <a:r>
              <a:rPr lang="hu-HU" sz="1050" kern="0" dirty="0">
                <a:solidFill>
                  <a:srgbClr val="58595B"/>
                </a:solidFill>
              </a:rPr>
              <a:t> </a:t>
            </a:r>
            <a:r>
              <a:rPr lang="hu-HU" sz="1050" kern="0" dirty="0" err="1">
                <a:solidFill>
                  <a:srgbClr val="58595B"/>
                </a:solidFill>
              </a:rPr>
              <a:t>heavy-viewers</a:t>
            </a:r>
            <a:r>
              <a:rPr lang="hu-HU" sz="1050" kern="0" dirty="0">
                <a:solidFill>
                  <a:srgbClr val="58595B"/>
                </a:solidFill>
              </a:rPr>
              <a:t> </a:t>
            </a:r>
            <a:r>
              <a:rPr lang="hu-HU" sz="1050" kern="0" dirty="0" err="1">
                <a:solidFill>
                  <a:srgbClr val="58595B"/>
                </a:solidFill>
              </a:rPr>
              <a:t>block</a:t>
            </a:r>
            <a:r>
              <a:rPr lang="hu-HU" sz="1050" kern="0" dirty="0">
                <a:solidFill>
                  <a:srgbClr val="58595B"/>
                </a:solidFill>
              </a:rPr>
              <a:t> </a:t>
            </a:r>
            <a:r>
              <a:rPr lang="hu-HU" sz="1050" kern="0" dirty="0" err="1">
                <a:solidFill>
                  <a:srgbClr val="58595B"/>
                </a:solidFill>
              </a:rPr>
              <a:t>advertisements</a:t>
            </a:r>
            <a:r>
              <a:rPr lang="hu-HU" sz="1050" kern="0" dirty="0">
                <a:solidFill>
                  <a:srgbClr val="58595B"/>
                </a:solidFill>
              </a:rPr>
              <a:t> less (29%) </a:t>
            </a:r>
            <a:r>
              <a:rPr lang="hu-HU" sz="1050" kern="0" dirty="0" err="1">
                <a:solidFill>
                  <a:srgbClr val="58595B"/>
                </a:solidFill>
              </a:rPr>
              <a:t>than</a:t>
            </a:r>
            <a:r>
              <a:rPr lang="hu-HU" sz="1050" kern="0" dirty="0">
                <a:solidFill>
                  <a:srgbClr val="58595B"/>
                </a:solidFill>
              </a:rPr>
              <a:t> </a:t>
            </a:r>
            <a:r>
              <a:rPr lang="hu-HU" sz="1050" kern="0" dirty="0" err="1">
                <a:solidFill>
                  <a:srgbClr val="58595B"/>
                </a:solidFill>
              </a:rPr>
              <a:t>the</a:t>
            </a:r>
            <a:r>
              <a:rPr lang="hu-HU" sz="1050" kern="0" dirty="0">
                <a:solidFill>
                  <a:srgbClr val="58595B"/>
                </a:solidFill>
              </a:rPr>
              <a:t> </a:t>
            </a:r>
            <a:r>
              <a:rPr lang="hu-HU" sz="1050" kern="0" dirty="0" err="1">
                <a:solidFill>
                  <a:srgbClr val="58595B"/>
                </a:solidFill>
              </a:rPr>
              <a:t>ones</a:t>
            </a:r>
            <a:r>
              <a:rPr lang="hu-HU" sz="1050" kern="0" dirty="0">
                <a:solidFill>
                  <a:srgbClr val="58595B"/>
                </a:solidFill>
              </a:rPr>
              <a:t> </a:t>
            </a:r>
            <a:r>
              <a:rPr lang="hu-HU" sz="1050" kern="0" dirty="0" err="1">
                <a:solidFill>
                  <a:srgbClr val="58595B"/>
                </a:solidFill>
              </a:rPr>
              <a:t>who</a:t>
            </a:r>
            <a:r>
              <a:rPr lang="hu-HU" sz="1050" kern="0" dirty="0">
                <a:solidFill>
                  <a:srgbClr val="58595B"/>
                </a:solidFill>
              </a:rPr>
              <a:t> </a:t>
            </a:r>
            <a:r>
              <a:rPr lang="hu-HU" sz="1050" kern="0" dirty="0" err="1">
                <a:solidFill>
                  <a:srgbClr val="58595B"/>
                </a:solidFill>
              </a:rPr>
              <a:t>spend</a:t>
            </a:r>
            <a:r>
              <a:rPr lang="hu-HU" sz="1050" kern="0" dirty="0">
                <a:solidFill>
                  <a:srgbClr val="58595B"/>
                </a:solidFill>
              </a:rPr>
              <a:t> less </a:t>
            </a:r>
            <a:r>
              <a:rPr lang="hu-HU" sz="1050" kern="0" dirty="0" err="1">
                <a:solidFill>
                  <a:srgbClr val="58595B"/>
                </a:solidFill>
              </a:rPr>
              <a:t>time</a:t>
            </a:r>
            <a:r>
              <a:rPr lang="hu-HU" sz="1050" kern="0" dirty="0">
                <a:solidFill>
                  <a:srgbClr val="58595B"/>
                </a:solidFill>
              </a:rPr>
              <a:t> in front of </a:t>
            </a:r>
            <a:r>
              <a:rPr lang="hu-HU" sz="1050" kern="0" dirty="0" err="1">
                <a:solidFill>
                  <a:srgbClr val="58595B"/>
                </a:solidFill>
              </a:rPr>
              <a:t>the</a:t>
            </a:r>
            <a:r>
              <a:rPr lang="hu-HU" sz="1050" kern="0" dirty="0">
                <a:solidFill>
                  <a:srgbClr val="58595B"/>
                </a:solidFill>
              </a:rPr>
              <a:t> TV </a:t>
            </a:r>
            <a:r>
              <a:rPr lang="hu-HU" sz="1050" kern="0" dirty="0" err="1">
                <a:solidFill>
                  <a:srgbClr val="58595B"/>
                </a:solidFill>
              </a:rPr>
              <a:t>screen</a:t>
            </a:r>
            <a:r>
              <a:rPr lang="hu-HU" sz="1050" kern="0" dirty="0">
                <a:solidFill>
                  <a:srgbClr val="58595B"/>
                </a:solidFill>
              </a:rPr>
              <a:t>.</a:t>
            </a:r>
            <a:endParaRPr lang="hu-HU" sz="1000" kern="0" dirty="0">
              <a:solidFill>
                <a:srgbClr val="58595B"/>
              </a:solidFill>
            </a:endParaRPr>
          </a:p>
        </p:txBody>
      </p:sp>
      <p:grpSp>
        <p:nvGrpSpPr>
          <p:cNvPr id="66" name="Group 65"/>
          <p:cNvGrpSpPr>
            <a:grpSpLocks noChangeAspect="1"/>
          </p:cNvGrpSpPr>
          <p:nvPr/>
        </p:nvGrpSpPr>
        <p:grpSpPr>
          <a:xfrm>
            <a:off x="1555153" y="2037317"/>
            <a:ext cx="653400" cy="653400"/>
            <a:chOff x="1415266" y="3607378"/>
            <a:chExt cx="309261" cy="309261"/>
          </a:xfrm>
        </p:grpSpPr>
        <p:sp>
          <p:nvSpPr>
            <p:cNvPr id="67" name="Freeform 215"/>
            <p:cNvSpPr>
              <a:spLocks/>
            </p:cNvSpPr>
            <p:nvPr/>
          </p:nvSpPr>
          <p:spPr bwMode="auto">
            <a:xfrm>
              <a:off x="1417171" y="3608648"/>
              <a:ext cx="306086" cy="306086"/>
            </a:xfrm>
            <a:custGeom>
              <a:avLst/>
              <a:gdLst/>
              <a:ahLst/>
              <a:cxnLst>
                <a:cxn ang="0">
                  <a:pos x="65" y="204"/>
                </a:cxn>
                <a:cxn ang="0">
                  <a:pos x="64" y="204"/>
                </a:cxn>
                <a:cxn ang="0">
                  <a:pos x="63" y="204"/>
                </a:cxn>
                <a:cxn ang="0">
                  <a:pos x="57" y="201"/>
                </a:cxn>
                <a:cxn ang="0">
                  <a:pos x="3" y="148"/>
                </a:cxn>
                <a:cxn ang="0">
                  <a:pos x="3" y="147"/>
                </a:cxn>
                <a:cxn ang="0">
                  <a:pos x="3" y="147"/>
                </a:cxn>
                <a:cxn ang="0">
                  <a:pos x="3" y="147"/>
                </a:cxn>
                <a:cxn ang="0">
                  <a:pos x="2" y="146"/>
                </a:cxn>
                <a:cxn ang="0">
                  <a:pos x="2" y="146"/>
                </a:cxn>
                <a:cxn ang="0">
                  <a:pos x="0" y="140"/>
                </a:cxn>
                <a:cxn ang="0">
                  <a:pos x="0" y="64"/>
                </a:cxn>
                <a:cxn ang="0">
                  <a:pos x="0" y="64"/>
                </a:cxn>
                <a:cxn ang="0">
                  <a:pos x="1" y="60"/>
                </a:cxn>
                <a:cxn ang="0">
                  <a:pos x="1" y="60"/>
                </a:cxn>
                <a:cxn ang="0">
                  <a:pos x="1" y="60"/>
                </a:cxn>
                <a:cxn ang="0">
                  <a:pos x="1" y="60"/>
                </a:cxn>
                <a:cxn ang="0">
                  <a:pos x="3" y="56"/>
                </a:cxn>
                <a:cxn ang="0">
                  <a:pos x="57" y="3"/>
                </a:cxn>
                <a:cxn ang="0">
                  <a:pos x="57" y="3"/>
                </a:cxn>
                <a:cxn ang="0">
                  <a:pos x="58" y="2"/>
                </a:cxn>
                <a:cxn ang="0">
                  <a:pos x="58" y="2"/>
                </a:cxn>
                <a:cxn ang="0">
                  <a:pos x="65" y="0"/>
                </a:cxn>
                <a:cxn ang="0">
                  <a:pos x="140" y="0"/>
                </a:cxn>
                <a:cxn ang="0">
                  <a:pos x="140" y="0"/>
                </a:cxn>
                <a:cxn ang="0">
                  <a:pos x="143" y="1"/>
                </a:cxn>
                <a:cxn ang="0">
                  <a:pos x="143" y="1"/>
                </a:cxn>
                <a:cxn ang="0">
                  <a:pos x="144" y="1"/>
                </a:cxn>
                <a:cxn ang="0">
                  <a:pos x="144" y="1"/>
                </a:cxn>
                <a:cxn ang="0">
                  <a:pos x="146" y="2"/>
                </a:cxn>
                <a:cxn ang="0">
                  <a:pos x="148" y="3"/>
                </a:cxn>
                <a:cxn ang="0">
                  <a:pos x="201" y="56"/>
                </a:cxn>
                <a:cxn ang="0">
                  <a:pos x="201" y="57"/>
                </a:cxn>
                <a:cxn ang="0">
                  <a:pos x="201" y="57"/>
                </a:cxn>
                <a:cxn ang="0">
                  <a:pos x="202" y="57"/>
                </a:cxn>
                <a:cxn ang="0">
                  <a:pos x="202" y="58"/>
                </a:cxn>
                <a:cxn ang="0">
                  <a:pos x="204" y="64"/>
                </a:cxn>
                <a:cxn ang="0">
                  <a:pos x="204" y="140"/>
                </a:cxn>
                <a:cxn ang="0">
                  <a:pos x="204" y="140"/>
                </a:cxn>
                <a:cxn ang="0">
                  <a:pos x="204" y="143"/>
                </a:cxn>
                <a:cxn ang="0">
                  <a:pos x="203" y="143"/>
                </a:cxn>
                <a:cxn ang="0">
                  <a:pos x="203" y="144"/>
                </a:cxn>
                <a:cxn ang="0">
                  <a:pos x="202" y="146"/>
                </a:cxn>
                <a:cxn ang="0">
                  <a:pos x="201" y="147"/>
                </a:cxn>
                <a:cxn ang="0">
                  <a:pos x="148" y="201"/>
                </a:cxn>
                <a:cxn ang="0">
                  <a:pos x="147" y="201"/>
                </a:cxn>
                <a:cxn ang="0">
                  <a:pos x="147" y="202"/>
                </a:cxn>
                <a:cxn ang="0">
                  <a:pos x="145" y="202"/>
                </a:cxn>
                <a:cxn ang="0">
                  <a:pos x="140" y="204"/>
                </a:cxn>
                <a:cxn ang="0">
                  <a:pos x="65" y="204"/>
                </a:cxn>
              </a:cxnLst>
              <a:rect l="0" t="0" r="r" b="b"/>
              <a:pathLst>
                <a:path w="204" h="204">
                  <a:moveTo>
                    <a:pt x="65" y="204"/>
                  </a:moveTo>
                  <a:cubicBezTo>
                    <a:pt x="64" y="204"/>
                    <a:pt x="64" y="204"/>
                    <a:pt x="64" y="204"/>
                  </a:cubicBezTo>
                  <a:cubicBezTo>
                    <a:pt x="63" y="204"/>
                    <a:pt x="63" y="204"/>
                    <a:pt x="63" y="204"/>
                  </a:cubicBezTo>
                  <a:cubicBezTo>
                    <a:pt x="60" y="203"/>
                    <a:pt x="58" y="202"/>
                    <a:pt x="57" y="201"/>
                  </a:cubicBezTo>
                  <a:cubicBezTo>
                    <a:pt x="3" y="148"/>
                    <a:pt x="3" y="148"/>
                    <a:pt x="3" y="148"/>
                  </a:cubicBezTo>
                  <a:cubicBezTo>
                    <a:pt x="3" y="147"/>
                    <a:pt x="3" y="147"/>
                    <a:pt x="3" y="147"/>
                  </a:cubicBezTo>
                  <a:cubicBezTo>
                    <a:pt x="3" y="147"/>
                    <a:pt x="3" y="147"/>
                    <a:pt x="3" y="147"/>
                  </a:cubicBezTo>
                  <a:cubicBezTo>
                    <a:pt x="3" y="147"/>
                    <a:pt x="3" y="147"/>
                    <a:pt x="3" y="147"/>
                  </a:cubicBezTo>
                  <a:cubicBezTo>
                    <a:pt x="2" y="146"/>
                    <a:pt x="2" y="146"/>
                    <a:pt x="2" y="146"/>
                  </a:cubicBezTo>
                  <a:cubicBezTo>
                    <a:pt x="2" y="146"/>
                    <a:pt x="2" y="146"/>
                    <a:pt x="2" y="146"/>
                  </a:cubicBezTo>
                  <a:cubicBezTo>
                    <a:pt x="1" y="143"/>
                    <a:pt x="0" y="141"/>
                    <a:pt x="0" y="140"/>
                  </a:cubicBezTo>
                  <a:cubicBezTo>
                    <a:pt x="0" y="64"/>
                    <a:pt x="0" y="64"/>
                    <a:pt x="0" y="64"/>
                  </a:cubicBezTo>
                  <a:cubicBezTo>
                    <a:pt x="0" y="64"/>
                    <a:pt x="0" y="64"/>
                    <a:pt x="0" y="64"/>
                  </a:cubicBezTo>
                  <a:cubicBezTo>
                    <a:pt x="0" y="62"/>
                    <a:pt x="1" y="61"/>
                    <a:pt x="1" y="60"/>
                  </a:cubicBezTo>
                  <a:cubicBezTo>
                    <a:pt x="1" y="60"/>
                    <a:pt x="1" y="60"/>
                    <a:pt x="1" y="60"/>
                  </a:cubicBezTo>
                  <a:cubicBezTo>
                    <a:pt x="1" y="60"/>
                    <a:pt x="1" y="60"/>
                    <a:pt x="1" y="60"/>
                  </a:cubicBezTo>
                  <a:cubicBezTo>
                    <a:pt x="1" y="60"/>
                    <a:pt x="1" y="60"/>
                    <a:pt x="1" y="60"/>
                  </a:cubicBezTo>
                  <a:cubicBezTo>
                    <a:pt x="2" y="59"/>
                    <a:pt x="2" y="58"/>
                    <a:pt x="3" y="56"/>
                  </a:cubicBezTo>
                  <a:cubicBezTo>
                    <a:pt x="57" y="3"/>
                    <a:pt x="57" y="3"/>
                    <a:pt x="57" y="3"/>
                  </a:cubicBezTo>
                  <a:cubicBezTo>
                    <a:pt x="57" y="3"/>
                    <a:pt x="57" y="3"/>
                    <a:pt x="57" y="3"/>
                  </a:cubicBezTo>
                  <a:cubicBezTo>
                    <a:pt x="58" y="2"/>
                    <a:pt x="58" y="2"/>
                    <a:pt x="58" y="2"/>
                  </a:cubicBezTo>
                  <a:cubicBezTo>
                    <a:pt x="58" y="2"/>
                    <a:pt x="58" y="2"/>
                    <a:pt x="58" y="2"/>
                  </a:cubicBezTo>
                  <a:cubicBezTo>
                    <a:pt x="60" y="0"/>
                    <a:pt x="63" y="0"/>
                    <a:pt x="65" y="0"/>
                  </a:cubicBezTo>
                  <a:cubicBezTo>
                    <a:pt x="140" y="0"/>
                    <a:pt x="140" y="0"/>
                    <a:pt x="140" y="0"/>
                  </a:cubicBezTo>
                  <a:cubicBezTo>
                    <a:pt x="140" y="0"/>
                    <a:pt x="140" y="0"/>
                    <a:pt x="140" y="0"/>
                  </a:cubicBezTo>
                  <a:cubicBezTo>
                    <a:pt x="141" y="0"/>
                    <a:pt x="142" y="0"/>
                    <a:pt x="143" y="1"/>
                  </a:cubicBezTo>
                  <a:cubicBezTo>
                    <a:pt x="143" y="1"/>
                    <a:pt x="143" y="1"/>
                    <a:pt x="143" y="1"/>
                  </a:cubicBezTo>
                  <a:cubicBezTo>
                    <a:pt x="144" y="1"/>
                    <a:pt x="144" y="1"/>
                    <a:pt x="144" y="1"/>
                  </a:cubicBezTo>
                  <a:cubicBezTo>
                    <a:pt x="144" y="1"/>
                    <a:pt x="144" y="1"/>
                    <a:pt x="144" y="1"/>
                  </a:cubicBezTo>
                  <a:cubicBezTo>
                    <a:pt x="145" y="1"/>
                    <a:pt x="145" y="2"/>
                    <a:pt x="146" y="2"/>
                  </a:cubicBezTo>
                  <a:cubicBezTo>
                    <a:pt x="146" y="2"/>
                    <a:pt x="147" y="3"/>
                    <a:pt x="148" y="3"/>
                  </a:cubicBezTo>
                  <a:cubicBezTo>
                    <a:pt x="201" y="56"/>
                    <a:pt x="201" y="56"/>
                    <a:pt x="201" y="56"/>
                  </a:cubicBezTo>
                  <a:cubicBezTo>
                    <a:pt x="201" y="57"/>
                    <a:pt x="201" y="57"/>
                    <a:pt x="201" y="57"/>
                  </a:cubicBezTo>
                  <a:cubicBezTo>
                    <a:pt x="201" y="57"/>
                    <a:pt x="201" y="57"/>
                    <a:pt x="201" y="57"/>
                  </a:cubicBezTo>
                  <a:cubicBezTo>
                    <a:pt x="201" y="57"/>
                    <a:pt x="202" y="57"/>
                    <a:pt x="202" y="57"/>
                  </a:cubicBezTo>
                  <a:cubicBezTo>
                    <a:pt x="202" y="58"/>
                    <a:pt x="202" y="58"/>
                    <a:pt x="202" y="58"/>
                  </a:cubicBezTo>
                  <a:cubicBezTo>
                    <a:pt x="203" y="60"/>
                    <a:pt x="204" y="62"/>
                    <a:pt x="204" y="64"/>
                  </a:cubicBezTo>
                  <a:cubicBezTo>
                    <a:pt x="204" y="140"/>
                    <a:pt x="204" y="140"/>
                    <a:pt x="204" y="140"/>
                  </a:cubicBezTo>
                  <a:cubicBezTo>
                    <a:pt x="204" y="140"/>
                    <a:pt x="204" y="140"/>
                    <a:pt x="204" y="140"/>
                  </a:cubicBezTo>
                  <a:cubicBezTo>
                    <a:pt x="204" y="141"/>
                    <a:pt x="204" y="142"/>
                    <a:pt x="204" y="143"/>
                  </a:cubicBezTo>
                  <a:cubicBezTo>
                    <a:pt x="203" y="143"/>
                    <a:pt x="203" y="143"/>
                    <a:pt x="203" y="143"/>
                  </a:cubicBezTo>
                  <a:cubicBezTo>
                    <a:pt x="203" y="144"/>
                    <a:pt x="203" y="144"/>
                    <a:pt x="203" y="144"/>
                  </a:cubicBezTo>
                  <a:cubicBezTo>
                    <a:pt x="203" y="145"/>
                    <a:pt x="202" y="145"/>
                    <a:pt x="202" y="146"/>
                  </a:cubicBezTo>
                  <a:cubicBezTo>
                    <a:pt x="201" y="147"/>
                    <a:pt x="201" y="147"/>
                    <a:pt x="201" y="147"/>
                  </a:cubicBezTo>
                  <a:cubicBezTo>
                    <a:pt x="148" y="201"/>
                    <a:pt x="148" y="201"/>
                    <a:pt x="148" y="201"/>
                  </a:cubicBezTo>
                  <a:cubicBezTo>
                    <a:pt x="148" y="201"/>
                    <a:pt x="147" y="201"/>
                    <a:pt x="147" y="201"/>
                  </a:cubicBezTo>
                  <a:cubicBezTo>
                    <a:pt x="147" y="201"/>
                    <a:pt x="147" y="201"/>
                    <a:pt x="147" y="202"/>
                  </a:cubicBezTo>
                  <a:cubicBezTo>
                    <a:pt x="146" y="202"/>
                    <a:pt x="146" y="202"/>
                    <a:pt x="145" y="202"/>
                  </a:cubicBezTo>
                  <a:cubicBezTo>
                    <a:pt x="144" y="203"/>
                    <a:pt x="142" y="204"/>
                    <a:pt x="140" y="204"/>
                  </a:cubicBezTo>
                  <a:lnTo>
                    <a:pt x="65"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16"/>
            <p:cNvSpPr>
              <a:spLocks noEditPoints="1"/>
            </p:cNvSpPr>
            <p:nvPr/>
          </p:nvSpPr>
          <p:spPr bwMode="auto">
            <a:xfrm>
              <a:off x="1415266" y="3607378"/>
              <a:ext cx="309261" cy="309261"/>
            </a:xfrm>
            <a:custGeom>
              <a:avLst/>
              <a:gdLst/>
              <a:ahLst/>
              <a:cxnLst>
                <a:cxn ang="0">
                  <a:pos x="66" y="206"/>
                </a:cxn>
                <a:cxn ang="0">
                  <a:pos x="64" y="206"/>
                </a:cxn>
                <a:cxn ang="0">
                  <a:pos x="57" y="203"/>
                </a:cxn>
                <a:cxn ang="0">
                  <a:pos x="3" y="148"/>
                </a:cxn>
                <a:cxn ang="0">
                  <a:pos x="2" y="147"/>
                </a:cxn>
                <a:cxn ang="0">
                  <a:pos x="0" y="141"/>
                </a:cxn>
                <a:cxn ang="0">
                  <a:pos x="0" y="65"/>
                </a:cxn>
                <a:cxn ang="0">
                  <a:pos x="0" y="63"/>
                </a:cxn>
                <a:cxn ang="0">
                  <a:pos x="1" y="60"/>
                </a:cxn>
                <a:cxn ang="0">
                  <a:pos x="3" y="57"/>
                </a:cxn>
                <a:cxn ang="0">
                  <a:pos x="57" y="3"/>
                </a:cxn>
                <a:cxn ang="0">
                  <a:pos x="58" y="2"/>
                </a:cxn>
                <a:cxn ang="0">
                  <a:pos x="60" y="1"/>
                </a:cxn>
                <a:cxn ang="0">
                  <a:pos x="66" y="0"/>
                </a:cxn>
                <a:cxn ang="0">
                  <a:pos x="141" y="0"/>
                </a:cxn>
                <a:cxn ang="0">
                  <a:pos x="143" y="0"/>
                </a:cxn>
                <a:cxn ang="0">
                  <a:pos x="144" y="0"/>
                </a:cxn>
                <a:cxn ang="0">
                  <a:pos x="146" y="1"/>
                </a:cxn>
                <a:cxn ang="0">
                  <a:pos x="149" y="3"/>
                </a:cxn>
                <a:cxn ang="0">
                  <a:pos x="203" y="57"/>
                </a:cxn>
                <a:cxn ang="0">
                  <a:pos x="204" y="58"/>
                </a:cxn>
                <a:cxn ang="0">
                  <a:pos x="205" y="60"/>
                </a:cxn>
                <a:cxn ang="0">
                  <a:pos x="206" y="65"/>
                </a:cxn>
                <a:cxn ang="0">
                  <a:pos x="206" y="141"/>
                </a:cxn>
                <a:cxn ang="0">
                  <a:pos x="206" y="143"/>
                </a:cxn>
                <a:cxn ang="0">
                  <a:pos x="206" y="144"/>
                </a:cxn>
                <a:cxn ang="0">
                  <a:pos x="205" y="146"/>
                </a:cxn>
                <a:cxn ang="0">
                  <a:pos x="149" y="203"/>
                </a:cxn>
                <a:cxn ang="0">
                  <a:pos x="149" y="203"/>
                </a:cxn>
                <a:cxn ang="0">
                  <a:pos x="148" y="203"/>
                </a:cxn>
                <a:cxn ang="0">
                  <a:pos x="146" y="205"/>
                </a:cxn>
                <a:cxn ang="0">
                  <a:pos x="66" y="206"/>
                </a:cxn>
                <a:cxn ang="0">
                  <a:pos x="145" y="203"/>
                </a:cxn>
                <a:cxn ang="0">
                  <a:pos x="146" y="202"/>
                </a:cxn>
                <a:cxn ang="0">
                  <a:pos x="147" y="201"/>
                </a:cxn>
                <a:cxn ang="0">
                  <a:pos x="147" y="201"/>
                </a:cxn>
                <a:cxn ang="0">
                  <a:pos x="203" y="145"/>
                </a:cxn>
                <a:cxn ang="0">
                  <a:pos x="203" y="143"/>
                </a:cxn>
                <a:cxn ang="0">
                  <a:pos x="203" y="142"/>
                </a:cxn>
                <a:cxn ang="0">
                  <a:pos x="204" y="141"/>
                </a:cxn>
                <a:cxn ang="0">
                  <a:pos x="203" y="62"/>
                </a:cxn>
                <a:cxn ang="0">
                  <a:pos x="202" y="60"/>
                </a:cxn>
                <a:cxn ang="0">
                  <a:pos x="201" y="59"/>
                </a:cxn>
                <a:cxn ang="0">
                  <a:pos x="201" y="58"/>
                </a:cxn>
                <a:cxn ang="0">
                  <a:pos x="145" y="3"/>
                </a:cxn>
                <a:cxn ang="0">
                  <a:pos x="144" y="3"/>
                </a:cxn>
                <a:cxn ang="0">
                  <a:pos x="141" y="2"/>
                </a:cxn>
                <a:cxn ang="0">
                  <a:pos x="141" y="2"/>
                </a:cxn>
                <a:cxn ang="0">
                  <a:pos x="61" y="3"/>
                </a:cxn>
                <a:cxn ang="0">
                  <a:pos x="60" y="4"/>
                </a:cxn>
                <a:cxn ang="0">
                  <a:pos x="59" y="5"/>
                </a:cxn>
                <a:cxn ang="0">
                  <a:pos x="59" y="5"/>
                </a:cxn>
                <a:cxn ang="0">
                  <a:pos x="4" y="60"/>
                </a:cxn>
                <a:cxn ang="0">
                  <a:pos x="3" y="62"/>
                </a:cxn>
                <a:cxn ang="0">
                  <a:pos x="3" y="64"/>
                </a:cxn>
                <a:cxn ang="0">
                  <a:pos x="3" y="65"/>
                </a:cxn>
                <a:cxn ang="0">
                  <a:pos x="3" y="144"/>
                </a:cxn>
                <a:cxn ang="0">
                  <a:pos x="4" y="146"/>
                </a:cxn>
                <a:cxn ang="0">
                  <a:pos x="5" y="147"/>
                </a:cxn>
                <a:cxn ang="0">
                  <a:pos x="5" y="147"/>
                </a:cxn>
                <a:cxn ang="0">
                  <a:pos x="63" y="203"/>
                </a:cxn>
                <a:cxn ang="0">
                  <a:pos x="65" y="203"/>
                </a:cxn>
                <a:cxn ang="0">
                  <a:pos x="66" y="203"/>
                </a:cxn>
              </a:cxnLst>
              <a:rect l="0" t="0" r="r" b="b"/>
              <a:pathLst>
                <a:path w="206" h="206">
                  <a:moveTo>
                    <a:pt x="66" y="206"/>
                  </a:moveTo>
                  <a:cubicBezTo>
                    <a:pt x="66" y="206"/>
                    <a:pt x="66" y="206"/>
                    <a:pt x="66" y="206"/>
                  </a:cubicBezTo>
                  <a:cubicBezTo>
                    <a:pt x="66" y="206"/>
                    <a:pt x="66" y="206"/>
                    <a:pt x="66" y="206"/>
                  </a:cubicBezTo>
                  <a:cubicBezTo>
                    <a:pt x="65" y="206"/>
                    <a:pt x="65" y="206"/>
                    <a:pt x="65" y="206"/>
                  </a:cubicBezTo>
                  <a:cubicBezTo>
                    <a:pt x="65" y="206"/>
                    <a:pt x="65" y="206"/>
                    <a:pt x="65" y="206"/>
                  </a:cubicBezTo>
                  <a:cubicBezTo>
                    <a:pt x="64" y="206"/>
                    <a:pt x="64" y="206"/>
                    <a:pt x="64" y="206"/>
                  </a:cubicBezTo>
                  <a:cubicBezTo>
                    <a:pt x="63" y="206"/>
                    <a:pt x="63" y="206"/>
                    <a:pt x="62" y="205"/>
                  </a:cubicBezTo>
                  <a:cubicBezTo>
                    <a:pt x="62" y="205"/>
                    <a:pt x="62" y="205"/>
                    <a:pt x="62" y="205"/>
                  </a:cubicBezTo>
                  <a:cubicBezTo>
                    <a:pt x="60" y="205"/>
                    <a:pt x="58" y="204"/>
                    <a:pt x="57" y="203"/>
                  </a:cubicBezTo>
                  <a:cubicBezTo>
                    <a:pt x="3" y="149"/>
                    <a:pt x="3" y="149"/>
                    <a:pt x="3" y="149"/>
                  </a:cubicBezTo>
                  <a:cubicBezTo>
                    <a:pt x="3" y="149"/>
                    <a:pt x="3" y="149"/>
                    <a:pt x="3" y="149"/>
                  </a:cubicBezTo>
                  <a:cubicBezTo>
                    <a:pt x="3" y="148"/>
                    <a:pt x="3" y="148"/>
                    <a:pt x="3" y="148"/>
                  </a:cubicBezTo>
                  <a:cubicBezTo>
                    <a:pt x="3" y="148"/>
                    <a:pt x="3" y="148"/>
                    <a:pt x="3" y="148"/>
                  </a:cubicBezTo>
                  <a:cubicBezTo>
                    <a:pt x="2" y="148"/>
                    <a:pt x="2" y="148"/>
                    <a:pt x="2" y="147"/>
                  </a:cubicBezTo>
                  <a:cubicBezTo>
                    <a:pt x="2" y="147"/>
                    <a:pt x="2" y="147"/>
                    <a:pt x="2" y="147"/>
                  </a:cubicBezTo>
                  <a:cubicBezTo>
                    <a:pt x="2" y="147"/>
                    <a:pt x="2" y="147"/>
                    <a:pt x="1" y="147"/>
                  </a:cubicBezTo>
                  <a:cubicBezTo>
                    <a:pt x="1" y="146"/>
                    <a:pt x="1" y="146"/>
                    <a:pt x="1" y="146"/>
                  </a:cubicBezTo>
                  <a:cubicBezTo>
                    <a:pt x="0" y="144"/>
                    <a:pt x="0" y="143"/>
                    <a:pt x="0" y="141"/>
                  </a:cubicBezTo>
                  <a:cubicBezTo>
                    <a:pt x="0" y="65"/>
                    <a:pt x="0" y="65"/>
                    <a:pt x="0" y="65"/>
                  </a:cubicBezTo>
                  <a:cubicBezTo>
                    <a:pt x="0" y="65"/>
                    <a:pt x="0" y="65"/>
                    <a:pt x="0" y="65"/>
                  </a:cubicBezTo>
                  <a:cubicBezTo>
                    <a:pt x="0" y="65"/>
                    <a:pt x="0" y="65"/>
                    <a:pt x="0" y="65"/>
                  </a:cubicBezTo>
                  <a:cubicBezTo>
                    <a:pt x="0" y="64"/>
                    <a:pt x="0" y="64"/>
                    <a:pt x="0" y="64"/>
                  </a:cubicBezTo>
                  <a:cubicBezTo>
                    <a:pt x="0" y="64"/>
                    <a:pt x="0" y="64"/>
                    <a:pt x="0" y="64"/>
                  </a:cubicBezTo>
                  <a:cubicBezTo>
                    <a:pt x="0" y="64"/>
                    <a:pt x="0" y="64"/>
                    <a:pt x="0" y="63"/>
                  </a:cubicBezTo>
                  <a:cubicBezTo>
                    <a:pt x="0" y="63"/>
                    <a:pt x="0" y="62"/>
                    <a:pt x="1" y="61"/>
                  </a:cubicBezTo>
                  <a:cubicBezTo>
                    <a:pt x="1" y="60"/>
                    <a:pt x="1" y="60"/>
                    <a:pt x="1" y="60"/>
                  </a:cubicBezTo>
                  <a:cubicBezTo>
                    <a:pt x="1" y="60"/>
                    <a:pt x="1" y="60"/>
                    <a:pt x="1" y="60"/>
                  </a:cubicBezTo>
                  <a:cubicBezTo>
                    <a:pt x="1" y="60"/>
                    <a:pt x="1" y="60"/>
                    <a:pt x="1" y="59"/>
                  </a:cubicBezTo>
                  <a:cubicBezTo>
                    <a:pt x="2" y="59"/>
                    <a:pt x="2" y="59"/>
                    <a:pt x="2" y="59"/>
                  </a:cubicBezTo>
                  <a:cubicBezTo>
                    <a:pt x="2" y="58"/>
                    <a:pt x="3" y="57"/>
                    <a:pt x="3" y="57"/>
                  </a:cubicBezTo>
                  <a:cubicBezTo>
                    <a:pt x="57" y="3"/>
                    <a:pt x="57" y="3"/>
                    <a:pt x="57" y="3"/>
                  </a:cubicBezTo>
                  <a:cubicBezTo>
                    <a:pt x="57" y="3"/>
                    <a:pt x="57" y="3"/>
                    <a:pt x="57" y="3"/>
                  </a:cubicBezTo>
                  <a:cubicBezTo>
                    <a:pt x="57" y="3"/>
                    <a:pt x="57" y="3"/>
                    <a:pt x="57" y="3"/>
                  </a:cubicBezTo>
                  <a:cubicBezTo>
                    <a:pt x="58" y="3"/>
                    <a:pt x="58" y="3"/>
                    <a:pt x="58" y="3"/>
                  </a:cubicBezTo>
                  <a:cubicBezTo>
                    <a:pt x="58" y="2"/>
                    <a:pt x="58" y="2"/>
                    <a:pt x="58" y="2"/>
                  </a:cubicBezTo>
                  <a:cubicBezTo>
                    <a:pt x="58" y="2"/>
                    <a:pt x="58" y="2"/>
                    <a:pt x="58" y="2"/>
                  </a:cubicBezTo>
                  <a:cubicBezTo>
                    <a:pt x="59" y="2"/>
                    <a:pt x="59" y="2"/>
                    <a:pt x="59" y="2"/>
                  </a:cubicBezTo>
                  <a:cubicBezTo>
                    <a:pt x="59" y="1"/>
                    <a:pt x="59" y="1"/>
                    <a:pt x="59" y="1"/>
                  </a:cubicBezTo>
                  <a:cubicBezTo>
                    <a:pt x="60" y="1"/>
                    <a:pt x="60" y="1"/>
                    <a:pt x="60" y="1"/>
                  </a:cubicBezTo>
                  <a:cubicBezTo>
                    <a:pt x="60" y="1"/>
                    <a:pt x="60" y="1"/>
                    <a:pt x="60" y="1"/>
                  </a:cubicBezTo>
                  <a:cubicBezTo>
                    <a:pt x="60" y="1"/>
                    <a:pt x="60" y="1"/>
                    <a:pt x="60" y="1"/>
                  </a:cubicBezTo>
                  <a:cubicBezTo>
                    <a:pt x="62" y="0"/>
                    <a:pt x="64" y="0"/>
                    <a:pt x="66" y="0"/>
                  </a:cubicBezTo>
                  <a:cubicBezTo>
                    <a:pt x="141" y="0"/>
                    <a:pt x="141" y="0"/>
                    <a:pt x="141" y="0"/>
                  </a:cubicBezTo>
                  <a:cubicBezTo>
                    <a:pt x="141" y="0"/>
                    <a:pt x="141" y="0"/>
                    <a:pt x="141" y="0"/>
                  </a:cubicBezTo>
                  <a:cubicBezTo>
                    <a:pt x="141" y="0"/>
                    <a:pt x="141" y="0"/>
                    <a:pt x="141" y="0"/>
                  </a:cubicBezTo>
                  <a:cubicBezTo>
                    <a:pt x="142" y="0"/>
                    <a:pt x="142" y="0"/>
                    <a:pt x="142" y="0"/>
                  </a:cubicBezTo>
                  <a:cubicBezTo>
                    <a:pt x="142" y="0"/>
                    <a:pt x="142" y="0"/>
                    <a:pt x="142" y="0"/>
                  </a:cubicBezTo>
                  <a:cubicBezTo>
                    <a:pt x="142" y="0"/>
                    <a:pt x="142" y="0"/>
                    <a:pt x="143" y="0"/>
                  </a:cubicBezTo>
                  <a:cubicBezTo>
                    <a:pt x="143" y="0"/>
                    <a:pt x="143" y="0"/>
                    <a:pt x="143" y="0"/>
                  </a:cubicBezTo>
                  <a:cubicBezTo>
                    <a:pt x="143" y="0"/>
                    <a:pt x="143" y="0"/>
                    <a:pt x="143" y="0"/>
                  </a:cubicBezTo>
                  <a:cubicBezTo>
                    <a:pt x="144" y="0"/>
                    <a:pt x="144" y="0"/>
                    <a:pt x="144" y="0"/>
                  </a:cubicBezTo>
                  <a:cubicBezTo>
                    <a:pt x="145" y="1"/>
                    <a:pt x="145" y="1"/>
                    <a:pt x="145" y="1"/>
                  </a:cubicBezTo>
                  <a:cubicBezTo>
                    <a:pt x="145" y="1"/>
                    <a:pt x="145" y="1"/>
                    <a:pt x="145" y="1"/>
                  </a:cubicBezTo>
                  <a:cubicBezTo>
                    <a:pt x="146" y="1"/>
                    <a:pt x="146" y="1"/>
                    <a:pt x="146" y="1"/>
                  </a:cubicBezTo>
                  <a:cubicBezTo>
                    <a:pt x="146" y="1"/>
                    <a:pt x="146" y="1"/>
                    <a:pt x="146" y="1"/>
                  </a:cubicBezTo>
                  <a:cubicBezTo>
                    <a:pt x="147" y="1"/>
                    <a:pt x="147" y="1"/>
                    <a:pt x="147" y="1"/>
                  </a:cubicBezTo>
                  <a:cubicBezTo>
                    <a:pt x="147" y="1"/>
                    <a:pt x="148" y="2"/>
                    <a:pt x="149" y="3"/>
                  </a:cubicBezTo>
                  <a:cubicBezTo>
                    <a:pt x="203" y="57"/>
                    <a:pt x="203" y="57"/>
                    <a:pt x="203" y="57"/>
                  </a:cubicBezTo>
                  <a:cubicBezTo>
                    <a:pt x="203" y="57"/>
                    <a:pt x="203" y="57"/>
                    <a:pt x="203" y="57"/>
                  </a:cubicBezTo>
                  <a:cubicBezTo>
                    <a:pt x="203" y="57"/>
                    <a:pt x="203" y="57"/>
                    <a:pt x="203" y="57"/>
                  </a:cubicBezTo>
                  <a:cubicBezTo>
                    <a:pt x="203" y="57"/>
                    <a:pt x="203" y="57"/>
                    <a:pt x="203" y="57"/>
                  </a:cubicBezTo>
                  <a:cubicBezTo>
                    <a:pt x="203" y="58"/>
                    <a:pt x="203" y="58"/>
                    <a:pt x="203" y="58"/>
                  </a:cubicBezTo>
                  <a:cubicBezTo>
                    <a:pt x="204" y="58"/>
                    <a:pt x="204" y="58"/>
                    <a:pt x="204" y="58"/>
                  </a:cubicBezTo>
                  <a:cubicBezTo>
                    <a:pt x="204" y="58"/>
                    <a:pt x="204" y="59"/>
                    <a:pt x="204" y="59"/>
                  </a:cubicBezTo>
                  <a:cubicBezTo>
                    <a:pt x="205" y="59"/>
                    <a:pt x="205" y="59"/>
                    <a:pt x="205" y="59"/>
                  </a:cubicBezTo>
                  <a:cubicBezTo>
                    <a:pt x="205" y="60"/>
                    <a:pt x="205" y="60"/>
                    <a:pt x="205" y="60"/>
                  </a:cubicBezTo>
                  <a:cubicBezTo>
                    <a:pt x="205" y="60"/>
                    <a:pt x="205" y="60"/>
                    <a:pt x="205" y="60"/>
                  </a:cubicBezTo>
                  <a:cubicBezTo>
                    <a:pt x="206" y="61"/>
                    <a:pt x="206" y="62"/>
                    <a:pt x="206" y="63"/>
                  </a:cubicBezTo>
                  <a:cubicBezTo>
                    <a:pt x="206" y="64"/>
                    <a:pt x="206" y="65"/>
                    <a:pt x="206" y="65"/>
                  </a:cubicBezTo>
                  <a:cubicBezTo>
                    <a:pt x="206" y="141"/>
                    <a:pt x="206" y="141"/>
                    <a:pt x="206" y="141"/>
                  </a:cubicBezTo>
                  <a:cubicBezTo>
                    <a:pt x="206" y="141"/>
                    <a:pt x="206" y="141"/>
                    <a:pt x="206" y="141"/>
                  </a:cubicBezTo>
                  <a:cubicBezTo>
                    <a:pt x="206" y="141"/>
                    <a:pt x="206" y="141"/>
                    <a:pt x="206" y="141"/>
                  </a:cubicBezTo>
                  <a:cubicBezTo>
                    <a:pt x="206" y="142"/>
                    <a:pt x="206" y="142"/>
                    <a:pt x="206" y="142"/>
                  </a:cubicBezTo>
                  <a:cubicBezTo>
                    <a:pt x="206" y="142"/>
                    <a:pt x="206" y="142"/>
                    <a:pt x="206" y="142"/>
                  </a:cubicBezTo>
                  <a:cubicBezTo>
                    <a:pt x="206" y="143"/>
                    <a:pt x="206" y="143"/>
                    <a:pt x="206" y="143"/>
                  </a:cubicBezTo>
                  <a:cubicBezTo>
                    <a:pt x="206" y="143"/>
                    <a:pt x="206" y="143"/>
                    <a:pt x="206" y="143"/>
                  </a:cubicBezTo>
                  <a:cubicBezTo>
                    <a:pt x="206" y="144"/>
                    <a:pt x="206" y="144"/>
                    <a:pt x="206" y="144"/>
                  </a:cubicBezTo>
                  <a:cubicBezTo>
                    <a:pt x="206" y="144"/>
                    <a:pt x="206" y="144"/>
                    <a:pt x="206" y="144"/>
                  </a:cubicBezTo>
                  <a:cubicBezTo>
                    <a:pt x="206" y="145"/>
                    <a:pt x="206" y="145"/>
                    <a:pt x="206" y="145"/>
                  </a:cubicBezTo>
                  <a:cubicBezTo>
                    <a:pt x="205" y="146"/>
                    <a:pt x="205" y="146"/>
                    <a:pt x="205" y="146"/>
                  </a:cubicBezTo>
                  <a:cubicBezTo>
                    <a:pt x="205" y="146"/>
                    <a:pt x="205" y="146"/>
                    <a:pt x="205" y="146"/>
                  </a:cubicBezTo>
                  <a:cubicBezTo>
                    <a:pt x="205" y="146"/>
                    <a:pt x="205" y="147"/>
                    <a:pt x="205" y="147"/>
                  </a:cubicBezTo>
                  <a:cubicBezTo>
                    <a:pt x="204" y="148"/>
                    <a:pt x="203" y="149"/>
                    <a:pt x="203" y="149"/>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8" y="203"/>
                    <a:pt x="148" y="203"/>
                    <a:pt x="148" y="203"/>
                  </a:cubicBezTo>
                  <a:cubicBezTo>
                    <a:pt x="148" y="203"/>
                    <a:pt x="148" y="203"/>
                    <a:pt x="148" y="203"/>
                  </a:cubicBezTo>
                  <a:cubicBezTo>
                    <a:pt x="148" y="204"/>
                    <a:pt x="148" y="204"/>
                    <a:pt x="147" y="204"/>
                  </a:cubicBezTo>
                  <a:cubicBezTo>
                    <a:pt x="147" y="204"/>
                    <a:pt x="147" y="204"/>
                    <a:pt x="147" y="204"/>
                  </a:cubicBezTo>
                  <a:cubicBezTo>
                    <a:pt x="146" y="205"/>
                    <a:pt x="146" y="205"/>
                    <a:pt x="146" y="205"/>
                  </a:cubicBezTo>
                  <a:cubicBezTo>
                    <a:pt x="145" y="205"/>
                    <a:pt x="144" y="206"/>
                    <a:pt x="143" y="206"/>
                  </a:cubicBezTo>
                  <a:cubicBezTo>
                    <a:pt x="142" y="206"/>
                    <a:pt x="142" y="206"/>
                    <a:pt x="141" y="206"/>
                  </a:cubicBezTo>
                  <a:lnTo>
                    <a:pt x="66" y="206"/>
                  </a:lnTo>
                  <a:close/>
                  <a:moveTo>
                    <a:pt x="141" y="203"/>
                  </a:moveTo>
                  <a:cubicBezTo>
                    <a:pt x="141" y="203"/>
                    <a:pt x="142" y="203"/>
                    <a:pt x="143" y="203"/>
                  </a:cubicBezTo>
                  <a:cubicBezTo>
                    <a:pt x="143" y="203"/>
                    <a:pt x="144" y="203"/>
                    <a:pt x="145" y="203"/>
                  </a:cubicBezTo>
                  <a:cubicBezTo>
                    <a:pt x="145" y="203"/>
                    <a:pt x="145" y="203"/>
                    <a:pt x="145" y="203"/>
                  </a:cubicBezTo>
                  <a:cubicBezTo>
                    <a:pt x="145" y="203"/>
                    <a:pt x="145" y="202"/>
                    <a:pt x="145" y="202"/>
                  </a:cubicBezTo>
                  <a:cubicBezTo>
                    <a:pt x="146" y="202"/>
                    <a:pt x="146" y="202"/>
                    <a:pt x="146" y="202"/>
                  </a:cubicBezTo>
                  <a:cubicBezTo>
                    <a:pt x="146" y="202"/>
                    <a:pt x="146" y="202"/>
                    <a:pt x="146" y="202"/>
                  </a:cubicBezTo>
                  <a:cubicBezTo>
                    <a:pt x="147" y="202"/>
                    <a:pt x="147" y="202"/>
                    <a:pt x="147" y="202"/>
                  </a:cubicBezTo>
                  <a:cubicBezTo>
                    <a:pt x="147" y="201"/>
                    <a:pt x="147" y="201"/>
                    <a:pt x="147" y="201"/>
                  </a:cubicBezTo>
                  <a:cubicBezTo>
                    <a:pt x="147" y="201"/>
                    <a:pt x="147" y="201"/>
                    <a:pt x="147" y="201"/>
                  </a:cubicBezTo>
                  <a:cubicBezTo>
                    <a:pt x="147" y="201"/>
                    <a:pt x="147" y="201"/>
                    <a:pt x="147" y="201"/>
                  </a:cubicBezTo>
                  <a:cubicBezTo>
                    <a:pt x="147" y="201"/>
                    <a:pt x="147" y="201"/>
                    <a:pt x="147" y="201"/>
                  </a:cubicBezTo>
                  <a:cubicBezTo>
                    <a:pt x="148" y="201"/>
                    <a:pt x="148" y="201"/>
                    <a:pt x="148" y="201"/>
                  </a:cubicBezTo>
                  <a:cubicBezTo>
                    <a:pt x="201" y="147"/>
                    <a:pt x="201" y="147"/>
                    <a:pt x="201" y="147"/>
                  </a:cubicBezTo>
                  <a:cubicBezTo>
                    <a:pt x="202" y="146"/>
                    <a:pt x="203" y="146"/>
                    <a:pt x="203" y="145"/>
                  </a:cubicBezTo>
                  <a:cubicBezTo>
                    <a:pt x="203" y="145"/>
                    <a:pt x="203" y="145"/>
                    <a:pt x="203" y="145"/>
                  </a:cubicBezTo>
                  <a:cubicBezTo>
                    <a:pt x="203" y="144"/>
                    <a:pt x="203" y="144"/>
                    <a:pt x="203" y="144"/>
                  </a:cubicBezTo>
                  <a:cubicBezTo>
                    <a:pt x="203" y="143"/>
                    <a:pt x="203" y="143"/>
                    <a:pt x="203" y="143"/>
                  </a:cubicBezTo>
                  <a:cubicBezTo>
                    <a:pt x="203" y="143"/>
                    <a:pt x="203" y="143"/>
                    <a:pt x="203" y="143"/>
                  </a:cubicBezTo>
                  <a:cubicBezTo>
                    <a:pt x="203" y="143"/>
                    <a:pt x="203" y="142"/>
                    <a:pt x="203" y="142"/>
                  </a:cubicBezTo>
                  <a:cubicBezTo>
                    <a:pt x="203" y="142"/>
                    <a:pt x="203" y="142"/>
                    <a:pt x="203" y="142"/>
                  </a:cubicBezTo>
                  <a:cubicBezTo>
                    <a:pt x="203" y="141"/>
                    <a:pt x="203" y="141"/>
                    <a:pt x="203" y="141"/>
                  </a:cubicBezTo>
                  <a:cubicBezTo>
                    <a:pt x="204" y="141"/>
                    <a:pt x="204" y="141"/>
                    <a:pt x="204" y="141"/>
                  </a:cubicBezTo>
                  <a:cubicBezTo>
                    <a:pt x="204" y="141"/>
                    <a:pt x="204" y="141"/>
                    <a:pt x="204" y="141"/>
                  </a:cubicBezTo>
                  <a:cubicBezTo>
                    <a:pt x="204" y="141"/>
                    <a:pt x="204" y="141"/>
                    <a:pt x="204" y="141"/>
                  </a:cubicBezTo>
                  <a:cubicBezTo>
                    <a:pt x="204" y="65"/>
                    <a:pt x="204" y="65"/>
                    <a:pt x="204" y="65"/>
                  </a:cubicBezTo>
                  <a:cubicBezTo>
                    <a:pt x="204" y="64"/>
                    <a:pt x="203" y="63"/>
                    <a:pt x="203" y="62"/>
                  </a:cubicBezTo>
                  <a:cubicBezTo>
                    <a:pt x="203" y="62"/>
                    <a:pt x="203" y="61"/>
                    <a:pt x="203" y="61"/>
                  </a:cubicBezTo>
                  <a:cubicBezTo>
                    <a:pt x="203" y="61"/>
                    <a:pt x="203" y="61"/>
                    <a:pt x="203" y="61"/>
                  </a:cubicBezTo>
                  <a:cubicBezTo>
                    <a:pt x="202" y="61"/>
                    <a:pt x="202" y="61"/>
                    <a:pt x="202" y="60"/>
                  </a:cubicBezTo>
                  <a:cubicBezTo>
                    <a:pt x="202" y="60"/>
                    <a:pt x="202" y="60"/>
                    <a:pt x="202" y="60"/>
                  </a:cubicBezTo>
                  <a:cubicBezTo>
                    <a:pt x="202" y="59"/>
                    <a:pt x="202" y="59"/>
                    <a:pt x="202" y="59"/>
                  </a:cubicBezTo>
                  <a:cubicBezTo>
                    <a:pt x="201" y="59"/>
                    <a:pt x="201" y="59"/>
                    <a:pt x="201" y="59"/>
                  </a:cubicBezTo>
                  <a:cubicBezTo>
                    <a:pt x="201" y="59"/>
                    <a:pt x="201" y="59"/>
                    <a:pt x="201" y="59"/>
                  </a:cubicBezTo>
                  <a:cubicBezTo>
                    <a:pt x="201" y="59"/>
                    <a:pt x="201" y="59"/>
                    <a:pt x="201" y="59"/>
                  </a:cubicBezTo>
                  <a:cubicBezTo>
                    <a:pt x="201" y="59"/>
                    <a:pt x="201" y="59"/>
                    <a:pt x="201" y="58"/>
                  </a:cubicBezTo>
                  <a:cubicBezTo>
                    <a:pt x="148" y="5"/>
                    <a:pt x="148" y="5"/>
                    <a:pt x="148" y="5"/>
                  </a:cubicBezTo>
                  <a:cubicBezTo>
                    <a:pt x="148" y="5"/>
                    <a:pt x="147" y="5"/>
                    <a:pt x="147" y="5"/>
                  </a:cubicBezTo>
                  <a:cubicBezTo>
                    <a:pt x="147" y="4"/>
                    <a:pt x="146" y="4"/>
                    <a:pt x="145" y="3"/>
                  </a:cubicBezTo>
                  <a:cubicBezTo>
                    <a:pt x="145" y="3"/>
                    <a:pt x="145" y="3"/>
                    <a:pt x="145" y="3"/>
                  </a:cubicBezTo>
                  <a:cubicBezTo>
                    <a:pt x="145" y="3"/>
                    <a:pt x="145" y="3"/>
                    <a:pt x="144" y="3"/>
                  </a:cubicBezTo>
                  <a:cubicBezTo>
                    <a:pt x="144" y="3"/>
                    <a:pt x="144" y="3"/>
                    <a:pt x="144" y="3"/>
                  </a:cubicBezTo>
                  <a:cubicBezTo>
                    <a:pt x="142" y="2"/>
                    <a:pt x="142" y="2"/>
                    <a:pt x="142" y="2"/>
                  </a:cubicBezTo>
                  <a:cubicBezTo>
                    <a:pt x="142" y="2"/>
                    <a:pt x="142" y="2"/>
                    <a:pt x="142" y="2"/>
                  </a:cubicBezTo>
                  <a:cubicBezTo>
                    <a:pt x="141" y="2"/>
                    <a:pt x="141" y="2"/>
                    <a:pt x="141" y="2"/>
                  </a:cubicBezTo>
                  <a:cubicBezTo>
                    <a:pt x="141" y="2"/>
                    <a:pt x="141" y="2"/>
                    <a:pt x="141" y="2"/>
                  </a:cubicBezTo>
                  <a:cubicBezTo>
                    <a:pt x="141" y="2"/>
                    <a:pt x="141" y="2"/>
                    <a:pt x="141" y="2"/>
                  </a:cubicBezTo>
                  <a:cubicBezTo>
                    <a:pt x="141" y="2"/>
                    <a:pt x="141" y="2"/>
                    <a:pt x="141" y="2"/>
                  </a:cubicBezTo>
                  <a:cubicBezTo>
                    <a:pt x="66" y="2"/>
                    <a:pt x="66" y="2"/>
                    <a:pt x="66" y="2"/>
                  </a:cubicBezTo>
                  <a:cubicBezTo>
                    <a:pt x="64" y="2"/>
                    <a:pt x="63" y="3"/>
                    <a:pt x="62" y="3"/>
                  </a:cubicBezTo>
                  <a:cubicBezTo>
                    <a:pt x="62" y="3"/>
                    <a:pt x="61" y="3"/>
                    <a:pt x="61" y="3"/>
                  </a:cubicBezTo>
                  <a:cubicBezTo>
                    <a:pt x="61" y="3"/>
                    <a:pt x="61" y="3"/>
                    <a:pt x="61" y="3"/>
                  </a:cubicBezTo>
                  <a:cubicBezTo>
                    <a:pt x="61" y="3"/>
                    <a:pt x="60" y="4"/>
                    <a:pt x="60" y="4"/>
                  </a:cubicBezTo>
                  <a:cubicBezTo>
                    <a:pt x="60" y="4"/>
                    <a:pt x="60" y="4"/>
                    <a:pt x="60" y="4"/>
                  </a:cubicBezTo>
                  <a:cubicBezTo>
                    <a:pt x="60" y="5"/>
                    <a:pt x="60" y="5"/>
                    <a:pt x="60" y="5"/>
                  </a:cubicBezTo>
                  <a:cubicBezTo>
                    <a:pt x="59" y="5"/>
                    <a:pt x="59" y="5"/>
                    <a:pt x="59" y="5"/>
                  </a:cubicBezTo>
                  <a:cubicBezTo>
                    <a:pt x="59" y="5"/>
                    <a:pt x="59" y="5"/>
                    <a:pt x="59" y="5"/>
                  </a:cubicBezTo>
                  <a:cubicBezTo>
                    <a:pt x="59" y="5"/>
                    <a:pt x="59" y="5"/>
                    <a:pt x="59" y="5"/>
                  </a:cubicBezTo>
                  <a:cubicBezTo>
                    <a:pt x="59" y="5"/>
                    <a:pt x="59" y="5"/>
                    <a:pt x="59" y="5"/>
                  </a:cubicBezTo>
                  <a:cubicBezTo>
                    <a:pt x="59" y="5"/>
                    <a:pt x="59" y="5"/>
                    <a:pt x="59" y="5"/>
                  </a:cubicBezTo>
                  <a:cubicBezTo>
                    <a:pt x="5" y="58"/>
                    <a:pt x="5" y="58"/>
                    <a:pt x="5" y="58"/>
                  </a:cubicBezTo>
                  <a:cubicBezTo>
                    <a:pt x="5" y="59"/>
                    <a:pt x="5" y="59"/>
                    <a:pt x="5" y="59"/>
                  </a:cubicBezTo>
                  <a:cubicBezTo>
                    <a:pt x="5" y="60"/>
                    <a:pt x="4" y="60"/>
                    <a:pt x="4" y="60"/>
                  </a:cubicBezTo>
                  <a:cubicBezTo>
                    <a:pt x="4" y="61"/>
                    <a:pt x="4" y="61"/>
                    <a:pt x="4" y="61"/>
                  </a:cubicBezTo>
                  <a:cubicBezTo>
                    <a:pt x="3" y="61"/>
                    <a:pt x="3" y="61"/>
                    <a:pt x="3" y="61"/>
                  </a:cubicBezTo>
                  <a:cubicBezTo>
                    <a:pt x="3" y="61"/>
                    <a:pt x="3" y="62"/>
                    <a:pt x="3" y="62"/>
                  </a:cubicBezTo>
                  <a:cubicBezTo>
                    <a:pt x="3" y="62"/>
                    <a:pt x="3" y="62"/>
                    <a:pt x="3" y="62"/>
                  </a:cubicBezTo>
                  <a:cubicBezTo>
                    <a:pt x="3" y="62"/>
                    <a:pt x="3" y="63"/>
                    <a:pt x="3" y="63"/>
                  </a:cubicBezTo>
                  <a:cubicBezTo>
                    <a:pt x="3" y="63"/>
                    <a:pt x="3" y="64"/>
                    <a:pt x="3" y="64"/>
                  </a:cubicBezTo>
                  <a:cubicBezTo>
                    <a:pt x="3" y="64"/>
                    <a:pt x="3" y="64"/>
                    <a:pt x="3" y="64"/>
                  </a:cubicBezTo>
                  <a:cubicBezTo>
                    <a:pt x="3" y="65"/>
                    <a:pt x="3" y="65"/>
                    <a:pt x="3" y="65"/>
                  </a:cubicBezTo>
                  <a:cubicBezTo>
                    <a:pt x="3" y="65"/>
                    <a:pt x="3" y="65"/>
                    <a:pt x="3" y="65"/>
                  </a:cubicBezTo>
                  <a:cubicBezTo>
                    <a:pt x="3" y="65"/>
                    <a:pt x="3" y="65"/>
                    <a:pt x="3" y="65"/>
                  </a:cubicBezTo>
                  <a:cubicBezTo>
                    <a:pt x="3" y="141"/>
                    <a:pt x="3" y="141"/>
                    <a:pt x="3" y="141"/>
                  </a:cubicBezTo>
                  <a:cubicBezTo>
                    <a:pt x="3" y="142"/>
                    <a:pt x="3" y="144"/>
                    <a:pt x="3" y="144"/>
                  </a:cubicBezTo>
                  <a:cubicBezTo>
                    <a:pt x="3" y="145"/>
                    <a:pt x="3" y="145"/>
                    <a:pt x="3" y="145"/>
                  </a:cubicBezTo>
                  <a:cubicBezTo>
                    <a:pt x="3" y="145"/>
                    <a:pt x="3" y="145"/>
                    <a:pt x="4" y="145"/>
                  </a:cubicBezTo>
                  <a:cubicBezTo>
                    <a:pt x="4" y="146"/>
                    <a:pt x="4" y="146"/>
                    <a:pt x="4" y="146"/>
                  </a:cubicBezTo>
                  <a:cubicBezTo>
                    <a:pt x="4" y="146"/>
                    <a:pt x="4" y="146"/>
                    <a:pt x="4" y="146"/>
                  </a:cubicBezTo>
                  <a:cubicBezTo>
                    <a:pt x="4" y="146"/>
                    <a:pt x="4" y="146"/>
                    <a:pt x="4" y="146"/>
                  </a:cubicBezTo>
                  <a:cubicBezTo>
                    <a:pt x="4" y="146"/>
                    <a:pt x="5" y="147"/>
                    <a:pt x="5" y="147"/>
                  </a:cubicBezTo>
                  <a:cubicBezTo>
                    <a:pt x="5" y="147"/>
                    <a:pt x="5" y="147"/>
                    <a:pt x="5" y="147"/>
                  </a:cubicBezTo>
                  <a:cubicBezTo>
                    <a:pt x="5" y="147"/>
                    <a:pt x="5" y="147"/>
                    <a:pt x="5" y="147"/>
                  </a:cubicBezTo>
                  <a:cubicBezTo>
                    <a:pt x="5" y="147"/>
                    <a:pt x="5" y="147"/>
                    <a:pt x="5" y="147"/>
                  </a:cubicBezTo>
                  <a:cubicBezTo>
                    <a:pt x="59" y="201"/>
                    <a:pt x="59" y="201"/>
                    <a:pt x="59" y="201"/>
                  </a:cubicBezTo>
                  <a:cubicBezTo>
                    <a:pt x="60" y="202"/>
                    <a:pt x="61" y="203"/>
                    <a:pt x="62" y="203"/>
                  </a:cubicBezTo>
                  <a:cubicBezTo>
                    <a:pt x="63" y="203"/>
                    <a:pt x="63" y="203"/>
                    <a:pt x="63" y="203"/>
                  </a:cubicBezTo>
                  <a:cubicBezTo>
                    <a:pt x="64" y="203"/>
                    <a:pt x="64" y="203"/>
                    <a:pt x="64" y="203"/>
                  </a:cubicBezTo>
                  <a:cubicBezTo>
                    <a:pt x="65" y="203"/>
                    <a:pt x="65" y="203"/>
                    <a:pt x="65" y="203"/>
                  </a:cubicBezTo>
                  <a:cubicBezTo>
                    <a:pt x="65" y="203"/>
                    <a:pt x="65" y="203"/>
                    <a:pt x="65" y="203"/>
                  </a:cubicBezTo>
                  <a:cubicBezTo>
                    <a:pt x="66" y="203"/>
                    <a:pt x="66" y="203"/>
                    <a:pt x="66" y="203"/>
                  </a:cubicBezTo>
                  <a:cubicBezTo>
                    <a:pt x="66" y="203"/>
                    <a:pt x="66" y="203"/>
                    <a:pt x="66" y="203"/>
                  </a:cubicBezTo>
                  <a:cubicBezTo>
                    <a:pt x="66" y="203"/>
                    <a:pt x="66" y="203"/>
                    <a:pt x="66" y="203"/>
                  </a:cubicBezTo>
                  <a:cubicBezTo>
                    <a:pt x="66" y="203"/>
                    <a:pt x="66" y="203"/>
                    <a:pt x="66" y="203"/>
                  </a:cubicBezTo>
                  <a:lnTo>
                    <a:pt x="141" y="203"/>
                  </a:lnTo>
                  <a:close/>
                </a:path>
              </a:pathLst>
            </a:custGeom>
            <a:solidFill>
              <a:srgbClr val="000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17"/>
            <p:cNvSpPr>
              <a:spLocks noEditPoints="1"/>
            </p:cNvSpPr>
            <p:nvPr/>
          </p:nvSpPr>
          <p:spPr bwMode="auto">
            <a:xfrm>
              <a:off x="1426062" y="3618174"/>
              <a:ext cx="289575" cy="287670"/>
            </a:xfrm>
            <a:custGeom>
              <a:avLst/>
              <a:gdLst/>
              <a:ahLst/>
              <a:cxnLst>
                <a:cxn ang="0">
                  <a:pos x="55" y="191"/>
                </a:cxn>
                <a:cxn ang="0">
                  <a:pos x="0" y="134"/>
                </a:cxn>
                <a:cxn ang="0">
                  <a:pos x="1" y="55"/>
                </a:cxn>
                <a:cxn ang="0">
                  <a:pos x="59" y="0"/>
                </a:cxn>
                <a:cxn ang="0">
                  <a:pos x="138" y="1"/>
                </a:cxn>
                <a:cxn ang="0">
                  <a:pos x="193" y="58"/>
                </a:cxn>
                <a:cxn ang="0">
                  <a:pos x="191" y="137"/>
                </a:cxn>
                <a:cxn ang="0">
                  <a:pos x="134" y="192"/>
                </a:cxn>
                <a:cxn ang="0">
                  <a:pos x="9" y="116"/>
                </a:cxn>
                <a:cxn ang="0">
                  <a:pos x="44" y="120"/>
                </a:cxn>
                <a:cxn ang="0">
                  <a:pos x="46" y="98"/>
                </a:cxn>
                <a:cxn ang="0">
                  <a:pos x="32" y="92"/>
                </a:cxn>
                <a:cxn ang="0">
                  <a:pos x="28" y="91"/>
                </a:cxn>
                <a:cxn ang="0">
                  <a:pos x="20" y="84"/>
                </a:cxn>
                <a:cxn ang="0">
                  <a:pos x="30" y="76"/>
                </a:cxn>
                <a:cxn ang="0">
                  <a:pos x="43" y="80"/>
                </a:cxn>
                <a:cxn ang="0">
                  <a:pos x="44" y="71"/>
                </a:cxn>
                <a:cxn ang="0">
                  <a:pos x="30" y="68"/>
                </a:cxn>
                <a:cxn ang="0">
                  <a:pos x="12" y="84"/>
                </a:cxn>
                <a:cxn ang="0">
                  <a:pos x="27" y="100"/>
                </a:cxn>
                <a:cxn ang="0">
                  <a:pos x="32" y="100"/>
                </a:cxn>
                <a:cxn ang="0">
                  <a:pos x="41" y="108"/>
                </a:cxn>
                <a:cxn ang="0">
                  <a:pos x="35" y="115"/>
                </a:cxn>
                <a:cxn ang="0">
                  <a:pos x="22" y="114"/>
                </a:cxn>
                <a:cxn ang="0">
                  <a:pos x="15" y="110"/>
                </a:cxn>
                <a:cxn ang="0">
                  <a:pos x="68" y="124"/>
                </a:cxn>
                <a:cxn ang="0">
                  <a:pos x="76" y="76"/>
                </a:cxn>
                <a:cxn ang="0">
                  <a:pos x="91" y="68"/>
                </a:cxn>
                <a:cxn ang="0">
                  <a:pos x="53" y="76"/>
                </a:cxn>
                <a:cxn ang="0">
                  <a:pos x="68" y="124"/>
                </a:cxn>
                <a:cxn ang="0">
                  <a:pos x="96" y="109"/>
                </a:cxn>
                <a:cxn ang="0">
                  <a:pos x="104" y="121"/>
                </a:cxn>
                <a:cxn ang="0">
                  <a:pos x="126" y="121"/>
                </a:cxn>
                <a:cxn ang="0">
                  <a:pos x="134" y="112"/>
                </a:cxn>
                <a:cxn ang="0">
                  <a:pos x="134" y="109"/>
                </a:cxn>
                <a:cxn ang="0">
                  <a:pos x="135" y="96"/>
                </a:cxn>
                <a:cxn ang="0">
                  <a:pos x="134" y="83"/>
                </a:cxn>
                <a:cxn ang="0">
                  <a:pos x="134" y="80"/>
                </a:cxn>
                <a:cxn ang="0">
                  <a:pos x="130" y="74"/>
                </a:cxn>
                <a:cxn ang="0">
                  <a:pos x="115" y="68"/>
                </a:cxn>
                <a:cxn ang="0">
                  <a:pos x="98" y="78"/>
                </a:cxn>
                <a:cxn ang="0">
                  <a:pos x="95" y="96"/>
                </a:cxn>
                <a:cxn ang="0">
                  <a:pos x="104" y="89"/>
                </a:cxn>
                <a:cxn ang="0">
                  <a:pos x="107" y="80"/>
                </a:cxn>
                <a:cxn ang="0">
                  <a:pos x="110" y="78"/>
                </a:cxn>
                <a:cxn ang="0">
                  <a:pos x="120" y="78"/>
                </a:cxn>
                <a:cxn ang="0">
                  <a:pos x="124" y="80"/>
                </a:cxn>
                <a:cxn ang="0">
                  <a:pos x="127" y="96"/>
                </a:cxn>
                <a:cxn ang="0">
                  <a:pos x="124" y="112"/>
                </a:cxn>
                <a:cxn ang="0">
                  <a:pos x="120" y="114"/>
                </a:cxn>
                <a:cxn ang="0">
                  <a:pos x="110" y="114"/>
                </a:cxn>
                <a:cxn ang="0">
                  <a:pos x="104" y="107"/>
                </a:cxn>
                <a:cxn ang="0">
                  <a:pos x="104" y="96"/>
                </a:cxn>
                <a:cxn ang="0">
                  <a:pos x="153" y="124"/>
                </a:cxn>
                <a:cxn ang="0">
                  <a:pos x="166" y="102"/>
                </a:cxn>
                <a:cxn ang="0">
                  <a:pos x="183" y="85"/>
                </a:cxn>
                <a:cxn ang="0">
                  <a:pos x="177" y="72"/>
                </a:cxn>
                <a:cxn ang="0">
                  <a:pos x="168" y="69"/>
                </a:cxn>
                <a:cxn ang="0">
                  <a:pos x="145" y="68"/>
                </a:cxn>
                <a:cxn ang="0">
                  <a:pos x="153" y="76"/>
                </a:cxn>
                <a:cxn ang="0">
                  <a:pos x="171" y="78"/>
                </a:cxn>
                <a:cxn ang="0">
                  <a:pos x="173" y="91"/>
                </a:cxn>
                <a:cxn ang="0">
                  <a:pos x="153" y="94"/>
                </a:cxn>
              </a:cxnLst>
              <a:rect l="0" t="0" r="r" b="b"/>
              <a:pathLst>
                <a:path w="193" h="192">
                  <a:moveTo>
                    <a:pt x="59" y="192"/>
                  </a:moveTo>
                  <a:cubicBezTo>
                    <a:pt x="57" y="192"/>
                    <a:pt x="56" y="192"/>
                    <a:pt x="55" y="191"/>
                  </a:cubicBezTo>
                  <a:cubicBezTo>
                    <a:pt x="1" y="137"/>
                    <a:pt x="1" y="137"/>
                    <a:pt x="1" y="137"/>
                  </a:cubicBezTo>
                  <a:cubicBezTo>
                    <a:pt x="0" y="136"/>
                    <a:pt x="0" y="135"/>
                    <a:pt x="0" y="134"/>
                  </a:cubicBezTo>
                  <a:cubicBezTo>
                    <a:pt x="0" y="58"/>
                    <a:pt x="0" y="58"/>
                    <a:pt x="0" y="58"/>
                  </a:cubicBezTo>
                  <a:cubicBezTo>
                    <a:pt x="0" y="57"/>
                    <a:pt x="0" y="55"/>
                    <a:pt x="1" y="55"/>
                  </a:cubicBezTo>
                  <a:cubicBezTo>
                    <a:pt x="55" y="1"/>
                    <a:pt x="55" y="1"/>
                    <a:pt x="55" y="1"/>
                  </a:cubicBezTo>
                  <a:cubicBezTo>
                    <a:pt x="56" y="0"/>
                    <a:pt x="57" y="0"/>
                    <a:pt x="59" y="0"/>
                  </a:cubicBezTo>
                  <a:cubicBezTo>
                    <a:pt x="134" y="0"/>
                    <a:pt x="134" y="0"/>
                    <a:pt x="134" y="0"/>
                  </a:cubicBezTo>
                  <a:cubicBezTo>
                    <a:pt x="135" y="0"/>
                    <a:pt x="137" y="0"/>
                    <a:pt x="138" y="1"/>
                  </a:cubicBezTo>
                  <a:cubicBezTo>
                    <a:pt x="191" y="55"/>
                    <a:pt x="191" y="55"/>
                    <a:pt x="191" y="55"/>
                  </a:cubicBezTo>
                  <a:cubicBezTo>
                    <a:pt x="192" y="56"/>
                    <a:pt x="193" y="57"/>
                    <a:pt x="193" y="58"/>
                  </a:cubicBezTo>
                  <a:cubicBezTo>
                    <a:pt x="193" y="134"/>
                    <a:pt x="193" y="134"/>
                    <a:pt x="193" y="134"/>
                  </a:cubicBezTo>
                  <a:cubicBezTo>
                    <a:pt x="193" y="135"/>
                    <a:pt x="192" y="136"/>
                    <a:pt x="191" y="137"/>
                  </a:cubicBezTo>
                  <a:cubicBezTo>
                    <a:pt x="138" y="191"/>
                    <a:pt x="138" y="191"/>
                    <a:pt x="138" y="191"/>
                  </a:cubicBezTo>
                  <a:cubicBezTo>
                    <a:pt x="136" y="192"/>
                    <a:pt x="135" y="192"/>
                    <a:pt x="134" y="192"/>
                  </a:cubicBezTo>
                  <a:lnTo>
                    <a:pt x="59" y="192"/>
                  </a:lnTo>
                  <a:close/>
                  <a:moveTo>
                    <a:pt x="9" y="116"/>
                  </a:moveTo>
                  <a:cubicBezTo>
                    <a:pt x="15" y="122"/>
                    <a:pt x="22" y="124"/>
                    <a:pt x="30" y="124"/>
                  </a:cubicBezTo>
                  <a:cubicBezTo>
                    <a:pt x="36" y="124"/>
                    <a:pt x="41" y="123"/>
                    <a:pt x="44" y="120"/>
                  </a:cubicBezTo>
                  <a:cubicBezTo>
                    <a:pt x="48" y="117"/>
                    <a:pt x="50" y="113"/>
                    <a:pt x="50" y="108"/>
                  </a:cubicBezTo>
                  <a:cubicBezTo>
                    <a:pt x="50" y="105"/>
                    <a:pt x="48" y="101"/>
                    <a:pt x="46" y="98"/>
                  </a:cubicBezTo>
                  <a:cubicBezTo>
                    <a:pt x="43" y="94"/>
                    <a:pt x="39" y="92"/>
                    <a:pt x="34" y="92"/>
                  </a:cubicBezTo>
                  <a:cubicBezTo>
                    <a:pt x="33" y="92"/>
                    <a:pt x="33" y="92"/>
                    <a:pt x="32" y="92"/>
                  </a:cubicBezTo>
                  <a:cubicBezTo>
                    <a:pt x="32" y="92"/>
                    <a:pt x="31" y="92"/>
                    <a:pt x="31" y="92"/>
                  </a:cubicBezTo>
                  <a:cubicBezTo>
                    <a:pt x="30" y="92"/>
                    <a:pt x="29" y="92"/>
                    <a:pt x="28" y="91"/>
                  </a:cubicBezTo>
                  <a:cubicBezTo>
                    <a:pt x="25" y="91"/>
                    <a:pt x="23" y="90"/>
                    <a:pt x="22" y="89"/>
                  </a:cubicBezTo>
                  <a:cubicBezTo>
                    <a:pt x="21" y="87"/>
                    <a:pt x="20" y="86"/>
                    <a:pt x="20" y="84"/>
                  </a:cubicBezTo>
                  <a:cubicBezTo>
                    <a:pt x="20" y="82"/>
                    <a:pt x="21" y="80"/>
                    <a:pt x="23" y="78"/>
                  </a:cubicBezTo>
                  <a:cubicBezTo>
                    <a:pt x="25" y="77"/>
                    <a:pt x="27" y="76"/>
                    <a:pt x="30" y="76"/>
                  </a:cubicBezTo>
                  <a:cubicBezTo>
                    <a:pt x="31" y="76"/>
                    <a:pt x="34" y="76"/>
                    <a:pt x="37" y="77"/>
                  </a:cubicBezTo>
                  <a:cubicBezTo>
                    <a:pt x="39" y="78"/>
                    <a:pt x="41" y="79"/>
                    <a:pt x="43" y="80"/>
                  </a:cubicBezTo>
                  <a:cubicBezTo>
                    <a:pt x="48" y="74"/>
                    <a:pt x="48" y="74"/>
                    <a:pt x="48" y="74"/>
                  </a:cubicBezTo>
                  <a:cubicBezTo>
                    <a:pt x="47" y="73"/>
                    <a:pt x="45" y="72"/>
                    <a:pt x="44" y="71"/>
                  </a:cubicBezTo>
                  <a:cubicBezTo>
                    <a:pt x="42" y="71"/>
                    <a:pt x="41" y="70"/>
                    <a:pt x="40" y="69"/>
                  </a:cubicBezTo>
                  <a:cubicBezTo>
                    <a:pt x="37" y="68"/>
                    <a:pt x="34" y="68"/>
                    <a:pt x="30" y="68"/>
                  </a:cubicBezTo>
                  <a:cubicBezTo>
                    <a:pt x="24" y="68"/>
                    <a:pt x="20" y="69"/>
                    <a:pt x="17" y="72"/>
                  </a:cubicBezTo>
                  <a:cubicBezTo>
                    <a:pt x="14" y="75"/>
                    <a:pt x="12" y="79"/>
                    <a:pt x="12" y="84"/>
                  </a:cubicBezTo>
                  <a:cubicBezTo>
                    <a:pt x="12" y="88"/>
                    <a:pt x="13" y="92"/>
                    <a:pt x="16" y="94"/>
                  </a:cubicBezTo>
                  <a:cubicBezTo>
                    <a:pt x="18" y="97"/>
                    <a:pt x="22" y="99"/>
                    <a:pt x="27" y="100"/>
                  </a:cubicBezTo>
                  <a:cubicBezTo>
                    <a:pt x="27" y="100"/>
                    <a:pt x="29" y="100"/>
                    <a:pt x="30" y="100"/>
                  </a:cubicBezTo>
                  <a:cubicBezTo>
                    <a:pt x="31" y="100"/>
                    <a:pt x="31" y="100"/>
                    <a:pt x="32" y="100"/>
                  </a:cubicBezTo>
                  <a:cubicBezTo>
                    <a:pt x="32" y="100"/>
                    <a:pt x="33" y="100"/>
                    <a:pt x="34" y="101"/>
                  </a:cubicBezTo>
                  <a:cubicBezTo>
                    <a:pt x="39" y="101"/>
                    <a:pt x="41" y="104"/>
                    <a:pt x="41" y="108"/>
                  </a:cubicBezTo>
                  <a:cubicBezTo>
                    <a:pt x="41" y="111"/>
                    <a:pt x="40" y="112"/>
                    <a:pt x="38" y="114"/>
                  </a:cubicBezTo>
                  <a:cubicBezTo>
                    <a:pt x="37" y="114"/>
                    <a:pt x="36" y="115"/>
                    <a:pt x="35" y="115"/>
                  </a:cubicBezTo>
                  <a:cubicBezTo>
                    <a:pt x="34" y="116"/>
                    <a:pt x="32" y="116"/>
                    <a:pt x="30" y="116"/>
                  </a:cubicBezTo>
                  <a:cubicBezTo>
                    <a:pt x="27" y="116"/>
                    <a:pt x="24" y="115"/>
                    <a:pt x="22" y="114"/>
                  </a:cubicBezTo>
                  <a:cubicBezTo>
                    <a:pt x="20" y="114"/>
                    <a:pt x="19" y="113"/>
                    <a:pt x="18" y="112"/>
                  </a:cubicBezTo>
                  <a:cubicBezTo>
                    <a:pt x="17" y="112"/>
                    <a:pt x="16" y="111"/>
                    <a:pt x="15" y="110"/>
                  </a:cubicBezTo>
                  <a:lnTo>
                    <a:pt x="9" y="116"/>
                  </a:lnTo>
                  <a:close/>
                  <a:moveTo>
                    <a:pt x="68" y="124"/>
                  </a:moveTo>
                  <a:cubicBezTo>
                    <a:pt x="76" y="124"/>
                    <a:pt x="76" y="124"/>
                    <a:pt x="76" y="124"/>
                  </a:cubicBezTo>
                  <a:cubicBezTo>
                    <a:pt x="76" y="76"/>
                    <a:pt x="76" y="76"/>
                    <a:pt x="76" y="76"/>
                  </a:cubicBezTo>
                  <a:cubicBezTo>
                    <a:pt x="91" y="76"/>
                    <a:pt x="91" y="76"/>
                    <a:pt x="91" y="76"/>
                  </a:cubicBezTo>
                  <a:cubicBezTo>
                    <a:pt x="91" y="68"/>
                    <a:pt x="91" y="68"/>
                    <a:pt x="91" y="68"/>
                  </a:cubicBezTo>
                  <a:cubicBezTo>
                    <a:pt x="53" y="68"/>
                    <a:pt x="53" y="68"/>
                    <a:pt x="53" y="68"/>
                  </a:cubicBezTo>
                  <a:cubicBezTo>
                    <a:pt x="53" y="76"/>
                    <a:pt x="53" y="76"/>
                    <a:pt x="53" y="76"/>
                  </a:cubicBezTo>
                  <a:cubicBezTo>
                    <a:pt x="68" y="76"/>
                    <a:pt x="68" y="76"/>
                    <a:pt x="68" y="76"/>
                  </a:cubicBezTo>
                  <a:lnTo>
                    <a:pt x="68" y="124"/>
                  </a:lnTo>
                  <a:close/>
                  <a:moveTo>
                    <a:pt x="95" y="96"/>
                  </a:moveTo>
                  <a:cubicBezTo>
                    <a:pt x="95" y="103"/>
                    <a:pt x="96" y="107"/>
                    <a:pt x="96" y="109"/>
                  </a:cubicBezTo>
                  <a:cubicBezTo>
                    <a:pt x="96" y="111"/>
                    <a:pt x="97" y="113"/>
                    <a:pt x="98" y="114"/>
                  </a:cubicBezTo>
                  <a:cubicBezTo>
                    <a:pt x="99" y="117"/>
                    <a:pt x="101" y="119"/>
                    <a:pt x="104" y="121"/>
                  </a:cubicBezTo>
                  <a:cubicBezTo>
                    <a:pt x="107" y="123"/>
                    <a:pt x="111" y="124"/>
                    <a:pt x="115" y="124"/>
                  </a:cubicBezTo>
                  <a:cubicBezTo>
                    <a:pt x="119" y="124"/>
                    <a:pt x="123" y="123"/>
                    <a:pt x="126" y="121"/>
                  </a:cubicBezTo>
                  <a:cubicBezTo>
                    <a:pt x="129" y="119"/>
                    <a:pt x="131" y="117"/>
                    <a:pt x="133" y="114"/>
                  </a:cubicBezTo>
                  <a:cubicBezTo>
                    <a:pt x="133" y="113"/>
                    <a:pt x="133" y="112"/>
                    <a:pt x="134" y="112"/>
                  </a:cubicBezTo>
                  <a:cubicBezTo>
                    <a:pt x="134" y="111"/>
                    <a:pt x="134" y="111"/>
                    <a:pt x="134" y="110"/>
                  </a:cubicBezTo>
                  <a:cubicBezTo>
                    <a:pt x="134" y="110"/>
                    <a:pt x="134" y="109"/>
                    <a:pt x="134" y="109"/>
                  </a:cubicBezTo>
                  <a:cubicBezTo>
                    <a:pt x="135" y="108"/>
                    <a:pt x="135" y="106"/>
                    <a:pt x="135" y="104"/>
                  </a:cubicBezTo>
                  <a:cubicBezTo>
                    <a:pt x="135" y="101"/>
                    <a:pt x="135" y="99"/>
                    <a:pt x="135" y="96"/>
                  </a:cubicBezTo>
                  <a:cubicBezTo>
                    <a:pt x="135" y="93"/>
                    <a:pt x="135" y="90"/>
                    <a:pt x="135" y="88"/>
                  </a:cubicBezTo>
                  <a:cubicBezTo>
                    <a:pt x="135" y="86"/>
                    <a:pt x="135" y="84"/>
                    <a:pt x="134" y="83"/>
                  </a:cubicBezTo>
                  <a:cubicBezTo>
                    <a:pt x="134" y="83"/>
                    <a:pt x="134" y="82"/>
                    <a:pt x="134" y="82"/>
                  </a:cubicBezTo>
                  <a:cubicBezTo>
                    <a:pt x="134" y="81"/>
                    <a:pt x="134" y="81"/>
                    <a:pt x="134" y="80"/>
                  </a:cubicBezTo>
                  <a:cubicBezTo>
                    <a:pt x="133" y="80"/>
                    <a:pt x="133" y="79"/>
                    <a:pt x="133" y="78"/>
                  </a:cubicBezTo>
                  <a:cubicBezTo>
                    <a:pt x="132" y="77"/>
                    <a:pt x="131" y="75"/>
                    <a:pt x="130" y="74"/>
                  </a:cubicBezTo>
                  <a:cubicBezTo>
                    <a:pt x="129" y="73"/>
                    <a:pt x="128" y="72"/>
                    <a:pt x="126" y="71"/>
                  </a:cubicBezTo>
                  <a:cubicBezTo>
                    <a:pt x="123" y="69"/>
                    <a:pt x="119" y="68"/>
                    <a:pt x="115" y="68"/>
                  </a:cubicBezTo>
                  <a:cubicBezTo>
                    <a:pt x="110" y="68"/>
                    <a:pt x="107" y="69"/>
                    <a:pt x="104" y="71"/>
                  </a:cubicBezTo>
                  <a:cubicBezTo>
                    <a:pt x="101" y="73"/>
                    <a:pt x="99" y="75"/>
                    <a:pt x="98" y="78"/>
                  </a:cubicBezTo>
                  <a:cubicBezTo>
                    <a:pt x="97" y="79"/>
                    <a:pt x="96" y="81"/>
                    <a:pt x="96" y="83"/>
                  </a:cubicBezTo>
                  <a:cubicBezTo>
                    <a:pt x="96" y="85"/>
                    <a:pt x="95" y="89"/>
                    <a:pt x="95" y="96"/>
                  </a:cubicBezTo>
                  <a:close/>
                  <a:moveTo>
                    <a:pt x="104" y="96"/>
                  </a:moveTo>
                  <a:cubicBezTo>
                    <a:pt x="104" y="93"/>
                    <a:pt x="104" y="91"/>
                    <a:pt x="104" y="89"/>
                  </a:cubicBezTo>
                  <a:cubicBezTo>
                    <a:pt x="104" y="87"/>
                    <a:pt x="104" y="86"/>
                    <a:pt x="104" y="85"/>
                  </a:cubicBezTo>
                  <a:cubicBezTo>
                    <a:pt x="105" y="83"/>
                    <a:pt x="105" y="82"/>
                    <a:pt x="107" y="80"/>
                  </a:cubicBezTo>
                  <a:cubicBezTo>
                    <a:pt x="107" y="80"/>
                    <a:pt x="108" y="79"/>
                    <a:pt x="108" y="79"/>
                  </a:cubicBezTo>
                  <a:cubicBezTo>
                    <a:pt x="109" y="78"/>
                    <a:pt x="109" y="78"/>
                    <a:pt x="110" y="78"/>
                  </a:cubicBezTo>
                  <a:cubicBezTo>
                    <a:pt x="111" y="77"/>
                    <a:pt x="113" y="76"/>
                    <a:pt x="115" y="76"/>
                  </a:cubicBezTo>
                  <a:cubicBezTo>
                    <a:pt x="117" y="76"/>
                    <a:pt x="119" y="77"/>
                    <a:pt x="120" y="78"/>
                  </a:cubicBezTo>
                  <a:cubicBezTo>
                    <a:pt x="121" y="78"/>
                    <a:pt x="122" y="78"/>
                    <a:pt x="122" y="79"/>
                  </a:cubicBezTo>
                  <a:cubicBezTo>
                    <a:pt x="123" y="79"/>
                    <a:pt x="123" y="80"/>
                    <a:pt x="124" y="80"/>
                  </a:cubicBezTo>
                  <a:cubicBezTo>
                    <a:pt x="125" y="82"/>
                    <a:pt x="125" y="83"/>
                    <a:pt x="126" y="85"/>
                  </a:cubicBezTo>
                  <a:cubicBezTo>
                    <a:pt x="126" y="86"/>
                    <a:pt x="127" y="90"/>
                    <a:pt x="127" y="96"/>
                  </a:cubicBezTo>
                  <a:cubicBezTo>
                    <a:pt x="127" y="102"/>
                    <a:pt x="126" y="105"/>
                    <a:pt x="126" y="107"/>
                  </a:cubicBezTo>
                  <a:cubicBezTo>
                    <a:pt x="126" y="109"/>
                    <a:pt x="125" y="110"/>
                    <a:pt x="124" y="112"/>
                  </a:cubicBezTo>
                  <a:cubicBezTo>
                    <a:pt x="123" y="112"/>
                    <a:pt x="123" y="113"/>
                    <a:pt x="122" y="113"/>
                  </a:cubicBezTo>
                  <a:cubicBezTo>
                    <a:pt x="122" y="114"/>
                    <a:pt x="121" y="114"/>
                    <a:pt x="120" y="114"/>
                  </a:cubicBezTo>
                  <a:cubicBezTo>
                    <a:pt x="119" y="115"/>
                    <a:pt x="117" y="116"/>
                    <a:pt x="115" y="116"/>
                  </a:cubicBezTo>
                  <a:cubicBezTo>
                    <a:pt x="113" y="116"/>
                    <a:pt x="112" y="115"/>
                    <a:pt x="110" y="114"/>
                  </a:cubicBezTo>
                  <a:cubicBezTo>
                    <a:pt x="109" y="114"/>
                    <a:pt x="107" y="113"/>
                    <a:pt x="107" y="112"/>
                  </a:cubicBezTo>
                  <a:cubicBezTo>
                    <a:pt x="105" y="110"/>
                    <a:pt x="105" y="108"/>
                    <a:pt x="104" y="107"/>
                  </a:cubicBezTo>
                  <a:cubicBezTo>
                    <a:pt x="104" y="106"/>
                    <a:pt x="104" y="105"/>
                    <a:pt x="104" y="103"/>
                  </a:cubicBezTo>
                  <a:cubicBezTo>
                    <a:pt x="104" y="101"/>
                    <a:pt x="104" y="99"/>
                    <a:pt x="104" y="96"/>
                  </a:cubicBezTo>
                  <a:close/>
                  <a:moveTo>
                    <a:pt x="145" y="124"/>
                  </a:moveTo>
                  <a:cubicBezTo>
                    <a:pt x="153" y="124"/>
                    <a:pt x="153" y="124"/>
                    <a:pt x="153" y="124"/>
                  </a:cubicBezTo>
                  <a:cubicBezTo>
                    <a:pt x="153" y="102"/>
                    <a:pt x="153" y="102"/>
                    <a:pt x="153" y="102"/>
                  </a:cubicBezTo>
                  <a:cubicBezTo>
                    <a:pt x="166" y="102"/>
                    <a:pt x="166" y="102"/>
                    <a:pt x="166" y="102"/>
                  </a:cubicBezTo>
                  <a:cubicBezTo>
                    <a:pt x="171" y="102"/>
                    <a:pt x="176" y="100"/>
                    <a:pt x="179" y="97"/>
                  </a:cubicBezTo>
                  <a:cubicBezTo>
                    <a:pt x="182" y="94"/>
                    <a:pt x="183" y="90"/>
                    <a:pt x="183" y="85"/>
                  </a:cubicBezTo>
                  <a:cubicBezTo>
                    <a:pt x="183" y="82"/>
                    <a:pt x="183" y="80"/>
                    <a:pt x="182" y="78"/>
                  </a:cubicBezTo>
                  <a:cubicBezTo>
                    <a:pt x="180" y="75"/>
                    <a:pt x="179" y="73"/>
                    <a:pt x="177" y="72"/>
                  </a:cubicBezTo>
                  <a:cubicBezTo>
                    <a:pt x="175" y="71"/>
                    <a:pt x="173" y="70"/>
                    <a:pt x="171" y="69"/>
                  </a:cubicBezTo>
                  <a:cubicBezTo>
                    <a:pt x="170" y="69"/>
                    <a:pt x="169" y="69"/>
                    <a:pt x="168" y="69"/>
                  </a:cubicBezTo>
                  <a:cubicBezTo>
                    <a:pt x="167" y="68"/>
                    <a:pt x="166" y="68"/>
                    <a:pt x="165" y="68"/>
                  </a:cubicBezTo>
                  <a:cubicBezTo>
                    <a:pt x="145" y="68"/>
                    <a:pt x="145" y="68"/>
                    <a:pt x="145" y="68"/>
                  </a:cubicBezTo>
                  <a:lnTo>
                    <a:pt x="145" y="124"/>
                  </a:lnTo>
                  <a:close/>
                  <a:moveTo>
                    <a:pt x="153" y="76"/>
                  </a:moveTo>
                  <a:cubicBezTo>
                    <a:pt x="165" y="76"/>
                    <a:pt x="165" y="76"/>
                    <a:pt x="165" y="76"/>
                  </a:cubicBezTo>
                  <a:cubicBezTo>
                    <a:pt x="168" y="76"/>
                    <a:pt x="170" y="77"/>
                    <a:pt x="171" y="78"/>
                  </a:cubicBezTo>
                  <a:cubicBezTo>
                    <a:pt x="174" y="79"/>
                    <a:pt x="175" y="82"/>
                    <a:pt x="175" y="85"/>
                  </a:cubicBezTo>
                  <a:cubicBezTo>
                    <a:pt x="175" y="88"/>
                    <a:pt x="174" y="90"/>
                    <a:pt x="173" y="91"/>
                  </a:cubicBezTo>
                  <a:cubicBezTo>
                    <a:pt x="171" y="93"/>
                    <a:pt x="168" y="94"/>
                    <a:pt x="166" y="94"/>
                  </a:cubicBezTo>
                  <a:cubicBezTo>
                    <a:pt x="153" y="94"/>
                    <a:pt x="153" y="94"/>
                    <a:pt x="153" y="94"/>
                  </a:cubicBezTo>
                  <a:lnTo>
                    <a:pt x="153" y="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xmlns="" id="{9E1FBEC8-39C4-46F1-8CDC-C5C064059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3" name="Picture 12">
            <a:extLst>
              <a:ext uri="{FF2B5EF4-FFF2-40B4-BE49-F238E27FC236}">
                <a16:creationId xmlns:a16="http://schemas.microsoft.com/office/drawing/2014/main" xmlns="" id="{47899658-E91E-428C-B555-48BD9505C2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6750169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Use</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ad-</a:t>
            </a:r>
            <a:r>
              <a:rPr lang="hu-HU" sz="1000" i="1" dirty="0" err="1">
                <a:solidFill>
                  <a:schemeClr val="bg1">
                    <a:lumMod val="50000"/>
                  </a:schemeClr>
                </a:solidFill>
              </a:rPr>
              <a:t>blocking</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N=different on each devices | Base: the ones who have heard of ad-blocking and use internet on the device.</a:t>
            </a:r>
          </a:p>
        </p:txBody>
      </p:sp>
      <p:graphicFrame>
        <p:nvGraphicFramePr>
          <p:cNvPr id="56" name="Chart 55"/>
          <p:cNvGraphicFramePr/>
          <p:nvPr>
            <p:extLst>
              <p:ext uri="{D42A27DB-BD31-4B8C-83A1-F6EECF244321}">
                <p14:modId xmlns:p14="http://schemas.microsoft.com/office/powerpoint/2010/main" val="438617433"/>
              </p:ext>
            </p:extLst>
          </p:nvPr>
        </p:nvGraphicFramePr>
        <p:xfrm>
          <a:off x="4111543" y="872715"/>
          <a:ext cx="4680520" cy="3589956"/>
        </p:xfrm>
        <a:graphic>
          <a:graphicData uri="http://schemas.openxmlformats.org/drawingml/2006/chart">
            <c:chart xmlns:c="http://schemas.openxmlformats.org/drawingml/2006/chart" xmlns:r="http://schemas.openxmlformats.org/officeDocument/2006/relationships" r:id="rId2"/>
          </a:graphicData>
        </a:graphic>
      </p:graphicFrame>
      <p:sp>
        <p:nvSpPr>
          <p:cNvPr id="61" name="Szövegdoboz 30"/>
          <p:cNvSpPr txBox="1"/>
          <p:nvPr/>
        </p:nvSpPr>
        <p:spPr>
          <a:xfrm>
            <a:off x="158409" y="1347614"/>
            <a:ext cx="3897786" cy="22852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u-HU" sz="950" b="0" i="0" u="none" strike="noStrike" kern="0" cap="none" spc="0" normalizeH="0" baseline="0" noProof="0" dirty="0">
                <a:ln>
                  <a:noFill/>
                </a:ln>
                <a:solidFill>
                  <a:srgbClr val="58595B"/>
                </a:solidFill>
                <a:effectLst/>
                <a:uLnTx/>
                <a:uFillTx/>
                <a:latin typeface="Calibri"/>
              </a:rPr>
              <a:t>In </a:t>
            </a:r>
            <a:r>
              <a:rPr kumimoji="0" lang="hu-HU" sz="950" b="0" i="0" u="none" strike="noStrike" kern="0" cap="none" spc="0" normalizeH="0" baseline="0" noProof="0" dirty="0" err="1">
                <a:ln>
                  <a:noFill/>
                </a:ln>
                <a:solidFill>
                  <a:srgbClr val="58595B"/>
                </a:solidFill>
                <a:effectLst/>
                <a:uLnTx/>
                <a:uFillTx/>
                <a:latin typeface="Calibri"/>
              </a:rPr>
              <a:t>case</a:t>
            </a:r>
            <a:r>
              <a:rPr kumimoji="0" lang="hu-HU" sz="950" b="0" i="0" u="none" strike="noStrike" kern="0" cap="none" spc="0" normalizeH="0" baseline="0" noProof="0" dirty="0">
                <a:ln>
                  <a:noFill/>
                </a:ln>
                <a:solidFill>
                  <a:srgbClr val="58595B"/>
                </a:solidFill>
                <a:effectLst/>
                <a:uLnTx/>
                <a:uFillTx/>
                <a:latin typeface="Calibri"/>
              </a:rPr>
              <a:t> of </a:t>
            </a:r>
            <a:r>
              <a:rPr kumimoji="0" lang="hu-HU" sz="950" b="0" i="0" u="none" strike="noStrike" kern="0" cap="none" spc="0" normalizeH="0" baseline="0" noProof="0" dirty="0" err="1">
                <a:ln>
                  <a:noFill/>
                </a:ln>
                <a:solidFill>
                  <a:srgbClr val="58595B"/>
                </a:solidFill>
                <a:effectLst/>
                <a:uLnTx/>
                <a:uFillTx/>
                <a:latin typeface="Calibri"/>
              </a:rPr>
              <a:t>laptops</a:t>
            </a:r>
            <a:r>
              <a:rPr kumimoji="0" lang="hu-HU" sz="950" b="0" i="0" u="none" strike="noStrike" kern="0" cap="none" spc="0" normalizeH="0" baseline="0" noProof="0" dirty="0">
                <a:ln>
                  <a:noFill/>
                </a:ln>
                <a:solidFill>
                  <a:srgbClr val="58595B"/>
                </a:solidFill>
                <a:effectLst/>
                <a:uLnTx/>
                <a:uFillTx/>
                <a:latin typeface="Calibri"/>
              </a:rPr>
              <a:t> and </a:t>
            </a:r>
            <a:r>
              <a:rPr kumimoji="0" lang="hu-HU" sz="950" b="0" i="0" u="none" strike="noStrike" kern="0" cap="none" spc="0" normalizeH="0" baseline="0" noProof="0" dirty="0" err="1">
                <a:ln>
                  <a:noFill/>
                </a:ln>
                <a:solidFill>
                  <a:srgbClr val="58595B"/>
                </a:solidFill>
                <a:effectLst/>
                <a:uLnTx/>
                <a:uFillTx/>
                <a:latin typeface="Calibri"/>
              </a:rPr>
              <a:t>desktop</a:t>
            </a:r>
            <a:r>
              <a:rPr kumimoji="0" lang="hu-HU" sz="950" b="0" i="0" u="none" strike="noStrike" kern="0" cap="none" spc="0" normalizeH="0" baseline="0" noProof="0" dirty="0">
                <a:ln>
                  <a:noFill/>
                </a:ln>
                <a:solidFill>
                  <a:srgbClr val="58595B"/>
                </a:solidFill>
                <a:effectLst/>
                <a:uLnTx/>
                <a:uFillTx/>
                <a:latin typeface="Calibri"/>
              </a:rPr>
              <a:t> </a:t>
            </a:r>
            <a:r>
              <a:rPr lang="hu-HU" sz="950" kern="0" dirty="0" err="1">
                <a:solidFill>
                  <a:srgbClr val="58595B"/>
                </a:solidFill>
                <a:latin typeface="Calibri"/>
              </a:rPr>
              <a:t>computers</a:t>
            </a:r>
            <a:r>
              <a:rPr lang="hu-HU" sz="950" kern="0" dirty="0">
                <a:solidFill>
                  <a:srgbClr val="58595B"/>
                </a:solidFill>
                <a:latin typeface="Calibri"/>
              </a:rPr>
              <a:t>, </a:t>
            </a:r>
            <a:r>
              <a:rPr lang="hu-HU" sz="950" kern="0" dirty="0" err="1">
                <a:solidFill>
                  <a:srgbClr val="58595B"/>
                </a:solidFill>
                <a:latin typeface="Calibri"/>
              </a:rPr>
              <a:t>whoever</a:t>
            </a:r>
            <a:r>
              <a:rPr lang="hu-HU" sz="950" kern="0" dirty="0">
                <a:solidFill>
                  <a:srgbClr val="58595B"/>
                </a:solidFill>
                <a:latin typeface="Calibri"/>
              </a:rPr>
              <a:t> </a:t>
            </a:r>
            <a:r>
              <a:rPr lang="hu-HU" sz="950" kern="0" dirty="0" err="1">
                <a:solidFill>
                  <a:srgbClr val="58595B"/>
                </a:solidFill>
                <a:latin typeface="Calibri"/>
              </a:rPr>
              <a:t>heard</a:t>
            </a:r>
            <a:r>
              <a:rPr lang="hu-HU" sz="950" kern="0" dirty="0">
                <a:solidFill>
                  <a:srgbClr val="58595B"/>
                </a:solidFill>
                <a:latin typeface="Calibri"/>
              </a:rPr>
              <a:t> of ad-</a:t>
            </a:r>
            <a:r>
              <a:rPr lang="hu-HU" sz="950" kern="0" dirty="0" err="1">
                <a:solidFill>
                  <a:srgbClr val="58595B"/>
                </a:solidFill>
                <a:latin typeface="Calibri"/>
              </a:rPr>
              <a:t>blocking</a:t>
            </a:r>
            <a:r>
              <a:rPr lang="hu-HU" sz="950" kern="0" dirty="0">
                <a:solidFill>
                  <a:srgbClr val="58595B"/>
                </a:solidFill>
                <a:latin typeface="Calibri"/>
              </a:rPr>
              <a:t>, </a:t>
            </a:r>
            <a:r>
              <a:rPr lang="hu-HU" sz="950" kern="0" dirty="0" err="1">
                <a:solidFill>
                  <a:srgbClr val="58595B"/>
                </a:solidFill>
                <a:latin typeface="Calibri"/>
              </a:rPr>
              <a:t>uses</a:t>
            </a:r>
            <a:r>
              <a:rPr lang="hu-HU" sz="950" kern="0" dirty="0">
                <a:solidFill>
                  <a:srgbClr val="58595B"/>
                </a:solidFill>
                <a:latin typeface="Calibri"/>
              </a:rPr>
              <a:t> </a:t>
            </a:r>
            <a:r>
              <a:rPr lang="hu-HU" sz="950" kern="0" dirty="0" err="1">
                <a:solidFill>
                  <a:srgbClr val="58595B"/>
                </a:solidFill>
                <a:latin typeface="Calibri"/>
              </a:rPr>
              <a:t>it</a:t>
            </a:r>
            <a:r>
              <a:rPr lang="hu-HU" sz="950" kern="0" dirty="0">
                <a:solidFill>
                  <a:srgbClr val="58595B"/>
                </a:solidFill>
                <a:latin typeface="Calibri"/>
              </a:rPr>
              <a:t> </a:t>
            </a:r>
            <a:r>
              <a:rPr lang="hu-HU" sz="950" kern="0" dirty="0" err="1">
                <a:solidFill>
                  <a:srgbClr val="58595B"/>
                </a:solidFill>
                <a:latin typeface="Calibri"/>
              </a:rPr>
              <a:t>as</a:t>
            </a:r>
            <a:r>
              <a:rPr lang="hu-HU" sz="950" kern="0" dirty="0">
                <a:solidFill>
                  <a:srgbClr val="58595B"/>
                </a:solidFill>
                <a:latin typeface="Calibri"/>
              </a:rPr>
              <a:t> </a:t>
            </a:r>
            <a:r>
              <a:rPr lang="hu-HU" sz="950" kern="0" dirty="0" err="1">
                <a:solidFill>
                  <a:srgbClr val="58595B"/>
                </a:solidFill>
                <a:latin typeface="Calibri"/>
              </a:rPr>
              <a:t>well</a:t>
            </a:r>
            <a:r>
              <a:rPr lang="hu-HU" sz="950" kern="0" dirty="0">
                <a:solidFill>
                  <a:srgbClr val="58595B"/>
                </a:solidFill>
                <a:latin typeface="Calibri"/>
              </a:rPr>
              <a:t>. </a:t>
            </a:r>
            <a:r>
              <a:rPr lang="hu-HU" sz="950" kern="0" dirty="0" err="1">
                <a:solidFill>
                  <a:srgbClr val="58595B"/>
                </a:solidFill>
                <a:latin typeface="Calibri"/>
              </a:rPr>
              <a:t>On</a:t>
            </a:r>
            <a:r>
              <a:rPr lang="hu-HU" sz="950" kern="0" dirty="0">
                <a:solidFill>
                  <a:srgbClr val="58595B"/>
                </a:solidFill>
                <a:latin typeface="Calibri"/>
              </a:rPr>
              <a:t> </a:t>
            </a:r>
            <a:r>
              <a:rPr lang="hu-HU" sz="950" kern="0" dirty="0" err="1">
                <a:solidFill>
                  <a:srgbClr val="58595B"/>
                </a:solidFill>
                <a:latin typeface="Calibri"/>
              </a:rPr>
              <a:t>smart</a:t>
            </a:r>
            <a:r>
              <a:rPr lang="hu-HU" sz="950" kern="0" dirty="0">
                <a:solidFill>
                  <a:srgbClr val="58595B"/>
                </a:solidFill>
                <a:latin typeface="Calibri"/>
              </a:rPr>
              <a:t> </a:t>
            </a:r>
            <a:r>
              <a:rPr lang="hu-HU" sz="950" kern="0" dirty="0" err="1">
                <a:solidFill>
                  <a:srgbClr val="58595B"/>
                </a:solidFill>
                <a:latin typeface="Calibri"/>
              </a:rPr>
              <a:t>phones</a:t>
            </a:r>
            <a:r>
              <a:rPr lang="hu-HU" sz="950" kern="0" dirty="0">
                <a:solidFill>
                  <a:srgbClr val="58595B"/>
                </a:solidFill>
                <a:latin typeface="Calibri"/>
              </a:rPr>
              <a:t> and </a:t>
            </a:r>
            <a:r>
              <a:rPr lang="hu-HU" sz="950" kern="0" dirty="0" err="1">
                <a:solidFill>
                  <a:srgbClr val="58595B"/>
                </a:solidFill>
                <a:latin typeface="Calibri"/>
              </a:rPr>
              <a:t>tablets</a:t>
            </a:r>
            <a:r>
              <a:rPr lang="hu-HU" sz="950" kern="0" dirty="0">
                <a:solidFill>
                  <a:srgbClr val="58595B"/>
                </a:solidFill>
                <a:latin typeface="Calibri"/>
              </a:rPr>
              <a:t>, 30% and 26% percent of </a:t>
            </a:r>
            <a:r>
              <a:rPr lang="hu-HU" sz="950" kern="0" dirty="0" err="1">
                <a:solidFill>
                  <a:srgbClr val="58595B"/>
                </a:solidFill>
                <a:latin typeface="Calibri"/>
              </a:rPr>
              <a:t>users</a:t>
            </a:r>
            <a:r>
              <a:rPr lang="hu-HU" sz="950" kern="0" dirty="0">
                <a:solidFill>
                  <a:srgbClr val="58595B"/>
                </a:solidFill>
                <a:latin typeface="Calibri"/>
              </a:rPr>
              <a:t> </a:t>
            </a:r>
            <a:r>
              <a:rPr lang="hu-HU" sz="950" kern="0" dirty="0" err="1">
                <a:solidFill>
                  <a:srgbClr val="58595B"/>
                </a:solidFill>
                <a:latin typeface="Calibri"/>
              </a:rPr>
              <a:t>block</a:t>
            </a:r>
            <a:r>
              <a:rPr lang="hu-HU" sz="950" kern="0" dirty="0">
                <a:solidFill>
                  <a:srgbClr val="58595B"/>
                </a:solidFill>
                <a:latin typeface="Calibri"/>
              </a:rPr>
              <a:t> </a:t>
            </a:r>
            <a:r>
              <a:rPr lang="hu-HU" sz="950" kern="0" dirty="0" err="1">
                <a:solidFill>
                  <a:srgbClr val="58595B"/>
                </a:solidFill>
                <a:latin typeface="Calibri"/>
              </a:rPr>
              <a:t>advertisements</a:t>
            </a:r>
            <a:r>
              <a:rPr lang="hu-HU" sz="950" kern="0" dirty="0">
                <a:solidFill>
                  <a:srgbClr val="58595B"/>
                </a:solidFill>
                <a:latin typeface="Calibri"/>
              </a:rPr>
              <a:t>, </a:t>
            </a:r>
            <a:r>
              <a:rPr lang="hu-HU" sz="950" kern="0" dirty="0" err="1">
                <a:solidFill>
                  <a:srgbClr val="58595B"/>
                </a:solidFill>
                <a:latin typeface="Calibri"/>
              </a:rPr>
              <a:t>but</a:t>
            </a:r>
            <a:r>
              <a:rPr lang="hu-HU" sz="950" kern="0" dirty="0">
                <a:solidFill>
                  <a:srgbClr val="58595B"/>
                </a:solidFill>
                <a:latin typeface="Calibri"/>
              </a:rPr>
              <a:t> </a:t>
            </a:r>
            <a:r>
              <a:rPr lang="hu-HU" sz="950" kern="0" dirty="0" err="1">
                <a:solidFill>
                  <a:srgbClr val="58595B"/>
                </a:solidFill>
                <a:latin typeface="Calibri"/>
              </a:rPr>
              <a:t>one</a:t>
            </a:r>
            <a:r>
              <a:rPr lang="hu-HU" sz="950" kern="0" dirty="0">
                <a:solidFill>
                  <a:srgbClr val="58595B"/>
                </a:solidFill>
                <a:latin typeface="Calibri"/>
              </a:rPr>
              <a:t> </a:t>
            </a:r>
            <a:r>
              <a:rPr lang="hu-HU" sz="950" kern="0" dirty="0" err="1">
                <a:solidFill>
                  <a:srgbClr val="58595B"/>
                </a:solidFill>
                <a:latin typeface="Calibri"/>
              </a:rPr>
              <a:t>quarter</a:t>
            </a:r>
            <a:r>
              <a:rPr lang="hu-HU" sz="950" kern="0" dirty="0">
                <a:solidFill>
                  <a:srgbClr val="58595B"/>
                </a:solidFill>
                <a:latin typeface="Calibri"/>
              </a:rPr>
              <a:t> of </a:t>
            </a:r>
            <a:r>
              <a:rPr lang="hu-HU" sz="950" kern="0" dirty="0" err="1">
                <a:solidFill>
                  <a:srgbClr val="58595B"/>
                </a:solidFill>
                <a:latin typeface="Calibri"/>
              </a:rPr>
              <a:t>them</a:t>
            </a:r>
            <a:r>
              <a:rPr lang="hu-HU" sz="950" kern="0" dirty="0">
                <a:solidFill>
                  <a:srgbClr val="58595B"/>
                </a:solidFill>
                <a:latin typeface="Calibri"/>
              </a:rPr>
              <a:t> </a:t>
            </a:r>
            <a:r>
              <a:rPr lang="hu-HU" sz="950" kern="0" dirty="0" err="1">
                <a:solidFill>
                  <a:srgbClr val="58595B"/>
                </a:solidFill>
                <a:latin typeface="Calibri"/>
              </a:rPr>
              <a:t>believes</a:t>
            </a:r>
            <a:r>
              <a:rPr lang="hu-HU" sz="950" kern="0" dirty="0">
                <a:solidFill>
                  <a:srgbClr val="58595B"/>
                </a:solidFill>
                <a:latin typeface="Calibri"/>
              </a:rPr>
              <a:t> </a:t>
            </a:r>
            <a:r>
              <a:rPr lang="hu-HU" sz="950" kern="0" dirty="0" err="1">
                <a:solidFill>
                  <a:srgbClr val="58595B"/>
                </a:solidFill>
                <a:latin typeface="Calibri"/>
              </a:rPr>
              <a:t>that</a:t>
            </a:r>
            <a:r>
              <a:rPr lang="hu-HU" sz="950" kern="0" dirty="0">
                <a:solidFill>
                  <a:srgbClr val="58595B"/>
                </a:solidFill>
                <a:latin typeface="Calibri"/>
              </a:rPr>
              <a:t> </a:t>
            </a:r>
            <a:r>
              <a:rPr lang="hu-HU" sz="950" kern="0" dirty="0" err="1">
                <a:solidFill>
                  <a:srgbClr val="58595B"/>
                </a:solidFill>
                <a:latin typeface="Calibri"/>
              </a:rPr>
              <a:t>they</a:t>
            </a:r>
            <a:r>
              <a:rPr lang="hu-HU" sz="950" kern="0" dirty="0">
                <a:solidFill>
                  <a:srgbClr val="58595B"/>
                </a:solidFill>
                <a:latin typeface="Calibri"/>
              </a:rPr>
              <a:t> </a:t>
            </a:r>
            <a:r>
              <a:rPr lang="hu-HU" sz="950" kern="0" dirty="0" err="1">
                <a:solidFill>
                  <a:srgbClr val="58595B"/>
                </a:solidFill>
                <a:latin typeface="Calibri"/>
              </a:rPr>
              <a:t>will</a:t>
            </a:r>
            <a:r>
              <a:rPr lang="hu-HU" sz="950" kern="0" dirty="0">
                <a:solidFill>
                  <a:srgbClr val="58595B"/>
                </a:solidFill>
                <a:latin typeface="Calibri"/>
              </a:rPr>
              <a:t> </a:t>
            </a:r>
            <a:r>
              <a:rPr lang="hu-HU" sz="950" kern="0" dirty="0" err="1">
                <a:solidFill>
                  <a:srgbClr val="58595B"/>
                </a:solidFill>
                <a:latin typeface="Calibri"/>
              </a:rPr>
              <a:t>use</a:t>
            </a:r>
            <a:r>
              <a:rPr lang="hu-HU" sz="950" kern="0" dirty="0">
                <a:solidFill>
                  <a:srgbClr val="58595B"/>
                </a:solidFill>
                <a:latin typeface="Calibri"/>
              </a:rPr>
              <a:t> </a:t>
            </a:r>
            <a:r>
              <a:rPr lang="hu-HU" sz="950" kern="0" dirty="0" err="1">
                <a:solidFill>
                  <a:srgbClr val="58595B"/>
                </a:solidFill>
                <a:latin typeface="Calibri"/>
              </a:rPr>
              <a:t>blockers</a:t>
            </a:r>
            <a:r>
              <a:rPr lang="hu-HU" sz="950" kern="0" dirty="0">
                <a:solidFill>
                  <a:srgbClr val="58595B"/>
                </a:solidFill>
                <a:latin typeface="Calibri"/>
              </a:rPr>
              <a:t> in </a:t>
            </a:r>
            <a:r>
              <a:rPr lang="hu-HU" sz="950" kern="0" dirty="0" err="1">
                <a:solidFill>
                  <a:srgbClr val="58595B"/>
                </a:solidFill>
                <a:latin typeface="Calibri"/>
              </a:rPr>
              <a:t>the</a:t>
            </a:r>
            <a:r>
              <a:rPr lang="hu-HU" sz="950" kern="0" dirty="0">
                <a:solidFill>
                  <a:srgbClr val="58595B"/>
                </a:solidFill>
                <a:latin typeface="Calibri"/>
              </a:rPr>
              <a:t> </a:t>
            </a:r>
            <a:r>
              <a:rPr lang="hu-HU" sz="950" kern="0" dirty="0" err="1">
                <a:solidFill>
                  <a:srgbClr val="58595B"/>
                </a:solidFill>
                <a:latin typeface="Calibri"/>
              </a:rPr>
              <a:t>future</a:t>
            </a:r>
            <a:r>
              <a:rPr lang="hu-HU" sz="950" kern="0" dirty="0">
                <a:solidFill>
                  <a:srgbClr val="58595B"/>
                </a:solidFill>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950" kern="0" dirty="0" err="1">
                <a:solidFill>
                  <a:srgbClr val="58595B"/>
                </a:solidFill>
                <a:latin typeface="Calibri"/>
              </a:rPr>
              <a:t>If</a:t>
            </a:r>
            <a:r>
              <a:rPr lang="hu-HU" sz="950" kern="0" dirty="0">
                <a:solidFill>
                  <a:srgbClr val="58595B"/>
                </a:solidFill>
                <a:latin typeface="Calibri"/>
              </a:rPr>
              <a:t> </a:t>
            </a:r>
            <a:r>
              <a:rPr lang="hu-HU" sz="950" kern="0" dirty="0" err="1">
                <a:solidFill>
                  <a:srgbClr val="58595B"/>
                </a:solidFill>
                <a:latin typeface="Calibri"/>
              </a:rPr>
              <a:t>we</a:t>
            </a:r>
            <a:r>
              <a:rPr lang="hu-HU" sz="950" kern="0" dirty="0">
                <a:solidFill>
                  <a:srgbClr val="58595B"/>
                </a:solidFill>
                <a:latin typeface="Calibri"/>
              </a:rPr>
              <a:t> </a:t>
            </a:r>
            <a:r>
              <a:rPr lang="hu-HU" sz="950" kern="0" dirty="0" err="1">
                <a:solidFill>
                  <a:srgbClr val="58595B"/>
                </a:solidFill>
                <a:latin typeface="Calibri"/>
              </a:rPr>
              <a:t>look</a:t>
            </a:r>
            <a:r>
              <a:rPr lang="hu-HU" sz="950" kern="0" dirty="0">
                <a:solidFill>
                  <a:srgbClr val="58595B"/>
                </a:solidFill>
                <a:latin typeface="Calibri"/>
              </a:rPr>
              <a:t> </a:t>
            </a:r>
            <a:r>
              <a:rPr lang="hu-HU" sz="950" kern="0" dirty="0" err="1">
                <a:solidFill>
                  <a:srgbClr val="58595B"/>
                </a:solidFill>
                <a:latin typeface="Calibri"/>
              </a:rPr>
              <a:t>at</a:t>
            </a:r>
            <a:r>
              <a:rPr lang="hu-HU" sz="950" kern="0" dirty="0">
                <a:solidFill>
                  <a:srgbClr val="58595B"/>
                </a:solidFill>
                <a:latin typeface="Calibri"/>
              </a:rPr>
              <a:t> </a:t>
            </a:r>
            <a:r>
              <a:rPr lang="hu-HU" sz="950" kern="0" dirty="0" err="1">
                <a:solidFill>
                  <a:srgbClr val="58595B"/>
                </a:solidFill>
                <a:latin typeface="Calibri"/>
              </a:rPr>
              <a:t>the</a:t>
            </a:r>
            <a:r>
              <a:rPr lang="hu-HU" sz="950" kern="0" dirty="0">
                <a:solidFill>
                  <a:srgbClr val="58595B"/>
                </a:solidFill>
                <a:latin typeface="Calibri"/>
              </a:rPr>
              <a:t> </a:t>
            </a:r>
            <a:r>
              <a:rPr lang="hu-HU" sz="950" kern="0" dirty="0" err="1">
                <a:solidFill>
                  <a:srgbClr val="58595B"/>
                </a:solidFill>
                <a:latin typeface="Calibri"/>
              </a:rPr>
              <a:t>ones</a:t>
            </a:r>
            <a:r>
              <a:rPr lang="hu-HU" sz="950" kern="0" dirty="0">
                <a:solidFill>
                  <a:srgbClr val="58595B"/>
                </a:solidFill>
                <a:latin typeface="Calibri"/>
              </a:rPr>
              <a:t> </a:t>
            </a:r>
            <a:r>
              <a:rPr lang="hu-HU" sz="950" kern="0" dirty="0" err="1">
                <a:solidFill>
                  <a:srgbClr val="58595B"/>
                </a:solidFill>
                <a:latin typeface="Calibri"/>
              </a:rPr>
              <a:t>who</a:t>
            </a:r>
            <a:r>
              <a:rPr lang="hu-HU" sz="950" kern="0" dirty="0">
                <a:solidFill>
                  <a:srgbClr val="58595B"/>
                </a:solidFill>
                <a:latin typeface="Calibri"/>
              </a:rPr>
              <a:t> </a:t>
            </a:r>
            <a:r>
              <a:rPr lang="hu-HU" sz="950" kern="0" dirty="0" err="1">
                <a:solidFill>
                  <a:srgbClr val="58595B"/>
                </a:solidFill>
                <a:latin typeface="Calibri"/>
              </a:rPr>
              <a:t>use</a:t>
            </a:r>
            <a:r>
              <a:rPr lang="hu-HU" sz="950" kern="0" dirty="0">
                <a:solidFill>
                  <a:srgbClr val="58595B"/>
                </a:solidFill>
                <a:latin typeface="Calibri"/>
              </a:rPr>
              <a:t> ad-</a:t>
            </a:r>
            <a:r>
              <a:rPr lang="hu-HU" sz="950" kern="0" dirty="0" err="1">
                <a:solidFill>
                  <a:srgbClr val="58595B"/>
                </a:solidFill>
                <a:latin typeface="Calibri"/>
              </a:rPr>
              <a:t>blockers</a:t>
            </a:r>
            <a:r>
              <a:rPr lang="hu-HU" sz="950" kern="0" dirty="0">
                <a:solidFill>
                  <a:srgbClr val="58595B"/>
                </a:solidFill>
                <a:latin typeface="Calibri"/>
              </a:rPr>
              <a:t>, </a:t>
            </a:r>
            <a:r>
              <a:rPr lang="hu-HU" sz="950" kern="0" dirty="0" err="1">
                <a:solidFill>
                  <a:srgbClr val="58595B"/>
                </a:solidFill>
                <a:latin typeface="Calibri"/>
              </a:rPr>
              <a:t>the</a:t>
            </a:r>
            <a:r>
              <a:rPr lang="hu-HU" sz="950" kern="0" dirty="0">
                <a:solidFill>
                  <a:srgbClr val="58595B"/>
                </a:solidFill>
                <a:latin typeface="Calibri"/>
              </a:rPr>
              <a:t> </a:t>
            </a:r>
            <a:r>
              <a:rPr lang="hu-HU" sz="950" kern="0" dirty="0" err="1">
                <a:solidFill>
                  <a:srgbClr val="58595B"/>
                </a:solidFill>
                <a:latin typeface="Calibri"/>
              </a:rPr>
              <a:t>distribution</a:t>
            </a:r>
            <a:r>
              <a:rPr lang="hu-HU" sz="950" kern="0" dirty="0">
                <a:solidFill>
                  <a:srgbClr val="58595B"/>
                </a:solidFill>
                <a:latin typeface="Calibri"/>
              </a:rPr>
              <a:t> of </a:t>
            </a:r>
            <a:r>
              <a:rPr lang="hu-HU" sz="950" kern="0" dirty="0" err="1">
                <a:solidFill>
                  <a:srgbClr val="58595B"/>
                </a:solidFill>
                <a:latin typeface="Calibri"/>
              </a:rPr>
              <a:t>devices</a:t>
            </a:r>
            <a:r>
              <a:rPr lang="hu-HU" sz="950" kern="0" dirty="0">
                <a:solidFill>
                  <a:srgbClr val="58595B"/>
                </a:solidFill>
                <a:latin typeface="Calibri"/>
              </a:rPr>
              <a:t> </a:t>
            </a:r>
            <a:r>
              <a:rPr lang="hu-HU" sz="950" kern="0" dirty="0" err="1">
                <a:solidFill>
                  <a:srgbClr val="58595B"/>
                </a:solidFill>
                <a:latin typeface="Calibri"/>
              </a:rPr>
              <a:t>are</a:t>
            </a:r>
            <a:r>
              <a:rPr lang="hu-HU" sz="950" kern="0" dirty="0">
                <a:solidFill>
                  <a:srgbClr val="58595B"/>
                </a:solidFill>
                <a:latin typeface="Calibri"/>
              </a:rPr>
              <a:t>: 97% laptop/notebook, 49% tablet, 42% </a:t>
            </a:r>
            <a:r>
              <a:rPr lang="hu-HU" sz="950" kern="0" dirty="0" err="1">
                <a:solidFill>
                  <a:srgbClr val="58595B"/>
                </a:solidFill>
                <a:latin typeface="Calibri"/>
              </a:rPr>
              <a:t>smart</a:t>
            </a:r>
            <a:r>
              <a:rPr lang="hu-HU" sz="950" kern="0" dirty="0">
                <a:solidFill>
                  <a:srgbClr val="58595B"/>
                </a:solidFill>
                <a:latin typeface="Calibri"/>
              </a:rPr>
              <a:t> </a:t>
            </a:r>
            <a:r>
              <a:rPr lang="hu-HU" sz="950" kern="0" dirty="0" err="1">
                <a:solidFill>
                  <a:srgbClr val="58595B"/>
                </a:solidFill>
                <a:latin typeface="Calibri"/>
              </a:rPr>
              <a:t>phone</a:t>
            </a:r>
            <a:r>
              <a:rPr lang="hu-HU" sz="950" kern="0" dirty="0">
                <a:solidFill>
                  <a:srgbClr val="58595B"/>
                </a:solidFill>
                <a:latin typeface="Calibri"/>
              </a:rPr>
              <a:t> and 30% TV.</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950" kern="0" dirty="0">
              <a:solidFill>
                <a:srgbClr val="58595B"/>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950" kern="0" dirty="0">
                <a:solidFill>
                  <a:srgbClr val="58595B"/>
                </a:solidFill>
                <a:latin typeface="Calibri"/>
              </a:rPr>
              <a:t>80% of primary school graduates claim to have an ad-blocker on their desktop PC. </a:t>
            </a:r>
            <a:r>
              <a:rPr kumimoji="0" lang="hu-HU" sz="950" b="0" i="0" u="none" strike="noStrike" kern="0" cap="none" spc="0" normalizeH="0" noProof="0" dirty="0">
                <a:ln>
                  <a:noFill/>
                </a:ln>
                <a:solidFill>
                  <a:srgbClr val="58595B"/>
                </a:solidFill>
                <a:effectLst/>
                <a:uLnTx/>
                <a:uFillTx/>
                <a:latin typeface="Calibri"/>
              </a:rPr>
              <a:t>One third of the ones living with their partner and child plan to use it </a:t>
            </a:r>
            <a:r>
              <a:rPr lang="hu-HU" sz="950" kern="0" dirty="0" err="1">
                <a:solidFill>
                  <a:srgbClr val="58595B"/>
                </a:solidFill>
                <a:latin typeface="Calibri"/>
              </a:rPr>
              <a:t>later</a:t>
            </a:r>
            <a:r>
              <a:rPr lang="hu-HU" sz="950" kern="0" dirty="0">
                <a:solidFill>
                  <a:srgbClr val="58595B"/>
                </a:solidFill>
                <a:latin typeface="Calibri"/>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950" b="0" i="0" u="none" strike="noStrike" kern="0" cap="none" spc="0" normalizeH="0" baseline="0" noProof="0" dirty="0">
              <a:ln>
                <a:noFill/>
              </a:ln>
              <a:solidFill>
                <a:srgbClr val="58595B"/>
              </a:solidFill>
              <a:effectLst/>
              <a:uLnTx/>
              <a:uFillTx/>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950" kern="0" dirty="0" err="1">
                <a:solidFill>
                  <a:srgbClr val="58595B"/>
                </a:solidFill>
                <a:latin typeface="Calibri"/>
              </a:rPr>
              <a:t>On</a:t>
            </a:r>
            <a:r>
              <a:rPr lang="hu-HU" sz="950" kern="0" dirty="0">
                <a:solidFill>
                  <a:srgbClr val="58595B"/>
                </a:solidFill>
                <a:latin typeface="Calibri"/>
              </a:rPr>
              <a:t> </a:t>
            </a:r>
            <a:r>
              <a:rPr lang="hu-HU" sz="950" kern="0" dirty="0" err="1">
                <a:solidFill>
                  <a:srgbClr val="58595B"/>
                </a:solidFill>
                <a:latin typeface="Calibri"/>
              </a:rPr>
              <a:t>laptops</a:t>
            </a:r>
            <a:r>
              <a:rPr lang="hu-HU" sz="950" kern="0" dirty="0">
                <a:solidFill>
                  <a:srgbClr val="58595B"/>
                </a:solidFill>
                <a:latin typeface="Calibri"/>
              </a:rPr>
              <a:t>, 83% of </a:t>
            </a:r>
            <a:r>
              <a:rPr lang="hu-HU" sz="950" kern="0" dirty="0" err="1">
                <a:solidFill>
                  <a:srgbClr val="58595B"/>
                </a:solidFill>
                <a:latin typeface="Calibri"/>
              </a:rPr>
              <a:t>leaders</a:t>
            </a:r>
            <a:r>
              <a:rPr lang="hu-HU" sz="950" kern="0" dirty="0">
                <a:solidFill>
                  <a:srgbClr val="58595B"/>
                </a:solidFill>
                <a:latin typeface="Calibri"/>
              </a:rPr>
              <a:t>, 71% of </a:t>
            </a:r>
            <a:r>
              <a:rPr lang="hu-HU" sz="950" kern="0" dirty="0" err="1">
                <a:solidFill>
                  <a:srgbClr val="58595B"/>
                </a:solidFill>
                <a:latin typeface="Calibri"/>
              </a:rPr>
              <a:t>students</a:t>
            </a:r>
            <a:r>
              <a:rPr lang="hu-HU" sz="950" kern="0" dirty="0">
                <a:solidFill>
                  <a:srgbClr val="58595B"/>
                </a:solidFill>
                <a:latin typeface="Calibri"/>
              </a:rPr>
              <a:t>, 76% of </a:t>
            </a:r>
            <a:r>
              <a:rPr lang="hu-HU" sz="950" kern="0" dirty="0" err="1">
                <a:solidFill>
                  <a:srgbClr val="58595B"/>
                </a:solidFill>
                <a:latin typeface="Calibri"/>
              </a:rPr>
              <a:t>the</a:t>
            </a:r>
            <a:r>
              <a:rPr lang="hu-HU" sz="950" kern="0" dirty="0">
                <a:solidFill>
                  <a:srgbClr val="58595B"/>
                </a:solidFill>
                <a:latin typeface="Calibri"/>
              </a:rPr>
              <a:t> </a:t>
            </a:r>
            <a:r>
              <a:rPr lang="hu-HU" sz="950" kern="0" dirty="0" err="1">
                <a:solidFill>
                  <a:srgbClr val="58595B"/>
                </a:solidFill>
                <a:latin typeface="Calibri"/>
              </a:rPr>
              <a:t>ones</a:t>
            </a:r>
            <a:r>
              <a:rPr lang="hu-HU" sz="950" kern="0" dirty="0">
                <a:solidFill>
                  <a:srgbClr val="58595B"/>
                </a:solidFill>
                <a:latin typeface="Calibri"/>
              </a:rPr>
              <a:t> in </a:t>
            </a:r>
            <a:r>
              <a:rPr lang="hu-HU" sz="950" kern="0" dirty="0" err="1">
                <a:solidFill>
                  <a:srgbClr val="58595B"/>
                </a:solidFill>
                <a:latin typeface="Calibri"/>
              </a:rPr>
              <a:t>student</a:t>
            </a:r>
            <a:r>
              <a:rPr lang="hu-HU" sz="950" kern="0" dirty="0">
                <a:solidFill>
                  <a:srgbClr val="58595B"/>
                </a:solidFill>
                <a:latin typeface="Calibri"/>
              </a:rPr>
              <a:t> </a:t>
            </a:r>
            <a:r>
              <a:rPr lang="hu-HU" sz="950" kern="0" dirty="0" err="1">
                <a:solidFill>
                  <a:srgbClr val="58595B"/>
                </a:solidFill>
                <a:latin typeface="Calibri"/>
              </a:rPr>
              <a:t>dorms</a:t>
            </a:r>
            <a:r>
              <a:rPr lang="hu-HU" sz="950" kern="0" dirty="0">
                <a:solidFill>
                  <a:srgbClr val="58595B"/>
                </a:solidFill>
                <a:latin typeface="Calibri"/>
              </a:rPr>
              <a:t> and </a:t>
            </a:r>
            <a:r>
              <a:rPr lang="hu-HU" sz="950" kern="0" dirty="0" err="1">
                <a:solidFill>
                  <a:srgbClr val="58595B"/>
                </a:solidFill>
                <a:latin typeface="Calibri"/>
              </a:rPr>
              <a:t>shared</a:t>
            </a:r>
            <a:r>
              <a:rPr lang="hu-HU" sz="950" kern="0" dirty="0">
                <a:solidFill>
                  <a:srgbClr val="58595B"/>
                </a:solidFill>
                <a:latin typeface="Calibri"/>
              </a:rPr>
              <a:t> </a:t>
            </a:r>
            <a:r>
              <a:rPr lang="hu-HU" sz="950" kern="0" dirty="0" err="1">
                <a:solidFill>
                  <a:srgbClr val="58595B"/>
                </a:solidFill>
                <a:latin typeface="Calibri"/>
              </a:rPr>
              <a:t>flats</a:t>
            </a:r>
            <a:r>
              <a:rPr lang="hu-HU" sz="950" kern="0" dirty="0">
                <a:solidFill>
                  <a:srgbClr val="58595B"/>
                </a:solidFill>
                <a:latin typeface="Calibri"/>
              </a:rPr>
              <a:t> </a:t>
            </a:r>
            <a:r>
              <a:rPr lang="hu-HU" sz="950" kern="0" dirty="0" err="1">
                <a:solidFill>
                  <a:srgbClr val="58595B"/>
                </a:solidFill>
                <a:latin typeface="Calibri"/>
              </a:rPr>
              <a:t>use</a:t>
            </a:r>
            <a:r>
              <a:rPr lang="hu-HU" sz="950" kern="0" dirty="0">
                <a:solidFill>
                  <a:srgbClr val="58595B"/>
                </a:solidFill>
                <a:latin typeface="Calibri"/>
              </a:rPr>
              <a:t> ad </a:t>
            </a:r>
            <a:r>
              <a:rPr lang="hu-HU" sz="950" kern="0" dirty="0" err="1">
                <a:solidFill>
                  <a:srgbClr val="58595B"/>
                </a:solidFill>
                <a:latin typeface="Calibri"/>
              </a:rPr>
              <a:t>blockers</a:t>
            </a:r>
            <a:r>
              <a:rPr lang="hu-HU" sz="950" kern="0" dirty="0">
                <a:solidFill>
                  <a:srgbClr val="58595B"/>
                </a:solidFill>
                <a:latin typeface="Calibri"/>
              </a:rPr>
              <a:t>. </a:t>
            </a:r>
            <a:r>
              <a:rPr lang="hu-HU" sz="950" kern="0" dirty="0" err="1">
                <a:solidFill>
                  <a:srgbClr val="58595B"/>
                </a:solidFill>
                <a:latin typeface="Calibri"/>
              </a:rPr>
              <a:t>It</a:t>
            </a:r>
            <a:r>
              <a:rPr lang="hu-HU" sz="950" kern="0" dirty="0">
                <a:solidFill>
                  <a:srgbClr val="58595B"/>
                </a:solidFill>
                <a:latin typeface="Calibri"/>
              </a:rPr>
              <a:t> is </a:t>
            </a:r>
            <a:r>
              <a:rPr lang="hu-HU" sz="950" kern="0" dirty="0" err="1">
                <a:solidFill>
                  <a:srgbClr val="58595B"/>
                </a:solidFill>
                <a:latin typeface="Calibri"/>
              </a:rPr>
              <a:t>typical</a:t>
            </a:r>
            <a:r>
              <a:rPr lang="hu-HU" sz="950" kern="0" dirty="0">
                <a:solidFill>
                  <a:srgbClr val="58595B"/>
                </a:solidFill>
                <a:latin typeface="Calibri"/>
              </a:rPr>
              <a:t> </a:t>
            </a:r>
            <a:r>
              <a:rPr lang="hu-HU" sz="950" kern="0" dirty="0" err="1">
                <a:solidFill>
                  <a:srgbClr val="58595B"/>
                </a:solidFill>
                <a:latin typeface="Calibri"/>
              </a:rPr>
              <a:t>for</a:t>
            </a:r>
            <a:r>
              <a:rPr lang="hu-HU" sz="950" kern="0" dirty="0">
                <a:solidFill>
                  <a:srgbClr val="58595B"/>
                </a:solidFill>
                <a:latin typeface="Calibri"/>
              </a:rPr>
              <a:t> </a:t>
            </a:r>
            <a:r>
              <a:rPr lang="hu-HU" sz="950" kern="0" dirty="0" err="1">
                <a:solidFill>
                  <a:srgbClr val="58595B"/>
                </a:solidFill>
                <a:latin typeface="Calibri"/>
              </a:rPr>
              <a:t>those</a:t>
            </a:r>
            <a:r>
              <a:rPr lang="hu-HU" sz="950" kern="0" dirty="0">
                <a:solidFill>
                  <a:srgbClr val="58595B"/>
                </a:solidFill>
                <a:latin typeface="Calibri"/>
              </a:rPr>
              <a:t> </a:t>
            </a:r>
            <a:r>
              <a:rPr lang="hu-HU" sz="950" kern="0" dirty="0" err="1">
                <a:solidFill>
                  <a:srgbClr val="58595B"/>
                </a:solidFill>
                <a:latin typeface="Calibri"/>
              </a:rPr>
              <a:t>who</a:t>
            </a:r>
            <a:r>
              <a:rPr lang="hu-HU" sz="950" kern="0" dirty="0">
                <a:solidFill>
                  <a:srgbClr val="58595B"/>
                </a:solidFill>
                <a:latin typeface="Calibri"/>
              </a:rPr>
              <a:t> </a:t>
            </a:r>
            <a:r>
              <a:rPr lang="hu-HU" sz="950" kern="0" dirty="0" err="1">
                <a:solidFill>
                  <a:srgbClr val="58595B"/>
                </a:solidFill>
                <a:latin typeface="Calibri"/>
              </a:rPr>
              <a:t>do</a:t>
            </a:r>
            <a:r>
              <a:rPr lang="hu-HU" sz="950" kern="0" dirty="0">
                <a:solidFill>
                  <a:srgbClr val="58595B"/>
                </a:solidFill>
                <a:latin typeface="Calibri"/>
              </a:rPr>
              <a:t> </a:t>
            </a:r>
            <a:r>
              <a:rPr lang="hu-HU" sz="950" kern="0" dirty="0" err="1">
                <a:solidFill>
                  <a:srgbClr val="58595B"/>
                </a:solidFill>
                <a:latin typeface="Calibri"/>
              </a:rPr>
              <a:t>not</a:t>
            </a:r>
            <a:r>
              <a:rPr lang="hu-HU" sz="950" kern="0" dirty="0">
                <a:solidFill>
                  <a:srgbClr val="58595B"/>
                </a:solidFill>
                <a:latin typeface="Calibri"/>
              </a:rPr>
              <a:t> </a:t>
            </a:r>
            <a:r>
              <a:rPr lang="hu-HU" sz="950" kern="0" dirty="0" err="1">
                <a:solidFill>
                  <a:srgbClr val="58595B"/>
                </a:solidFill>
                <a:latin typeface="Calibri"/>
              </a:rPr>
              <a:t>have</a:t>
            </a:r>
            <a:r>
              <a:rPr lang="hu-HU" sz="950" kern="0" dirty="0">
                <a:solidFill>
                  <a:srgbClr val="58595B"/>
                </a:solidFill>
                <a:latin typeface="Calibri"/>
              </a:rPr>
              <a:t> </a:t>
            </a:r>
            <a:r>
              <a:rPr lang="hu-HU" sz="950" kern="0" dirty="0" err="1">
                <a:solidFill>
                  <a:srgbClr val="58595B"/>
                </a:solidFill>
                <a:latin typeface="Calibri"/>
              </a:rPr>
              <a:t>subscriptions</a:t>
            </a:r>
            <a:r>
              <a:rPr lang="hu-HU" sz="950" kern="0" dirty="0">
                <a:solidFill>
                  <a:srgbClr val="58595B"/>
                </a:solidFill>
                <a:latin typeface="Calibri"/>
              </a:rPr>
              <a:t> (81%). </a:t>
            </a:r>
            <a:r>
              <a:rPr lang="hu-HU" sz="950" kern="0" dirty="0" err="1">
                <a:solidFill>
                  <a:srgbClr val="58595B"/>
                </a:solidFill>
                <a:latin typeface="Calibri"/>
              </a:rPr>
              <a:t>One</a:t>
            </a:r>
            <a:r>
              <a:rPr lang="hu-HU" sz="950" kern="0" dirty="0">
                <a:solidFill>
                  <a:srgbClr val="58595B"/>
                </a:solidFill>
                <a:latin typeface="Calibri"/>
              </a:rPr>
              <a:t> </a:t>
            </a:r>
            <a:r>
              <a:rPr lang="hu-HU" sz="950" kern="0" dirty="0" err="1">
                <a:solidFill>
                  <a:srgbClr val="58595B"/>
                </a:solidFill>
                <a:latin typeface="Calibri"/>
              </a:rPr>
              <a:t>quarter</a:t>
            </a:r>
            <a:r>
              <a:rPr lang="hu-HU" sz="950" kern="0" dirty="0">
                <a:solidFill>
                  <a:srgbClr val="58595B"/>
                </a:solidFill>
                <a:latin typeface="Calibri"/>
              </a:rPr>
              <a:t> of </a:t>
            </a:r>
            <a:r>
              <a:rPr lang="hu-HU" sz="950" kern="0" dirty="0" err="1">
                <a:solidFill>
                  <a:srgbClr val="58595B"/>
                </a:solidFill>
                <a:latin typeface="Calibri"/>
              </a:rPr>
              <a:t>households</a:t>
            </a:r>
            <a:r>
              <a:rPr lang="hu-HU" sz="950" kern="0" dirty="0">
                <a:solidFill>
                  <a:srgbClr val="58595B"/>
                </a:solidFill>
                <a:latin typeface="Calibri"/>
              </a:rPr>
              <a:t> </a:t>
            </a:r>
            <a:r>
              <a:rPr lang="hu-HU" sz="950" kern="0" dirty="0" err="1">
                <a:solidFill>
                  <a:srgbClr val="58595B"/>
                </a:solidFill>
                <a:latin typeface="Calibri"/>
              </a:rPr>
              <a:t>with</a:t>
            </a:r>
            <a:r>
              <a:rPr lang="hu-HU" sz="950" kern="0" dirty="0">
                <a:solidFill>
                  <a:srgbClr val="58595B"/>
                </a:solidFill>
                <a:latin typeface="Calibri"/>
              </a:rPr>
              <a:t> a </a:t>
            </a:r>
            <a:r>
              <a:rPr lang="hu-HU" sz="950" kern="0" dirty="0" err="1">
                <a:solidFill>
                  <a:srgbClr val="58595B"/>
                </a:solidFill>
                <a:latin typeface="Calibri"/>
              </a:rPr>
              <a:t>child</a:t>
            </a:r>
            <a:r>
              <a:rPr lang="hu-HU" sz="950" kern="0" dirty="0">
                <a:solidFill>
                  <a:srgbClr val="58595B"/>
                </a:solidFill>
                <a:latin typeface="Calibri"/>
              </a:rPr>
              <a:t> </a:t>
            </a:r>
            <a:r>
              <a:rPr lang="hu-HU" sz="950" kern="0" dirty="0" err="1">
                <a:solidFill>
                  <a:srgbClr val="58595B"/>
                </a:solidFill>
                <a:latin typeface="Calibri"/>
              </a:rPr>
              <a:t>aged</a:t>
            </a:r>
            <a:r>
              <a:rPr lang="hu-HU" sz="950" kern="0" dirty="0">
                <a:solidFill>
                  <a:srgbClr val="58595B"/>
                </a:solidFill>
                <a:latin typeface="Calibri"/>
              </a:rPr>
              <a:t> 0-14 </a:t>
            </a:r>
            <a:r>
              <a:rPr lang="hu-HU" sz="950" kern="0" dirty="0" err="1">
                <a:solidFill>
                  <a:srgbClr val="58595B"/>
                </a:solidFill>
                <a:latin typeface="Calibri"/>
              </a:rPr>
              <a:t>plan</a:t>
            </a:r>
            <a:r>
              <a:rPr lang="hu-HU" sz="950" kern="0" dirty="0">
                <a:solidFill>
                  <a:srgbClr val="58595B"/>
                </a:solidFill>
                <a:latin typeface="Calibri"/>
              </a:rPr>
              <a:t> </a:t>
            </a:r>
            <a:r>
              <a:rPr lang="hu-HU" sz="950" kern="0" dirty="0" err="1">
                <a:solidFill>
                  <a:srgbClr val="58595B"/>
                </a:solidFill>
                <a:latin typeface="Calibri"/>
              </a:rPr>
              <a:t>to</a:t>
            </a:r>
            <a:r>
              <a:rPr lang="hu-HU" sz="950" kern="0" dirty="0">
                <a:solidFill>
                  <a:srgbClr val="58595B"/>
                </a:solidFill>
                <a:latin typeface="Calibri"/>
              </a:rPr>
              <a:t> </a:t>
            </a:r>
            <a:r>
              <a:rPr lang="hu-HU" sz="950" kern="0" dirty="0" err="1">
                <a:solidFill>
                  <a:srgbClr val="58595B"/>
                </a:solidFill>
                <a:latin typeface="Calibri"/>
              </a:rPr>
              <a:t>use</a:t>
            </a:r>
            <a:r>
              <a:rPr lang="hu-HU" sz="950" kern="0" dirty="0">
                <a:solidFill>
                  <a:srgbClr val="58595B"/>
                </a:solidFill>
                <a:latin typeface="Calibri"/>
              </a:rPr>
              <a:t> </a:t>
            </a:r>
            <a:r>
              <a:rPr lang="hu-HU" sz="950" kern="0" dirty="0" err="1">
                <a:solidFill>
                  <a:srgbClr val="58595B"/>
                </a:solidFill>
                <a:latin typeface="Calibri"/>
              </a:rPr>
              <a:t>it</a:t>
            </a:r>
            <a:r>
              <a:rPr lang="hu-HU" sz="950" kern="0" dirty="0">
                <a:solidFill>
                  <a:srgbClr val="58595B"/>
                </a:solidFill>
                <a:latin typeface="Calibri"/>
              </a:rPr>
              <a:t> in </a:t>
            </a:r>
            <a:r>
              <a:rPr lang="hu-HU" sz="950" kern="0" dirty="0" err="1">
                <a:solidFill>
                  <a:srgbClr val="58595B"/>
                </a:solidFill>
                <a:latin typeface="Calibri"/>
              </a:rPr>
              <a:t>the</a:t>
            </a:r>
            <a:r>
              <a:rPr lang="hu-HU" sz="950" kern="0" dirty="0">
                <a:solidFill>
                  <a:srgbClr val="58595B"/>
                </a:solidFill>
                <a:latin typeface="Calibri"/>
              </a:rPr>
              <a:t> </a:t>
            </a:r>
            <a:r>
              <a:rPr lang="hu-HU" sz="950" kern="0" dirty="0" err="1">
                <a:solidFill>
                  <a:srgbClr val="58595B"/>
                </a:solidFill>
                <a:latin typeface="Calibri"/>
              </a:rPr>
              <a:t>future</a:t>
            </a:r>
            <a:r>
              <a:rPr lang="hu-HU" sz="950" kern="0" dirty="0">
                <a:solidFill>
                  <a:srgbClr val="58595B"/>
                </a:solidFill>
                <a:latin typeface="Calibri"/>
              </a:rPr>
              <a:t>.. </a:t>
            </a:r>
          </a:p>
        </p:txBody>
      </p:sp>
      <p:pic>
        <p:nvPicPr>
          <p:cNvPr id="7" name="Picture 6">
            <a:extLst>
              <a:ext uri="{FF2B5EF4-FFF2-40B4-BE49-F238E27FC236}">
                <a16:creationId xmlns:a16="http://schemas.microsoft.com/office/drawing/2014/main" xmlns="" id="{16FE241D-3AAC-4477-9109-8EF87F4F7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 name="Picture 7">
            <a:extLst>
              <a:ext uri="{FF2B5EF4-FFF2-40B4-BE49-F238E27FC236}">
                <a16:creationId xmlns:a16="http://schemas.microsoft.com/office/drawing/2014/main" xmlns="" id="{101D81BD-D6FD-4028-A8BD-550A0C0E4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222686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7984" y="1388444"/>
            <a:ext cx="4536504" cy="2247851"/>
          </a:xfrm>
        </p:spPr>
        <p:txBody>
          <a:bodyPr/>
          <a:lstStyle/>
          <a:p>
            <a:r>
              <a:rPr lang="hu-HU" dirty="0">
                <a:effectLst>
                  <a:outerShdw blurRad="38100" dist="38100" dir="2700000" algn="tl">
                    <a:srgbClr val="000000">
                      <a:alpha val="43137"/>
                    </a:srgbClr>
                  </a:outerShdw>
                </a:effectLst>
              </a:rPr>
              <a:t>HEAVY-VIEWER </a:t>
            </a:r>
            <a:br>
              <a:rPr lang="hu-HU" dirty="0">
                <a:effectLst>
                  <a:outerShdw blurRad="38100" dist="38100" dir="2700000" algn="tl">
                    <a:srgbClr val="000000">
                      <a:alpha val="43137"/>
                    </a:srgbClr>
                  </a:outerShdw>
                </a:effectLst>
              </a:rPr>
            </a:br>
            <a:r>
              <a:rPr lang="hu-HU" dirty="0">
                <a:effectLst>
                  <a:outerShdw blurRad="38100" dist="38100" dir="2700000" algn="tl">
                    <a:srgbClr val="000000">
                      <a:alpha val="43137"/>
                    </a:srgbClr>
                  </a:outerShdw>
                </a:effectLst>
              </a:rPr>
              <a:t>PROFILE</a:t>
            </a:r>
          </a:p>
        </p:txBody>
      </p:sp>
      <p:pic>
        <p:nvPicPr>
          <p:cNvPr id="5" name="Kép helye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731" r="27731"/>
          <a:stretch>
            <a:fillRect/>
          </a:stretch>
        </p:blipFill>
        <p:spPr/>
      </p:pic>
      <p:pic>
        <p:nvPicPr>
          <p:cNvPr id="4" name="Picture 3">
            <a:extLst>
              <a:ext uri="{FF2B5EF4-FFF2-40B4-BE49-F238E27FC236}">
                <a16:creationId xmlns:a16="http://schemas.microsoft.com/office/drawing/2014/main" xmlns="" id="{C0758CE0-BE08-4E69-AA7B-55884D24C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6" name="Picture 5">
            <a:extLst>
              <a:ext uri="{FF2B5EF4-FFF2-40B4-BE49-F238E27FC236}">
                <a16:creationId xmlns:a16="http://schemas.microsoft.com/office/drawing/2014/main" xmlns="" id="{7EF5346C-D0B3-408E-8D06-5BA21EEFC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122123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26"/>
          <p:cNvGrpSpPr/>
          <p:nvPr/>
        </p:nvGrpSpPr>
        <p:grpSpPr>
          <a:xfrm>
            <a:off x="2951335" y="731889"/>
            <a:ext cx="2546726" cy="3844974"/>
            <a:chOff x="0" y="0"/>
            <a:chExt cx="4821304" cy="7213600"/>
          </a:xfrm>
        </p:grpSpPr>
        <p:sp>
          <p:nvSpPr>
            <p:cNvPr id="47" name="Shape 20"/>
            <p:cNvSpPr/>
            <p:nvPr/>
          </p:nvSpPr>
          <p:spPr>
            <a:xfrm>
              <a:off x="2394367" y="2305070"/>
              <a:ext cx="2340227" cy="1689655"/>
            </a:xfrm>
            <a:custGeom>
              <a:avLst/>
              <a:gdLst/>
              <a:ahLst/>
              <a:cxnLst>
                <a:cxn ang="0">
                  <a:pos x="wd2" y="hd2"/>
                </a:cxn>
                <a:cxn ang="5400000">
                  <a:pos x="wd2" y="hd2"/>
                </a:cxn>
                <a:cxn ang="10800000">
                  <a:pos x="wd2" y="hd2"/>
                </a:cxn>
                <a:cxn ang="16200000">
                  <a:pos x="wd2" y="hd2"/>
                </a:cxn>
              </a:cxnLst>
              <a:rect l="0" t="0" r="r" b="b"/>
              <a:pathLst>
                <a:path w="21600" h="21600" extrusionOk="0">
                  <a:moveTo>
                    <a:pt x="9273" y="0"/>
                  </a:moveTo>
                  <a:cubicBezTo>
                    <a:pt x="8694" y="1437"/>
                    <a:pt x="7983" y="2740"/>
                    <a:pt x="7137" y="3911"/>
                  </a:cubicBezTo>
                  <a:cubicBezTo>
                    <a:pt x="6290" y="5084"/>
                    <a:pt x="4915" y="6822"/>
                    <a:pt x="3014" y="9128"/>
                  </a:cubicBezTo>
                  <a:cubicBezTo>
                    <a:pt x="1887" y="10495"/>
                    <a:pt x="885" y="11764"/>
                    <a:pt x="0" y="12936"/>
                  </a:cubicBezTo>
                  <a:lnTo>
                    <a:pt x="9036" y="21600"/>
                  </a:lnTo>
                  <a:cubicBezTo>
                    <a:pt x="9226" y="21351"/>
                    <a:pt x="9416" y="21100"/>
                    <a:pt x="9611" y="20858"/>
                  </a:cubicBezTo>
                  <a:cubicBezTo>
                    <a:pt x="13154" y="16472"/>
                    <a:pt x="15696" y="13265"/>
                    <a:pt x="17211" y="11196"/>
                  </a:cubicBezTo>
                  <a:cubicBezTo>
                    <a:pt x="18618" y="9276"/>
                    <a:pt x="19841" y="7008"/>
                    <a:pt x="20867" y="4374"/>
                  </a:cubicBezTo>
                  <a:cubicBezTo>
                    <a:pt x="21152" y="3640"/>
                    <a:pt x="21394" y="2869"/>
                    <a:pt x="21600" y="2068"/>
                  </a:cubicBezTo>
                  <a:lnTo>
                    <a:pt x="9273" y="0"/>
                  </a:lnTo>
                  <a:close/>
                </a:path>
              </a:pathLst>
            </a:custGeom>
            <a:solidFill>
              <a:srgbClr val="B9B9B9"/>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48" name="Shape 21"/>
            <p:cNvSpPr/>
            <p:nvPr/>
          </p:nvSpPr>
          <p:spPr>
            <a:xfrm>
              <a:off x="1704658" y="3314997"/>
              <a:ext cx="1671399" cy="2112058"/>
            </a:xfrm>
            <a:custGeom>
              <a:avLst/>
              <a:gdLst/>
              <a:ahLst/>
              <a:cxnLst>
                <a:cxn ang="0">
                  <a:pos x="wd2" y="hd2"/>
                </a:cxn>
                <a:cxn ang="5400000">
                  <a:pos x="wd2" y="hd2"/>
                </a:cxn>
                <a:cxn ang="10800000">
                  <a:pos x="wd2" y="hd2"/>
                </a:cxn>
                <a:cxn ang="16200000">
                  <a:pos x="wd2" y="hd2"/>
                </a:cxn>
              </a:cxnLst>
              <a:rect l="0" t="0" r="r" b="b"/>
              <a:pathLst>
                <a:path w="21600" h="21600" extrusionOk="0">
                  <a:moveTo>
                    <a:pt x="8948" y="0"/>
                  </a:moveTo>
                  <a:cubicBezTo>
                    <a:pt x="7798" y="870"/>
                    <a:pt x="6790" y="1675"/>
                    <a:pt x="5929" y="2411"/>
                  </a:cubicBezTo>
                  <a:cubicBezTo>
                    <a:pt x="4140" y="3943"/>
                    <a:pt x="2705" y="5721"/>
                    <a:pt x="1623" y="7746"/>
                  </a:cubicBezTo>
                  <a:cubicBezTo>
                    <a:pt x="541" y="9771"/>
                    <a:pt x="0" y="12166"/>
                    <a:pt x="0" y="14932"/>
                  </a:cubicBezTo>
                  <a:cubicBezTo>
                    <a:pt x="0" y="17139"/>
                    <a:pt x="739" y="18801"/>
                    <a:pt x="2216" y="19921"/>
                  </a:cubicBezTo>
                  <a:cubicBezTo>
                    <a:pt x="3692" y="21040"/>
                    <a:pt x="5513" y="21600"/>
                    <a:pt x="7677" y="21600"/>
                  </a:cubicBezTo>
                  <a:cubicBezTo>
                    <a:pt x="11837" y="21600"/>
                    <a:pt x="14313" y="19888"/>
                    <a:pt x="15104" y="16463"/>
                  </a:cubicBezTo>
                  <a:cubicBezTo>
                    <a:pt x="15561" y="14851"/>
                    <a:pt x="15905" y="13722"/>
                    <a:pt x="16134" y="13080"/>
                  </a:cubicBezTo>
                  <a:cubicBezTo>
                    <a:pt x="16362" y="12438"/>
                    <a:pt x="16685" y="11796"/>
                    <a:pt x="17101" y="11154"/>
                  </a:cubicBezTo>
                  <a:cubicBezTo>
                    <a:pt x="17517" y="10512"/>
                    <a:pt x="18151" y="9804"/>
                    <a:pt x="19005" y="9030"/>
                  </a:cubicBezTo>
                  <a:cubicBezTo>
                    <a:pt x="19687" y="8411"/>
                    <a:pt x="20557" y="7709"/>
                    <a:pt x="21600" y="6932"/>
                  </a:cubicBezTo>
                  <a:lnTo>
                    <a:pt x="8948" y="0"/>
                  </a:lnTo>
                  <a:close/>
                </a:path>
              </a:pathLst>
            </a:custGeom>
            <a:solidFill>
              <a:srgbClr val="999999"/>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2"/>
            <p:cNvSpPr/>
            <p:nvPr/>
          </p:nvSpPr>
          <p:spPr>
            <a:xfrm>
              <a:off x="0" y="489299"/>
              <a:ext cx="1596763" cy="2131021"/>
            </a:xfrm>
            <a:custGeom>
              <a:avLst/>
              <a:gdLst/>
              <a:ahLst/>
              <a:cxnLst>
                <a:cxn ang="0">
                  <a:pos x="wd2" y="hd2"/>
                </a:cxn>
                <a:cxn ang="5400000">
                  <a:pos x="wd2" y="hd2"/>
                </a:cxn>
                <a:cxn ang="10800000">
                  <a:pos x="wd2" y="hd2"/>
                </a:cxn>
                <a:cxn ang="16200000">
                  <a:pos x="wd2" y="hd2"/>
                </a:cxn>
              </a:cxnLst>
              <a:rect l="0" t="0" r="r" b="b"/>
              <a:pathLst>
                <a:path w="21600" h="21600" extrusionOk="0">
                  <a:moveTo>
                    <a:pt x="21598" y="9218"/>
                  </a:moveTo>
                  <a:lnTo>
                    <a:pt x="11711" y="0"/>
                  </a:lnTo>
                  <a:cubicBezTo>
                    <a:pt x="8496" y="1733"/>
                    <a:pt x="5913" y="3749"/>
                    <a:pt x="3985" y="6058"/>
                  </a:cubicBezTo>
                  <a:cubicBezTo>
                    <a:pt x="1328" y="9240"/>
                    <a:pt x="0" y="12381"/>
                    <a:pt x="0" y="15481"/>
                  </a:cubicBezTo>
                  <a:cubicBezTo>
                    <a:pt x="0" y="16982"/>
                    <a:pt x="838" y="18377"/>
                    <a:pt x="2515" y="19666"/>
                  </a:cubicBezTo>
                  <a:cubicBezTo>
                    <a:pt x="4192" y="20955"/>
                    <a:pt x="6249" y="21600"/>
                    <a:pt x="8689" y="21600"/>
                  </a:cubicBezTo>
                  <a:cubicBezTo>
                    <a:pt x="12826" y="21600"/>
                    <a:pt x="15635" y="19757"/>
                    <a:pt x="17116" y="16068"/>
                  </a:cubicBezTo>
                  <a:cubicBezTo>
                    <a:pt x="17749" y="14645"/>
                    <a:pt x="18440" y="13365"/>
                    <a:pt x="19188" y="12223"/>
                  </a:cubicBezTo>
                  <a:cubicBezTo>
                    <a:pt x="19935" y="11082"/>
                    <a:pt x="20740" y="10081"/>
                    <a:pt x="21600" y="9216"/>
                  </a:cubicBezTo>
                  <a:lnTo>
                    <a:pt x="21598" y="9218"/>
                  </a:lnTo>
                  <a:close/>
                </a:path>
              </a:pathLst>
            </a:custGeom>
            <a:solidFill>
              <a:srgbClr val="3484C9"/>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50" name="Shape 23"/>
            <p:cNvSpPr/>
            <p:nvPr/>
          </p:nvSpPr>
          <p:spPr>
            <a:xfrm>
              <a:off x="859497" y="0"/>
              <a:ext cx="2544876" cy="1400818"/>
            </a:xfrm>
            <a:custGeom>
              <a:avLst/>
              <a:gdLst/>
              <a:ahLst/>
              <a:cxnLst>
                <a:cxn ang="0">
                  <a:pos x="wd2" y="hd2"/>
                </a:cxn>
                <a:cxn ang="5400000">
                  <a:pos x="wd2" y="hd2"/>
                </a:cxn>
                <a:cxn ang="10800000">
                  <a:pos x="wd2" y="hd2"/>
                </a:cxn>
                <a:cxn ang="16200000">
                  <a:pos x="wd2" y="hd2"/>
                </a:cxn>
              </a:cxnLst>
              <a:rect l="0" t="0" r="r" b="b"/>
              <a:pathLst>
                <a:path w="21600" h="21600" extrusionOk="0">
                  <a:moveTo>
                    <a:pt x="17239" y="16811"/>
                  </a:moveTo>
                  <a:lnTo>
                    <a:pt x="21600" y="2152"/>
                  </a:lnTo>
                  <a:cubicBezTo>
                    <a:pt x="19195" y="725"/>
                    <a:pt x="16545" y="0"/>
                    <a:pt x="13642" y="0"/>
                  </a:cubicBezTo>
                  <a:cubicBezTo>
                    <a:pt x="9379" y="0"/>
                    <a:pt x="5649" y="1590"/>
                    <a:pt x="2451" y="4766"/>
                  </a:cubicBezTo>
                  <a:cubicBezTo>
                    <a:pt x="1575" y="5637"/>
                    <a:pt x="761" y="6577"/>
                    <a:pt x="0" y="7572"/>
                  </a:cubicBezTo>
                  <a:lnTo>
                    <a:pt x="6206" y="21600"/>
                  </a:lnTo>
                  <a:cubicBezTo>
                    <a:pt x="6464" y="20972"/>
                    <a:pt x="6727" y="20377"/>
                    <a:pt x="7001" y="19846"/>
                  </a:cubicBezTo>
                  <a:cubicBezTo>
                    <a:pt x="8422" y="17091"/>
                    <a:pt x="10635" y="15713"/>
                    <a:pt x="13642" y="15713"/>
                  </a:cubicBezTo>
                  <a:cubicBezTo>
                    <a:pt x="15015" y="15713"/>
                    <a:pt x="16250" y="16116"/>
                    <a:pt x="17353" y="16899"/>
                  </a:cubicBezTo>
                  <a:cubicBezTo>
                    <a:pt x="17314" y="16872"/>
                    <a:pt x="17278" y="16837"/>
                    <a:pt x="17239" y="16811"/>
                  </a:cubicBezTo>
                  <a:close/>
                </a:path>
              </a:pathLst>
            </a:custGeom>
            <a:solidFill>
              <a:srgbClr val="3197E0"/>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51" name="Shape 24"/>
            <p:cNvSpPr/>
            <p:nvPr/>
          </p:nvSpPr>
          <p:spPr>
            <a:xfrm>
              <a:off x="1583921" y="5714896"/>
              <a:ext cx="1498705" cy="1498704"/>
            </a:xfrm>
            <a:prstGeom prst="ellipse">
              <a:avLst/>
            </a:prstGeom>
            <a:solidFill>
              <a:srgbClr val="7F7F7F"/>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52" name="Shape 25"/>
            <p:cNvSpPr/>
            <p:nvPr/>
          </p:nvSpPr>
          <p:spPr>
            <a:xfrm>
              <a:off x="2888268" y="141911"/>
              <a:ext cx="1933036" cy="2326926"/>
            </a:xfrm>
            <a:custGeom>
              <a:avLst/>
              <a:gdLst/>
              <a:ahLst/>
              <a:cxnLst>
                <a:cxn ang="0">
                  <a:pos x="wd2" y="hd2"/>
                </a:cxn>
                <a:cxn ang="5400000">
                  <a:pos x="wd2" y="hd2"/>
                </a:cxn>
                <a:cxn ang="10800000">
                  <a:pos x="wd2" y="hd2"/>
                </a:cxn>
                <a:cxn ang="16200000">
                  <a:pos x="wd2" y="hd2"/>
                </a:cxn>
              </a:cxnLst>
              <a:rect l="0" t="0" r="r" b="b"/>
              <a:pathLst>
                <a:path w="21600" h="21600" extrusionOk="0">
                  <a:moveTo>
                    <a:pt x="6759" y="16684"/>
                  </a:moveTo>
                  <a:cubicBezTo>
                    <a:pt x="6759" y="17910"/>
                    <a:pt x="6409" y="19046"/>
                    <a:pt x="5707" y="20092"/>
                  </a:cubicBezTo>
                  <a:cubicBezTo>
                    <a:pt x="5706" y="20093"/>
                    <a:pt x="5705" y="20095"/>
                    <a:pt x="5703" y="20097"/>
                  </a:cubicBezTo>
                  <a:cubicBezTo>
                    <a:pt x="5702" y="20098"/>
                    <a:pt x="5701" y="20100"/>
                    <a:pt x="5700" y="20102"/>
                  </a:cubicBezTo>
                  <a:lnTo>
                    <a:pt x="5701" y="20100"/>
                  </a:lnTo>
                  <a:lnTo>
                    <a:pt x="5702" y="20098"/>
                  </a:lnTo>
                  <a:lnTo>
                    <a:pt x="20625" y="21600"/>
                  </a:lnTo>
                  <a:cubicBezTo>
                    <a:pt x="21271" y="20094"/>
                    <a:pt x="21600" y="18428"/>
                    <a:pt x="21600" y="16595"/>
                  </a:cubicBezTo>
                  <a:cubicBezTo>
                    <a:pt x="21600" y="13367"/>
                    <a:pt x="20512" y="10379"/>
                    <a:pt x="18335" y="7629"/>
                  </a:cubicBezTo>
                  <a:cubicBezTo>
                    <a:pt x="16158" y="4879"/>
                    <a:pt x="13073" y="2705"/>
                    <a:pt x="9080" y="1106"/>
                  </a:cubicBezTo>
                  <a:cubicBezTo>
                    <a:pt x="8013" y="679"/>
                    <a:pt x="6899" y="313"/>
                    <a:pt x="5744" y="0"/>
                  </a:cubicBezTo>
                  <a:lnTo>
                    <a:pt x="0" y="8827"/>
                  </a:lnTo>
                  <a:cubicBezTo>
                    <a:pt x="1327" y="9238"/>
                    <a:pt x="2512" y="9837"/>
                    <a:pt x="3548" y="10632"/>
                  </a:cubicBezTo>
                  <a:cubicBezTo>
                    <a:pt x="5689" y="12276"/>
                    <a:pt x="6759" y="14294"/>
                    <a:pt x="6759" y="16684"/>
                  </a:cubicBezTo>
                  <a:close/>
                </a:path>
              </a:pathLst>
            </a:custGeom>
            <a:solidFill>
              <a:srgbClr val="72B1D7"/>
            </a:solidFill>
            <a:ln w="12700" cap="flat">
              <a:noFill/>
              <a:miter lim="400000"/>
            </a:ln>
            <a:effectLst/>
          </p:spPr>
          <p:txBody>
            <a:bodyPr wrap="square" lIns="28575" tIns="28575" rIns="28575" bIns="28575"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8" name="Group 65"/>
          <p:cNvGrpSpPr/>
          <p:nvPr/>
        </p:nvGrpSpPr>
        <p:grpSpPr>
          <a:xfrm>
            <a:off x="5873571" y="1004346"/>
            <a:ext cx="589626" cy="3310721"/>
            <a:chOff x="-1" y="-212799"/>
            <a:chExt cx="1116244" cy="6211282"/>
          </a:xfrm>
        </p:grpSpPr>
        <p:sp>
          <p:nvSpPr>
            <p:cNvPr id="35" name="Shape 35"/>
            <p:cNvSpPr/>
            <p:nvPr/>
          </p:nvSpPr>
          <p:spPr>
            <a:xfrm>
              <a:off x="0" y="-212799"/>
              <a:ext cx="1116240" cy="1096806"/>
            </a:xfrm>
            <a:prstGeom prst="ellipse">
              <a:avLst/>
            </a:prstGeom>
            <a:solidFill>
              <a:srgbClr val="3484C9"/>
            </a:solidFill>
            <a:ln w="12700" cap="flat">
              <a:noFill/>
              <a:miter lim="400000"/>
            </a:ln>
            <a:effectLst/>
          </p:spPr>
          <p:txBody>
            <a:bodyPr wrap="square" lIns="38100" tIns="38100" rIns="38100" bIns="3810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31" name="Shape 40"/>
            <p:cNvSpPr/>
            <p:nvPr/>
          </p:nvSpPr>
          <p:spPr>
            <a:xfrm>
              <a:off x="-1" y="1065818"/>
              <a:ext cx="1116244" cy="1096810"/>
            </a:xfrm>
            <a:prstGeom prst="ellipse">
              <a:avLst/>
            </a:prstGeom>
            <a:solidFill>
              <a:srgbClr val="3197E0"/>
            </a:solidFill>
            <a:ln w="12700" cap="flat">
              <a:noFill/>
              <a:miter lim="400000"/>
            </a:ln>
            <a:effectLst/>
          </p:spPr>
          <p:txBody>
            <a:bodyPr wrap="square" lIns="38100" tIns="38100" rIns="38100" bIns="3810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27" name="Shape 45"/>
            <p:cNvSpPr/>
            <p:nvPr/>
          </p:nvSpPr>
          <p:spPr>
            <a:xfrm>
              <a:off x="-1" y="3623053"/>
              <a:ext cx="1116244" cy="1096810"/>
            </a:xfrm>
            <a:prstGeom prst="ellipse">
              <a:avLst/>
            </a:prstGeom>
            <a:solidFill>
              <a:srgbClr val="B9B9B9"/>
            </a:solidFill>
            <a:ln w="12700" cap="flat">
              <a:noFill/>
              <a:miter lim="400000"/>
            </a:ln>
            <a:effectLst/>
          </p:spPr>
          <p:txBody>
            <a:bodyPr wrap="square" lIns="38100" tIns="38100" rIns="38100" bIns="3810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19" name="Shape 55"/>
            <p:cNvSpPr/>
            <p:nvPr/>
          </p:nvSpPr>
          <p:spPr>
            <a:xfrm>
              <a:off x="-1" y="2344435"/>
              <a:ext cx="1116244" cy="1096810"/>
            </a:xfrm>
            <a:prstGeom prst="ellipse">
              <a:avLst/>
            </a:prstGeom>
            <a:solidFill>
              <a:srgbClr val="72B1D7"/>
            </a:solidFill>
            <a:ln w="12700" cap="flat">
              <a:noFill/>
              <a:miter lim="400000"/>
            </a:ln>
            <a:effectLst/>
          </p:spPr>
          <p:txBody>
            <a:bodyPr wrap="square" lIns="38100" tIns="38100" rIns="38100" bIns="3810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sp>
          <p:nvSpPr>
            <p:cNvPr id="15" name="Shape 60"/>
            <p:cNvSpPr/>
            <p:nvPr/>
          </p:nvSpPr>
          <p:spPr>
            <a:xfrm>
              <a:off x="-1" y="4901673"/>
              <a:ext cx="1116244" cy="1096810"/>
            </a:xfrm>
            <a:prstGeom prst="ellipse">
              <a:avLst/>
            </a:prstGeom>
            <a:solidFill>
              <a:srgbClr val="999999"/>
            </a:solidFill>
            <a:ln w="12700" cap="flat">
              <a:noFill/>
              <a:miter lim="400000"/>
            </a:ln>
            <a:effectLst/>
          </p:spPr>
          <p:txBody>
            <a:bodyPr wrap="square" lIns="38100" tIns="38100" rIns="38100" bIns="38100" numCol="1"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3" name="Group 360"/>
          <p:cNvGrpSpPr>
            <a:grpSpLocks noChangeAspect="1"/>
          </p:cNvGrpSpPr>
          <p:nvPr/>
        </p:nvGrpSpPr>
        <p:grpSpPr>
          <a:xfrm>
            <a:off x="3966282" y="4014147"/>
            <a:ext cx="413987" cy="325337"/>
            <a:chOff x="7969250" y="2316163"/>
            <a:chExt cx="763588" cy="600075"/>
          </a:xfrm>
        </p:grpSpPr>
        <p:sp>
          <p:nvSpPr>
            <p:cNvPr id="54" name="Oval 53"/>
            <p:cNvSpPr>
              <a:spLocks noChangeArrowheads="1"/>
            </p:cNvSpPr>
            <p:nvPr/>
          </p:nvSpPr>
          <p:spPr bwMode="auto">
            <a:xfrm>
              <a:off x="8115300" y="2881313"/>
              <a:ext cx="484188" cy="34925"/>
            </a:xfrm>
            <a:prstGeom prst="ellipse">
              <a:avLst/>
            </a:pr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55"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56" name="Rectangle 55"/>
            <p:cNvSpPr>
              <a:spLocks noChangeArrowheads="1"/>
            </p:cNvSpPr>
            <p:nvPr/>
          </p:nvSpPr>
          <p:spPr bwMode="auto">
            <a:xfrm>
              <a:off x="8020050" y="2355850"/>
              <a:ext cx="660400" cy="368300"/>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57"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58" name="Rectangle 57"/>
            <p:cNvSpPr>
              <a:spLocks noChangeArrowheads="1"/>
            </p:cNvSpPr>
            <p:nvPr/>
          </p:nvSpPr>
          <p:spPr bwMode="auto">
            <a:xfrm>
              <a:off x="8004175" y="2355850"/>
              <a:ext cx="693738" cy="371475"/>
            </a:xfrm>
            <a:prstGeom prst="rect">
              <a:avLst/>
            </a:prstGeom>
            <a:solidFill>
              <a:schemeClr val="bg1">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59"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61" name="Rectangle 60"/>
            <p:cNvSpPr>
              <a:spLocks noChangeArrowheads="1"/>
            </p:cNvSpPr>
            <p:nvPr/>
          </p:nvSpPr>
          <p:spPr bwMode="auto">
            <a:xfrm>
              <a:off x="8572500" y="2757488"/>
              <a:ext cx="41275" cy="20638"/>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62"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78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graphicFrame>
        <p:nvGraphicFramePr>
          <p:cNvPr id="63" name="Táblázat 62"/>
          <p:cNvGraphicFramePr>
            <a:graphicFrameLocks noGrp="1"/>
          </p:cNvGraphicFramePr>
          <p:nvPr>
            <p:extLst>
              <p:ext uri="{D42A27DB-BD31-4B8C-83A1-F6EECF244321}">
                <p14:modId xmlns:p14="http://schemas.microsoft.com/office/powerpoint/2010/main" val="2248145182"/>
              </p:ext>
            </p:extLst>
          </p:nvPr>
        </p:nvGraphicFramePr>
        <p:xfrm>
          <a:off x="6739838" y="956016"/>
          <a:ext cx="1864610" cy="3991998"/>
        </p:xfrm>
        <a:graphic>
          <a:graphicData uri="http://schemas.openxmlformats.org/drawingml/2006/table">
            <a:tbl>
              <a:tblPr firstRow="1" bandRow="1">
                <a:tableStyleId>{5C22544A-7EE6-4342-B048-85BDC9FD1C3A}</a:tableStyleId>
              </a:tblPr>
              <a:tblGrid>
                <a:gridCol w="1864610">
                  <a:extLst>
                    <a:ext uri="{9D8B030D-6E8A-4147-A177-3AD203B41FA5}">
                      <a16:colId xmlns:a16="http://schemas.microsoft.com/office/drawing/2014/main" xmlns="" val="425597323"/>
                    </a:ext>
                  </a:extLst>
                </a:gridCol>
              </a:tblGrid>
              <a:tr h="665333">
                <a:tc>
                  <a:txBody>
                    <a:bodyPr/>
                    <a:lstStyle/>
                    <a:p>
                      <a:r>
                        <a:rPr lang="hu-HU" sz="1200" b="0" dirty="0" err="1">
                          <a:solidFill>
                            <a:schemeClr val="bg2">
                              <a:lumMod val="50000"/>
                            </a:schemeClr>
                          </a:solidFill>
                        </a:rPr>
                        <a:t>Parents</a:t>
                      </a:r>
                      <a:endParaRPr lang="hu-HU" sz="1200" b="0" dirty="0">
                        <a:solidFill>
                          <a:schemeClr val="bg2">
                            <a:lumMod val="50000"/>
                          </a:schemeClr>
                        </a:solidFill>
                      </a:endParaRPr>
                    </a:p>
                  </a:txBody>
                  <a:tcPr marL="68580" marR="68580" marT="34290" marB="34290" anchor="ctr">
                    <a:solidFill>
                      <a:schemeClr val="accent1">
                        <a:alpha val="0"/>
                      </a:schemeClr>
                    </a:solidFill>
                  </a:tcPr>
                </a:tc>
                <a:extLst>
                  <a:ext uri="{0D108BD9-81ED-4DB2-BD59-A6C34878D82A}">
                    <a16:rowId xmlns:a16="http://schemas.microsoft.com/office/drawing/2014/main" xmlns="" val="664250034"/>
                  </a:ext>
                </a:extLst>
              </a:tr>
              <a:tr h="665333">
                <a:tc>
                  <a:txBody>
                    <a:bodyPr/>
                    <a:lstStyle/>
                    <a:p>
                      <a:r>
                        <a:rPr lang="hu-HU" sz="1200" b="0" dirty="0" err="1">
                          <a:solidFill>
                            <a:schemeClr val="bg2">
                              <a:lumMod val="50000"/>
                            </a:schemeClr>
                          </a:solidFill>
                        </a:rPr>
                        <a:t>Families</a:t>
                      </a:r>
                      <a:r>
                        <a:rPr lang="hu-HU" sz="1200" b="0" dirty="0">
                          <a:solidFill>
                            <a:schemeClr val="bg2">
                              <a:lumMod val="50000"/>
                            </a:schemeClr>
                          </a:solidFill>
                        </a:rPr>
                        <a:t> </a:t>
                      </a:r>
                      <a:r>
                        <a:rPr lang="hu-HU" sz="1200" b="0" dirty="0" err="1">
                          <a:solidFill>
                            <a:schemeClr val="bg2">
                              <a:lumMod val="50000"/>
                            </a:schemeClr>
                          </a:solidFill>
                        </a:rPr>
                        <a:t>with</a:t>
                      </a:r>
                      <a:r>
                        <a:rPr lang="hu-HU" sz="1200" b="0" dirty="0">
                          <a:solidFill>
                            <a:schemeClr val="bg2">
                              <a:lumMod val="50000"/>
                            </a:schemeClr>
                          </a:solidFill>
                        </a:rPr>
                        <a:t> a </a:t>
                      </a:r>
                      <a:r>
                        <a:rPr lang="hu-HU" sz="1200" b="0" dirty="0" err="1">
                          <a:solidFill>
                            <a:schemeClr val="bg2">
                              <a:lumMod val="50000"/>
                            </a:schemeClr>
                          </a:solidFill>
                        </a:rPr>
                        <a:t>child</a:t>
                      </a:r>
                      <a:endParaRPr lang="hu-HU" sz="1200" b="0" dirty="0">
                        <a:solidFill>
                          <a:schemeClr val="bg2">
                            <a:lumMod val="50000"/>
                          </a:schemeClr>
                        </a:solidFill>
                      </a:endParaRPr>
                    </a:p>
                  </a:txBody>
                  <a:tcPr marL="68580" marR="68580" marT="34290" marB="34290" anchor="ctr">
                    <a:solidFill>
                      <a:schemeClr val="accent1">
                        <a:alpha val="0"/>
                      </a:schemeClr>
                    </a:solidFill>
                  </a:tcPr>
                </a:tc>
                <a:extLst>
                  <a:ext uri="{0D108BD9-81ED-4DB2-BD59-A6C34878D82A}">
                    <a16:rowId xmlns:a16="http://schemas.microsoft.com/office/drawing/2014/main" xmlns="" val="2159556736"/>
                  </a:ext>
                </a:extLst>
              </a:tr>
              <a:tr h="665333">
                <a:tc>
                  <a:txBody>
                    <a:bodyPr/>
                    <a:lstStyle/>
                    <a:p>
                      <a:r>
                        <a:rPr lang="hu-HU" sz="1200" dirty="0">
                          <a:solidFill>
                            <a:schemeClr val="tx2">
                              <a:lumMod val="65000"/>
                              <a:lumOff val="35000"/>
                            </a:schemeClr>
                          </a:solidFill>
                        </a:rPr>
                        <a:t>With vocational /technical school degrees</a:t>
                      </a:r>
                    </a:p>
                  </a:txBody>
                  <a:tcPr marL="68580" marR="68580" marT="34290" marB="34290" anchor="ctr">
                    <a:solidFill>
                      <a:schemeClr val="accent1">
                        <a:alpha val="0"/>
                      </a:schemeClr>
                    </a:solidFill>
                  </a:tcPr>
                </a:tc>
                <a:extLst>
                  <a:ext uri="{0D108BD9-81ED-4DB2-BD59-A6C34878D82A}">
                    <a16:rowId xmlns:a16="http://schemas.microsoft.com/office/drawing/2014/main" xmlns="" val="745917016"/>
                  </a:ext>
                </a:extLst>
              </a:tr>
              <a:tr h="665333">
                <a:tc>
                  <a:txBody>
                    <a:bodyPr/>
                    <a:lstStyle/>
                    <a:p>
                      <a:r>
                        <a:rPr lang="hu-HU" sz="1200" b="0" dirty="0" err="1">
                          <a:solidFill>
                            <a:schemeClr val="bg2">
                              <a:lumMod val="50000"/>
                            </a:schemeClr>
                          </a:solidFill>
                        </a:rPr>
                        <a:t>Physical</a:t>
                      </a:r>
                      <a:r>
                        <a:rPr lang="hu-HU" sz="1200" b="0" dirty="0">
                          <a:solidFill>
                            <a:schemeClr val="bg2">
                              <a:lumMod val="50000"/>
                            </a:schemeClr>
                          </a:solidFill>
                        </a:rPr>
                        <a:t> </a:t>
                      </a:r>
                      <a:r>
                        <a:rPr lang="hu-HU" sz="1200" b="0" dirty="0" err="1">
                          <a:solidFill>
                            <a:schemeClr val="bg2">
                              <a:lumMod val="50000"/>
                            </a:schemeClr>
                          </a:solidFill>
                        </a:rPr>
                        <a:t>workers</a:t>
                      </a:r>
                      <a:endParaRPr lang="hu-HU" sz="1200" b="0" dirty="0">
                        <a:solidFill>
                          <a:schemeClr val="bg2">
                            <a:lumMod val="50000"/>
                          </a:schemeClr>
                        </a:solidFill>
                      </a:endParaRPr>
                    </a:p>
                  </a:txBody>
                  <a:tcPr marL="68580" marR="68580" marT="34290" marB="34290" anchor="ctr">
                    <a:solidFill>
                      <a:schemeClr val="accent1">
                        <a:alpha val="0"/>
                      </a:schemeClr>
                    </a:solidFill>
                  </a:tcPr>
                </a:tc>
                <a:extLst>
                  <a:ext uri="{0D108BD9-81ED-4DB2-BD59-A6C34878D82A}">
                    <a16:rowId xmlns:a16="http://schemas.microsoft.com/office/drawing/2014/main" xmlns="" val="61330999"/>
                  </a:ext>
                </a:extLst>
              </a:tr>
              <a:tr h="665333">
                <a:tc>
                  <a:txBody>
                    <a:bodyPr/>
                    <a:lstStyle/>
                    <a:p>
                      <a:r>
                        <a:rPr lang="hu-HU" sz="1200" b="0" dirty="0" err="1">
                          <a:solidFill>
                            <a:schemeClr val="bg2">
                              <a:lumMod val="50000"/>
                            </a:schemeClr>
                          </a:solidFill>
                        </a:rPr>
                        <a:t>Live</a:t>
                      </a:r>
                      <a:r>
                        <a:rPr lang="hu-HU" sz="1200" b="0" dirty="0">
                          <a:solidFill>
                            <a:schemeClr val="bg2">
                              <a:lumMod val="50000"/>
                            </a:schemeClr>
                          </a:solidFill>
                        </a:rPr>
                        <a:t> in </a:t>
                      </a:r>
                      <a:r>
                        <a:rPr lang="hu-HU" sz="1200" b="0" dirty="0" err="1">
                          <a:solidFill>
                            <a:schemeClr val="bg2">
                              <a:lumMod val="50000"/>
                            </a:schemeClr>
                          </a:solidFill>
                        </a:rPr>
                        <a:t>financial</a:t>
                      </a:r>
                      <a:r>
                        <a:rPr lang="hu-HU" sz="1200" b="0" dirty="0">
                          <a:solidFill>
                            <a:schemeClr val="bg2">
                              <a:lumMod val="50000"/>
                            </a:schemeClr>
                          </a:solidFill>
                        </a:rPr>
                        <a:t> </a:t>
                      </a:r>
                      <a:r>
                        <a:rPr lang="hu-HU" sz="1200" b="0" dirty="0" err="1">
                          <a:solidFill>
                            <a:schemeClr val="bg2">
                              <a:lumMod val="50000"/>
                            </a:schemeClr>
                          </a:solidFill>
                        </a:rPr>
                        <a:t>uncertainty</a:t>
                      </a:r>
                      <a:endParaRPr lang="hu-HU" sz="1200" b="0" dirty="0">
                        <a:solidFill>
                          <a:schemeClr val="bg2">
                            <a:lumMod val="50000"/>
                          </a:schemeClr>
                        </a:solidFill>
                      </a:endParaRPr>
                    </a:p>
                  </a:txBody>
                  <a:tcPr marL="68580" marR="68580" marT="34290" marB="34290" anchor="ctr">
                    <a:solidFill>
                      <a:schemeClr val="accent1">
                        <a:alpha val="0"/>
                      </a:schemeClr>
                    </a:solidFill>
                  </a:tcPr>
                </a:tc>
                <a:extLst>
                  <a:ext uri="{0D108BD9-81ED-4DB2-BD59-A6C34878D82A}">
                    <a16:rowId xmlns:a16="http://schemas.microsoft.com/office/drawing/2014/main" xmlns="" val="1241661667"/>
                  </a:ext>
                </a:extLst>
              </a:tr>
              <a:tr h="665333">
                <a:tc>
                  <a:txBody>
                    <a:bodyPr/>
                    <a:lstStyle/>
                    <a:p>
                      <a:endParaRPr lang="hu-HU" sz="1200" b="0" dirty="0">
                        <a:solidFill>
                          <a:schemeClr val="bg2">
                            <a:lumMod val="50000"/>
                          </a:schemeClr>
                        </a:solidFill>
                      </a:endParaRPr>
                    </a:p>
                  </a:txBody>
                  <a:tcPr marL="68580" marR="68580" marT="34290" marB="34290" anchor="ctr">
                    <a:solidFill>
                      <a:schemeClr val="accent1">
                        <a:alpha val="0"/>
                      </a:schemeClr>
                    </a:solidFill>
                  </a:tcPr>
                </a:tc>
                <a:extLst>
                  <a:ext uri="{0D108BD9-81ED-4DB2-BD59-A6C34878D82A}">
                    <a16:rowId xmlns:a16="http://schemas.microsoft.com/office/drawing/2014/main" xmlns="" val="1694120748"/>
                  </a:ext>
                </a:extLst>
              </a:tr>
            </a:tbl>
          </a:graphicData>
        </a:graphic>
      </p:graphicFrame>
      <p:grpSp>
        <p:nvGrpSpPr>
          <p:cNvPr id="71" name="Group 62"/>
          <p:cNvGrpSpPr>
            <a:grpSpLocks noChangeAspect="1"/>
          </p:cNvGrpSpPr>
          <p:nvPr/>
        </p:nvGrpSpPr>
        <p:grpSpPr>
          <a:xfrm>
            <a:off x="4832430" y="1193746"/>
            <a:ext cx="396428" cy="374663"/>
            <a:chOff x="2866951" y="5108408"/>
            <a:chExt cx="488443" cy="461626"/>
          </a:xfrm>
          <a:solidFill>
            <a:schemeClr val="bg1"/>
          </a:solidFill>
        </p:grpSpPr>
        <p:sp>
          <p:nvSpPr>
            <p:cNvPr id="72" name="Freeform 34"/>
            <p:cNvSpPr>
              <a:spLocks noEditPoints="1"/>
            </p:cNvSpPr>
            <p:nvPr/>
          </p:nvSpPr>
          <p:spPr bwMode="auto">
            <a:xfrm>
              <a:off x="3187791" y="5117028"/>
              <a:ext cx="167603" cy="453006"/>
            </a:xfrm>
            <a:custGeom>
              <a:avLst/>
              <a:gdLst/>
              <a:ahLst/>
              <a:cxnLst>
                <a:cxn ang="0">
                  <a:pos x="61" y="0"/>
                </a:cxn>
                <a:cxn ang="0">
                  <a:pos x="70" y="4"/>
                </a:cxn>
                <a:cxn ang="0">
                  <a:pos x="70" y="4"/>
                </a:cxn>
                <a:cxn ang="0">
                  <a:pos x="74" y="186"/>
                </a:cxn>
                <a:cxn ang="0">
                  <a:pos x="61" y="200"/>
                </a:cxn>
                <a:cxn ang="0">
                  <a:pos x="4" y="196"/>
                </a:cxn>
                <a:cxn ang="0">
                  <a:pos x="0" y="186"/>
                </a:cxn>
                <a:cxn ang="0">
                  <a:pos x="4" y="4"/>
                </a:cxn>
                <a:cxn ang="0">
                  <a:pos x="4" y="4"/>
                </a:cxn>
                <a:cxn ang="0">
                  <a:pos x="39" y="126"/>
                </a:cxn>
                <a:cxn ang="0">
                  <a:pos x="45" y="126"/>
                </a:cxn>
                <a:cxn ang="0">
                  <a:pos x="42" y="146"/>
                </a:cxn>
                <a:cxn ang="0">
                  <a:pos x="39" y="126"/>
                </a:cxn>
                <a:cxn ang="0">
                  <a:pos x="32" y="123"/>
                </a:cxn>
                <a:cxn ang="0">
                  <a:pos x="35" y="143"/>
                </a:cxn>
                <a:cxn ang="0">
                  <a:pos x="29" y="143"/>
                </a:cxn>
                <a:cxn ang="0">
                  <a:pos x="28" y="157"/>
                </a:cxn>
                <a:cxn ang="0">
                  <a:pos x="63" y="93"/>
                </a:cxn>
                <a:cxn ang="0">
                  <a:pos x="28" y="75"/>
                </a:cxn>
                <a:cxn ang="0">
                  <a:pos x="22" y="70"/>
                </a:cxn>
                <a:cxn ang="0">
                  <a:pos x="63" y="63"/>
                </a:cxn>
                <a:cxn ang="0">
                  <a:pos x="22" y="46"/>
                </a:cxn>
                <a:cxn ang="0">
                  <a:pos x="28" y="35"/>
                </a:cxn>
                <a:cxn ang="0">
                  <a:pos x="63" y="14"/>
                </a:cxn>
                <a:cxn ang="0">
                  <a:pos x="62" y="12"/>
                </a:cxn>
                <a:cxn ang="0">
                  <a:pos x="13" y="12"/>
                </a:cxn>
                <a:cxn ang="0">
                  <a:pos x="12" y="12"/>
                </a:cxn>
                <a:cxn ang="0">
                  <a:pos x="11" y="186"/>
                </a:cxn>
                <a:cxn ang="0">
                  <a:pos x="12" y="188"/>
                </a:cxn>
                <a:cxn ang="0">
                  <a:pos x="61" y="188"/>
                </a:cxn>
                <a:cxn ang="0">
                  <a:pos x="63" y="186"/>
                </a:cxn>
                <a:cxn ang="0">
                  <a:pos x="28" y="169"/>
                </a:cxn>
                <a:cxn ang="0">
                  <a:pos x="22" y="164"/>
                </a:cxn>
              </a:cxnLst>
              <a:rect l="0" t="0" r="r" b="b"/>
              <a:pathLst>
                <a:path w="74" h="200">
                  <a:moveTo>
                    <a:pt x="13" y="0"/>
                  </a:moveTo>
                  <a:cubicBezTo>
                    <a:pt x="61" y="0"/>
                    <a:pt x="61" y="0"/>
                    <a:pt x="61" y="0"/>
                  </a:cubicBezTo>
                  <a:cubicBezTo>
                    <a:pt x="64" y="0"/>
                    <a:pt x="68" y="2"/>
                    <a:pt x="70" y="4"/>
                  </a:cubicBezTo>
                  <a:cubicBezTo>
                    <a:pt x="70" y="4"/>
                    <a:pt x="70" y="4"/>
                    <a:pt x="70" y="4"/>
                  </a:cubicBezTo>
                  <a:cubicBezTo>
                    <a:pt x="70" y="4"/>
                    <a:pt x="70" y="4"/>
                    <a:pt x="70" y="4"/>
                  </a:cubicBezTo>
                  <a:cubicBezTo>
                    <a:pt x="70" y="4"/>
                    <a:pt x="70" y="4"/>
                    <a:pt x="70" y="4"/>
                  </a:cubicBezTo>
                  <a:cubicBezTo>
                    <a:pt x="73" y="7"/>
                    <a:pt x="74" y="10"/>
                    <a:pt x="74" y="14"/>
                  </a:cubicBezTo>
                  <a:cubicBezTo>
                    <a:pt x="74" y="186"/>
                    <a:pt x="74" y="186"/>
                    <a:pt x="74" y="186"/>
                  </a:cubicBezTo>
                  <a:cubicBezTo>
                    <a:pt x="74" y="190"/>
                    <a:pt x="73" y="193"/>
                    <a:pt x="70" y="196"/>
                  </a:cubicBezTo>
                  <a:cubicBezTo>
                    <a:pt x="68" y="198"/>
                    <a:pt x="64" y="200"/>
                    <a:pt x="61" y="200"/>
                  </a:cubicBezTo>
                  <a:cubicBezTo>
                    <a:pt x="13" y="200"/>
                    <a:pt x="13" y="200"/>
                    <a:pt x="13" y="200"/>
                  </a:cubicBezTo>
                  <a:cubicBezTo>
                    <a:pt x="10" y="200"/>
                    <a:pt x="6" y="198"/>
                    <a:pt x="4" y="196"/>
                  </a:cubicBezTo>
                  <a:cubicBezTo>
                    <a:pt x="4" y="195"/>
                    <a:pt x="4" y="195"/>
                    <a:pt x="4" y="195"/>
                  </a:cubicBezTo>
                  <a:cubicBezTo>
                    <a:pt x="1" y="193"/>
                    <a:pt x="0" y="190"/>
                    <a:pt x="0" y="186"/>
                  </a:cubicBezTo>
                  <a:cubicBezTo>
                    <a:pt x="0" y="14"/>
                    <a:pt x="0" y="14"/>
                    <a:pt x="0" y="14"/>
                  </a:cubicBezTo>
                  <a:cubicBezTo>
                    <a:pt x="0" y="10"/>
                    <a:pt x="1" y="7"/>
                    <a:pt x="4" y="4"/>
                  </a:cubicBezTo>
                  <a:cubicBezTo>
                    <a:pt x="4" y="4"/>
                    <a:pt x="4" y="4"/>
                    <a:pt x="4" y="4"/>
                  </a:cubicBezTo>
                  <a:cubicBezTo>
                    <a:pt x="4" y="4"/>
                    <a:pt x="4" y="4"/>
                    <a:pt x="4" y="4"/>
                  </a:cubicBezTo>
                  <a:cubicBezTo>
                    <a:pt x="6" y="2"/>
                    <a:pt x="10" y="0"/>
                    <a:pt x="13" y="0"/>
                  </a:cubicBezTo>
                  <a:close/>
                  <a:moveTo>
                    <a:pt x="39" y="126"/>
                  </a:moveTo>
                  <a:cubicBezTo>
                    <a:pt x="39" y="124"/>
                    <a:pt x="41" y="123"/>
                    <a:pt x="42" y="123"/>
                  </a:cubicBezTo>
                  <a:cubicBezTo>
                    <a:pt x="44" y="123"/>
                    <a:pt x="45" y="124"/>
                    <a:pt x="45" y="126"/>
                  </a:cubicBezTo>
                  <a:cubicBezTo>
                    <a:pt x="45" y="143"/>
                    <a:pt x="45" y="143"/>
                    <a:pt x="45" y="143"/>
                  </a:cubicBezTo>
                  <a:cubicBezTo>
                    <a:pt x="45" y="145"/>
                    <a:pt x="44" y="146"/>
                    <a:pt x="42" y="146"/>
                  </a:cubicBezTo>
                  <a:cubicBezTo>
                    <a:pt x="41" y="146"/>
                    <a:pt x="39" y="145"/>
                    <a:pt x="39" y="143"/>
                  </a:cubicBezTo>
                  <a:cubicBezTo>
                    <a:pt x="39" y="126"/>
                    <a:pt x="39" y="126"/>
                    <a:pt x="39" y="126"/>
                  </a:cubicBezTo>
                  <a:close/>
                  <a:moveTo>
                    <a:pt x="29" y="126"/>
                  </a:moveTo>
                  <a:cubicBezTo>
                    <a:pt x="29" y="124"/>
                    <a:pt x="30" y="123"/>
                    <a:pt x="32" y="123"/>
                  </a:cubicBezTo>
                  <a:cubicBezTo>
                    <a:pt x="34" y="123"/>
                    <a:pt x="35" y="124"/>
                    <a:pt x="35" y="126"/>
                  </a:cubicBezTo>
                  <a:cubicBezTo>
                    <a:pt x="35" y="143"/>
                    <a:pt x="35" y="143"/>
                    <a:pt x="35" y="143"/>
                  </a:cubicBezTo>
                  <a:cubicBezTo>
                    <a:pt x="35" y="145"/>
                    <a:pt x="34" y="146"/>
                    <a:pt x="32" y="146"/>
                  </a:cubicBezTo>
                  <a:cubicBezTo>
                    <a:pt x="30" y="146"/>
                    <a:pt x="29" y="145"/>
                    <a:pt x="29" y="143"/>
                  </a:cubicBezTo>
                  <a:cubicBezTo>
                    <a:pt x="29" y="126"/>
                    <a:pt x="29" y="126"/>
                    <a:pt x="29" y="126"/>
                  </a:cubicBezTo>
                  <a:close/>
                  <a:moveTo>
                    <a:pt x="28" y="157"/>
                  </a:moveTo>
                  <a:cubicBezTo>
                    <a:pt x="63" y="157"/>
                    <a:pt x="63" y="157"/>
                    <a:pt x="63" y="157"/>
                  </a:cubicBezTo>
                  <a:cubicBezTo>
                    <a:pt x="63" y="93"/>
                    <a:pt x="63" y="93"/>
                    <a:pt x="63" y="93"/>
                  </a:cubicBezTo>
                  <a:cubicBezTo>
                    <a:pt x="63" y="93"/>
                    <a:pt x="63" y="93"/>
                    <a:pt x="63" y="93"/>
                  </a:cubicBezTo>
                  <a:cubicBezTo>
                    <a:pt x="62" y="83"/>
                    <a:pt x="47" y="75"/>
                    <a:pt x="28" y="75"/>
                  </a:cubicBezTo>
                  <a:cubicBezTo>
                    <a:pt x="22" y="75"/>
                    <a:pt x="22" y="75"/>
                    <a:pt x="22" y="75"/>
                  </a:cubicBezTo>
                  <a:cubicBezTo>
                    <a:pt x="22" y="70"/>
                    <a:pt x="22" y="70"/>
                    <a:pt x="22" y="70"/>
                  </a:cubicBezTo>
                  <a:cubicBezTo>
                    <a:pt x="22" y="66"/>
                    <a:pt x="25" y="63"/>
                    <a:pt x="28" y="63"/>
                  </a:cubicBezTo>
                  <a:cubicBezTo>
                    <a:pt x="63" y="63"/>
                    <a:pt x="63" y="63"/>
                    <a:pt x="63" y="63"/>
                  </a:cubicBezTo>
                  <a:cubicBezTo>
                    <a:pt x="62" y="54"/>
                    <a:pt x="47" y="46"/>
                    <a:pt x="28" y="46"/>
                  </a:cubicBezTo>
                  <a:cubicBezTo>
                    <a:pt x="22" y="46"/>
                    <a:pt x="22" y="46"/>
                    <a:pt x="22" y="46"/>
                  </a:cubicBezTo>
                  <a:cubicBezTo>
                    <a:pt x="22" y="41"/>
                    <a:pt x="22" y="41"/>
                    <a:pt x="22" y="41"/>
                  </a:cubicBezTo>
                  <a:cubicBezTo>
                    <a:pt x="22" y="38"/>
                    <a:pt x="25" y="35"/>
                    <a:pt x="28" y="35"/>
                  </a:cubicBezTo>
                  <a:cubicBezTo>
                    <a:pt x="63" y="35"/>
                    <a:pt x="63" y="35"/>
                    <a:pt x="63" y="35"/>
                  </a:cubicBezTo>
                  <a:cubicBezTo>
                    <a:pt x="63" y="14"/>
                    <a:pt x="63" y="14"/>
                    <a:pt x="63" y="14"/>
                  </a:cubicBezTo>
                  <a:cubicBezTo>
                    <a:pt x="63" y="13"/>
                    <a:pt x="63" y="13"/>
                    <a:pt x="62" y="12"/>
                  </a:cubicBezTo>
                  <a:cubicBezTo>
                    <a:pt x="62" y="12"/>
                    <a:pt x="62" y="12"/>
                    <a:pt x="62" y="12"/>
                  </a:cubicBezTo>
                  <a:cubicBezTo>
                    <a:pt x="62" y="12"/>
                    <a:pt x="61" y="12"/>
                    <a:pt x="61" y="12"/>
                  </a:cubicBezTo>
                  <a:cubicBezTo>
                    <a:pt x="13" y="12"/>
                    <a:pt x="13" y="12"/>
                    <a:pt x="13" y="12"/>
                  </a:cubicBezTo>
                  <a:cubicBezTo>
                    <a:pt x="13" y="12"/>
                    <a:pt x="12" y="12"/>
                    <a:pt x="12" y="12"/>
                  </a:cubicBezTo>
                  <a:cubicBezTo>
                    <a:pt x="12" y="12"/>
                    <a:pt x="12" y="12"/>
                    <a:pt x="12" y="12"/>
                  </a:cubicBezTo>
                  <a:cubicBezTo>
                    <a:pt x="12" y="13"/>
                    <a:pt x="11" y="13"/>
                    <a:pt x="11" y="14"/>
                  </a:cubicBezTo>
                  <a:cubicBezTo>
                    <a:pt x="11" y="186"/>
                    <a:pt x="11" y="186"/>
                    <a:pt x="11" y="186"/>
                  </a:cubicBezTo>
                  <a:cubicBezTo>
                    <a:pt x="11" y="187"/>
                    <a:pt x="11" y="187"/>
                    <a:pt x="12" y="187"/>
                  </a:cubicBezTo>
                  <a:cubicBezTo>
                    <a:pt x="12" y="188"/>
                    <a:pt x="12" y="188"/>
                    <a:pt x="12" y="188"/>
                  </a:cubicBezTo>
                  <a:cubicBezTo>
                    <a:pt x="12" y="188"/>
                    <a:pt x="13" y="188"/>
                    <a:pt x="13" y="188"/>
                  </a:cubicBezTo>
                  <a:cubicBezTo>
                    <a:pt x="61" y="188"/>
                    <a:pt x="61" y="188"/>
                    <a:pt x="61" y="188"/>
                  </a:cubicBezTo>
                  <a:cubicBezTo>
                    <a:pt x="61" y="188"/>
                    <a:pt x="62" y="188"/>
                    <a:pt x="62" y="188"/>
                  </a:cubicBezTo>
                  <a:cubicBezTo>
                    <a:pt x="63" y="187"/>
                    <a:pt x="63" y="187"/>
                    <a:pt x="63" y="186"/>
                  </a:cubicBezTo>
                  <a:cubicBezTo>
                    <a:pt x="63" y="186"/>
                    <a:pt x="63" y="186"/>
                    <a:pt x="63" y="186"/>
                  </a:cubicBezTo>
                  <a:cubicBezTo>
                    <a:pt x="62" y="177"/>
                    <a:pt x="47" y="168"/>
                    <a:pt x="28" y="169"/>
                  </a:cubicBezTo>
                  <a:cubicBezTo>
                    <a:pt x="22" y="169"/>
                    <a:pt x="22" y="169"/>
                    <a:pt x="22" y="169"/>
                  </a:cubicBezTo>
                  <a:cubicBezTo>
                    <a:pt x="22" y="164"/>
                    <a:pt x="22" y="164"/>
                    <a:pt x="22" y="164"/>
                  </a:cubicBezTo>
                  <a:cubicBezTo>
                    <a:pt x="22" y="160"/>
                    <a:pt x="25" y="157"/>
                    <a:pt x="28"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73" name="Freeform 35"/>
            <p:cNvSpPr>
              <a:spLocks noEditPoints="1"/>
            </p:cNvSpPr>
            <p:nvPr/>
          </p:nvSpPr>
          <p:spPr bwMode="auto">
            <a:xfrm>
              <a:off x="2866951" y="5108408"/>
              <a:ext cx="192504" cy="456837"/>
            </a:xfrm>
            <a:custGeom>
              <a:avLst/>
              <a:gdLst/>
              <a:ahLst/>
              <a:cxnLst>
                <a:cxn ang="0">
                  <a:pos x="39" y="1"/>
                </a:cxn>
                <a:cxn ang="0">
                  <a:pos x="79" y="8"/>
                </a:cxn>
                <a:cxn ang="0">
                  <a:pos x="84" y="10"/>
                </a:cxn>
                <a:cxn ang="0">
                  <a:pos x="85" y="15"/>
                </a:cxn>
                <a:cxn ang="0">
                  <a:pos x="55" y="196"/>
                </a:cxn>
                <a:cxn ang="0">
                  <a:pos x="52" y="201"/>
                </a:cxn>
                <a:cxn ang="0">
                  <a:pos x="47" y="202"/>
                </a:cxn>
                <a:cxn ang="0">
                  <a:pos x="7" y="195"/>
                </a:cxn>
                <a:cxn ang="0">
                  <a:pos x="6" y="195"/>
                </a:cxn>
                <a:cxn ang="0">
                  <a:pos x="2" y="192"/>
                </a:cxn>
                <a:cxn ang="0">
                  <a:pos x="2" y="192"/>
                </a:cxn>
                <a:cxn ang="0">
                  <a:pos x="1" y="188"/>
                </a:cxn>
                <a:cxn ang="0">
                  <a:pos x="1" y="187"/>
                </a:cxn>
                <a:cxn ang="0">
                  <a:pos x="31" y="6"/>
                </a:cxn>
                <a:cxn ang="0">
                  <a:pos x="34" y="2"/>
                </a:cxn>
                <a:cxn ang="0">
                  <a:pos x="39" y="1"/>
                </a:cxn>
                <a:cxn ang="0">
                  <a:pos x="26" y="165"/>
                </a:cxn>
                <a:cxn ang="0">
                  <a:pos x="33" y="160"/>
                </a:cxn>
                <a:cxn ang="0">
                  <a:pos x="38" y="166"/>
                </a:cxn>
                <a:cxn ang="0">
                  <a:pos x="37" y="167"/>
                </a:cxn>
                <a:cxn ang="0">
                  <a:pos x="31" y="172"/>
                </a:cxn>
                <a:cxn ang="0">
                  <a:pos x="26" y="166"/>
                </a:cxn>
                <a:cxn ang="0">
                  <a:pos x="26" y="165"/>
                </a:cxn>
                <a:cxn ang="0">
                  <a:pos x="49" y="32"/>
                </a:cxn>
                <a:cxn ang="0">
                  <a:pos x="55" y="28"/>
                </a:cxn>
                <a:cxn ang="0">
                  <a:pos x="60" y="34"/>
                </a:cxn>
                <a:cxn ang="0">
                  <a:pos x="47" y="109"/>
                </a:cxn>
                <a:cxn ang="0">
                  <a:pos x="41" y="113"/>
                </a:cxn>
                <a:cxn ang="0">
                  <a:pos x="36" y="107"/>
                </a:cxn>
                <a:cxn ang="0">
                  <a:pos x="49" y="32"/>
                </a:cxn>
                <a:cxn ang="0">
                  <a:pos x="76" y="16"/>
                </a:cxn>
                <a:cxn ang="0">
                  <a:pos x="39" y="10"/>
                </a:cxn>
                <a:cxn ang="0">
                  <a:pos x="10" y="186"/>
                </a:cxn>
                <a:cxn ang="0">
                  <a:pos x="46" y="193"/>
                </a:cxn>
                <a:cxn ang="0">
                  <a:pos x="76" y="16"/>
                </a:cxn>
              </a:cxnLst>
              <a:rect l="0" t="0" r="r" b="b"/>
              <a:pathLst>
                <a:path w="85" h="202">
                  <a:moveTo>
                    <a:pt x="39" y="1"/>
                  </a:moveTo>
                  <a:cubicBezTo>
                    <a:pt x="79" y="8"/>
                    <a:pt x="79" y="8"/>
                    <a:pt x="79" y="8"/>
                  </a:cubicBezTo>
                  <a:cubicBezTo>
                    <a:pt x="81" y="8"/>
                    <a:pt x="83" y="9"/>
                    <a:pt x="84" y="10"/>
                  </a:cubicBezTo>
                  <a:cubicBezTo>
                    <a:pt x="85" y="12"/>
                    <a:pt x="85" y="13"/>
                    <a:pt x="85" y="15"/>
                  </a:cubicBezTo>
                  <a:cubicBezTo>
                    <a:pt x="55" y="196"/>
                    <a:pt x="55" y="196"/>
                    <a:pt x="55" y="196"/>
                  </a:cubicBezTo>
                  <a:cubicBezTo>
                    <a:pt x="54" y="198"/>
                    <a:pt x="53" y="200"/>
                    <a:pt x="52" y="201"/>
                  </a:cubicBezTo>
                  <a:cubicBezTo>
                    <a:pt x="51" y="202"/>
                    <a:pt x="49" y="202"/>
                    <a:pt x="47" y="202"/>
                  </a:cubicBezTo>
                  <a:cubicBezTo>
                    <a:pt x="7" y="195"/>
                    <a:pt x="7" y="195"/>
                    <a:pt x="7" y="195"/>
                  </a:cubicBezTo>
                  <a:cubicBezTo>
                    <a:pt x="6" y="195"/>
                    <a:pt x="6" y="195"/>
                    <a:pt x="6" y="195"/>
                  </a:cubicBezTo>
                  <a:cubicBezTo>
                    <a:pt x="4" y="195"/>
                    <a:pt x="3" y="194"/>
                    <a:pt x="2" y="192"/>
                  </a:cubicBezTo>
                  <a:cubicBezTo>
                    <a:pt x="2" y="192"/>
                    <a:pt x="2" y="192"/>
                    <a:pt x="2" y="192"/>
                  </a:cubicBezTo>
                  <a:cubicBezTo>
                    <a:pt x="1" y="191"/>
                    <a:pt x="0" y="189"/>
                    <a:pt x="1" y="188"/>
                  </a:cubicBezTo>
                  <a:cubicBezTo>
                    <a:pt x="1" y="187"/>
                    <a:pt x="1" y="187"/>
                    <a:pt x="1" y="187"/>
                  </a:cubicBezTo>
                  <a:cubicBezTo>
                    <a:pt x="31" y="6"/>
                    <a:pt x="31" y="6"/>
                    <a:pt x="31" y="6"/>
                  </a:cubicBezTo>
                  <a:cubicBezTo>
                    <a:pt x="31" y="4"/>
                    <a:pt x="32" y="3"/>
                    <a:pt x="34" y="2"/>
                  </a:cubicBezTo>
                  <a:cubicBezTo>
                    <a:pt x="35" y="1"/>
                    <a:pt x="37" y="0"/>
                    <a:pt x="39" y="1"/>
                  </a:cubicBezTo>
                  <a:close/>
                  <a:moveTo>
                    <a:pt x="26" y="165"/>
                  </a:moveTo>
                  <a:cubicBezTo>
                    <a:pt x="27" y="162"/>
                    <a:pt x="30" y="159"/>
                    <a:pt x="33" y="160"/>
                  </a:cubicBezTo>
                  <a:cubicBezTo>
                    <a:pt x="36" y="160"/>
                    <a:pt x="38" y="163"/>
                    <a:pt x="38" y="166"/>
                  </a:cubicBezTo>
                  <a:cubicBezTo>
                    <a:pt x="37" y="167"/>
                    <a:pt x="37" y="167"/>
                    <a:pt x="37" y="167"/>
                  </a:cubicBezTo>
                  <a:cubicBezTo>
                    <a:pt x="37" y="171"/>
                    <a:pt x="34" y="173"/>
                    <a:pt x="31" y="172"/>
                  </a:cubicBezTo>
                  <a:cubicBezTo>
                    <a:pt x="28" y="172"/>
                    <a:pt x="26" y="169"/>
                    <a:pt x="26" y="166"/>
                  </a:cubicBezTo>
                  <a:cubicBezTo>
                    <a:pt x="26" y="165"/>
                    <a:pt x="26" y="165"/>
                    <a:pt x="26" y="165"/>
                  </a:cubicBezTo>
                  <a:close/>
                  <a:moveTo>
                    <a:pt x="49" y="32"/>
                  </a:moveTo>
                  <a:cubicBezTo>
                    <a:pt x="49" y="29"/>
                    <a:pt x="52" y="27"/>
                    <a:pt x="55" y="28"/>
                  </a:cubicBezTo>
                  <a:cubicBezTo>
                    <a:pt x="58" y="28"/>
                    <a:pt x="60" y="31"/>
                    <a:pt x="60" y="34"/>
                  </a:cubicBezTo>
                  <a:cubicBezTo>
                    <a:pt x="47" y="109"/>
                    <a:pt x="47" y="109"/>
                    <a:pt x="47" y="109"/>
                  </a:cubicBezTo>
                  <a:cubicBezTo>
                    <a:pt x="47" y="112"/>
                    <a:pt x="44" y="114"/>
                    <a:pt x="41" y="113"/>
                  </a:cubicBezTo>
                  <a:cubicBezTo>
                    <a:pt x="38" y="113"/>
                    <a:pt x="36" y="110"/>
                    <a:pt x="36" y="107"/>
                  </a:cubicBezTo>
                  <a:cubicBezTo>
                    <a:pt x="49" y="32"/>
                    <a:pt x="49" y="32"/>
                    <a:pt x="49" y="32"/>
                  </a:cubicBezTo>
                  <a:close/>
                  <a:moveTo>
                    <a:pt x="76" y="16"/>
                  </a:moveTo>
                  <a:cubicBezTo>
                    <a:pt x="39" y="10"/>
                    <a:pt x="39" y="10"/>
                    <a:pt x="39" y="10"/>
                  </a:cubicBezTo>
                  <a:cubicBezTo>
                    <a:pt x="10" y="186"/>
                    <a:pt x="10" y="186"/>
                    <a:pt x="10" y="186"/>
                  </a:cubicBezTo>
                  <a:cubicBezTo>
                    <a:pt x="46" y="193"/>
                    <a:pt x="46" y="193"/>
                    <a:pt x="46" y="193"/>
                  </a:cubicBezTo>
                  <a:cubicBezTo>
                    <a:pt x="76" y="16"/>
                    <a:pt x="76" y="16"/>
                    <a:pt x="76"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36"/>
            <p:cNvSpPr>
              <a:spLocks noEditPoints="1"/>
            </p:cNvSpPr>
            <p:nvPr/>
          </p:nvSpPr>
          <p:spPr bwMode="auto">
            <a:xfrm>
              <a:off x="3054666" y="5119901"/>
              <a:ext cx="124505" cy="445344"/>
            </a:xfrm>
            <a:custGeom>
              <a:avLst/>
              <a:gdLst/>
              <a:ahLst/>
              <a:cxnLst>
                <a:cxn ang="0">
                  <a:pos x="7" y="0"/>
                </a:cxn>
                <a:cxn ang="0">
                  <a:pos x="48" y="0"/>
                </a:cxn>
                <a:cxn ang="0">
                  <a:pos x="53" y="2"/>
                </a:cxn>
                <a:cxn ang="0">
                  <a:pos x="55" y="7"/>
                </a:cxn>
                <a:cxn ang="0">
                  <a:pos x="55" y="191"/>
                </a:cxn>
                <a:cxn ang="0">
                  <a:pos x="53" y="195"/>
                </a:cxn>
                <a:cxn ang="0">
                  <a:pos x="48" y="197"/>
                </a:cxn>
                <a:cxn ang="0">
                  <a:pos x="7" y="197"/>
                </a:cxn>
                <a:cxn ang="0">
                  <a:pos x="2" y="195"/>
                </a:cxn>
                <a:cxn ang="0">
                  <a:pos x="0" y="191"/>
                </a:cxn>
                <a:cxn ang="0">
                  <a:pos x="0" y="7"/>
                </a:cxn>
                <a:cxn ang="0">
                  <a:pos x="2" y="2"/>
                </a:cxn>
                <a:cxn ang="0">
                  <a:pos x="7" y="0"/>
                </a:cxn>
                <a:cxn ang="0">
                  <a:pos x="45" y="153"/>
                </a:cxn>
                <a:cxn ang="0">
                  <a:pos x="9" y="153"/>
                </a:cxn>
                <a:cxn ang="0">
                  <a:pos x="9" y="9"/>
                </a:cxn>
                <a:cxn ang="0">
                  <a:pos x="45" y="9"/>
                </a:cxn>
                <a:cxn ang="0">
                  <a:pos x="45" y="153"/>
                </a:cxn>
                <a:cxn ang="0">
                  <a:pos x="9" y="180"/>
                </a:cxn>
                <a:cxn ang="0">
                  <a:pos x="45" y="180"/>
                </a:cxn>
                <a:cxn ang="0">
                  <a:pos x="45" y="188"/>
                </a:cxn>
                <a:cxn ang="0">
                  <a:pos x="9" y="188"/>
                </a:cxn>
                <a:cxn ang="0">
                  <a:pos x="9" y="180"/>
                </a:cxn>
                <a:cxn ang="0">
                  <a:pos x="21" y="72"/>
                </a:cxn>
                <a:cxn ang="0">
                  <a:pos x="27" y="66"/>
                </a:cxn>
                <a:cxn ang="0">
                  <a:pos x="33" y="72"/>
                </a:cxn>
                <a:cxn ang="0">
                  <a:pos x="33" y="122"/>
                </a:cxn>
                <a:cxn ang="0">
                  <a:pos x="27" y="128"/>
                </a:cxn>
                <a:cxn ang="0">
                  <a:pos x="21" y="122"/>
                </a:cxn>
                <a:cxn ang="0">
                  <a:pos x="21" y="72"/>
                </a:cxn>
                <a:cxn ang="0">
                  <a:pos x="18" y="40"/>
                </a:cxn>
                <a:cxn ang="0">
                  <a:pos x="12" y="35"/>
                </a:cxn>
                <a:cxn ang="0">
                  <a:pos x="18" y="29"/>
                </a:cxn>
                <a:cxn ang="0">
                  <a:pos x="36" y="29"/>
                </a:cxn>
                <a:cxn ang="0">
                  <a:pos x="42" y="35"/>
                </a:cxn>
                <a:cxn ang="0">
                  <a:pos x="36" y="40"/>
                </a:cxn>
                <a:cxn ang="0">
                  <a:pos x="18" y="40"/>
                </a:cxn>
              </a:cxnLst>
              <a:rect l="0" t="0" r="r" b="b"/>
              <a:pathLst>
                <a:path w="55" h="197">
                  <a:moveTo>
                    <a:pt x="7" y="0"/>
                  </a:moveTo>
                  <a:cubicBezTo>
                    <a:pt x="48" y="0"/>
                    <a:pt x="48" y="0"/>
                    <a:pt x="48" y="0"/>
                  </a:cubicBezTo>
                  <a:cubicBezTo>
                    <a:pt x="50" y="0"/>
                    <a:pt x="51" y="1"/>
                    <a:pt x="53" y="2"/>
                  </a:cubicBezTo>
                  <a:cubicBezTo>
                    <a:pt x="54" y="4"/>
                    <a:pt x="55" y="5"/>
                    <a:pt x="55" y="7"/>
                  </a:cubicBezTo>
                  <a:cubicBezTo>
                    <a:pt x="55" y="191"/>
                    <a:pt x="55" y="191"/>
                    <a:pt x="55" y="191"/>
                  </a:cubicBezTo>
                  <a:cubicBezTo>
                    <a:pt x="55" y="193"/>
                    <a:pt x="54" y="194"/>
                    <a:pt x="53" y="195"/>
                  </a:cubicBezTo>
                  <a:cubicBezTo>
                    <a:pt x="51" y="197"/>
                    <a:pt x="50" y="197"/>
                    <a:pt x="48" y="197"/>
                  </a:cubicBezTo>
                  <a:cubicBezTo>
                    <a:pt x="7" y="197"/>
                    <a:pt x="7" y="197"/>
                    <a:pt x="7" y="197"/>
                  </a:cubicBezTo>
                  <a:cubicBezTo>
                    <a:pt x="5" y="197"/>
                    <a:pt x="3" y="197"/>
                    <a:pt x="2" y="195"/>
                  </a:cubicBezTo>
                  <a:cubicBezTo>
                    <a:pt x="1" y="194"/>
                    <a:pt x="0" y="193"/>
                    <a:pt x="0" y="191"/>
                  </a:cubicBezTo>
                  <a:cubicBezTo>
                    <a:pt x="0" y="7"/>
                    <a:pt x="0" y="7"/>
                    <a:pt x="0" y="7"/>
                  </a:cubicBezTo>
                  <a:cubicBezTo>
                    <a:pt x="0" y="5"/>
                    <a:pt x="1" y="4"/>
                    <a:pt x="2" y="2"/>
                  </a:cubicBezTo>
                  <a:cubicBezTo>
                    <a:pt x="3" y="1"/>
                    <a:pt x="5" y="0"/>
                    <a:pt x="7" y="0"/>
                  </a:cubicBezTo>
                  <a:close/>
                  <a:moveTo>
                    <a:pt x="45" y="153"/>
                  </a:moveTo>
                  <a:cubicBezTo>
                    <a:pt x="9" y="153"/>
                    <a:pt x="9" y="153"/>
                    <a:pt x="9" y="153"/>
                  </a:cubicBezTo>
                  <a:cubicBezTo>
                    <a:pt x="9" y="9"/>
                    <a:pt x="9" y="9"/>
                    <a:pt x="9" y="9"/>
                  </a:cubicBezTo>
                  <a:cubicBezTo>
                    <a:pt x="45" y="9"/>
                    <a:pt x="45" y="9"/>
                    <a:pt x="45" y="9"/>
                  </a:cubicBezTo>
                  <a:cubicBezTo>
                    <a:pt x="45" y="153"/>
                    <a:pt x="45" y="153"/>
                    <a:pt x="45" y="153"/>
                  </a:cubicBezTo>
                  <a:close/>
                  <a:moveTo>
                    <a:pt x="9" y="180"/>
                  </a:moveTo>
                  <a:cubicBezTo>
                    <a:pt x="45" y="180"/>
                    <a:pt x="45" y="180"/>
                    <a:pt x="45" y="180"/>
                  </a:cubicBezTo>
                  <a:cubicBezTo>
                    <a:pt x="45" y="188"/>
                    <a:pt x="45" y="188"/>
                    <a:pt x="45" y="188"/>
                  </a:cubicBezTo>
                  <a:cubicBezTo>
                    <a:pt x="9" y="188"/>
                    <a:pt x="9" y="188"/>
                    <a:pt x="9" y="188"/>
                  </a:cubicBezTo>
                  <a:cubicBezTo>
                    <a:pt x="9" y="180"/>
                    <a:pt x="9" y="180"/>
                    <a:pt x="9" y="180"/>
                  </a:cubicBezTo>
                  <a:close/>
                  <a:moveTo>
                    <a:pt x="21" y="72"/>
                  </a:moveTo>
                  <a:cubicBezTo>
                    <a:pt x="21" y="69"/>
                    <a:pt x="24" y="66"/>
                    <a:pt x="27" y="66"/>
                  </a:cubicBezTo>
                  <a:cubicBezTo>
                    <a:pt x="30" y="66"/>
                    <a:pt x="33" y="69"/>
                    <a:pt x="33" y="72"/>
                  </a:cubicBezTo>
                  <a:cubicBezTo>
                    <a:pt x="33" y="122"/>
                    <a:pt x="33" y="122"/>
                    <a:pt x="33" y="122"/>
                  </a:cubicBezTo>
                  <a:cubicBezTo>
                    <a:pt x="33" y="125"/>
                    <a:pt x="30" y="128"/>
                    <a:pt x="27" y="128"/>
                  </a:cubicBezTo>
                  <a:cubicBezTo>
                    <a:pt x="24" y="128"/>
                    <a:pt x="21" y="125"/>
                    <a:pt x="21" y="122"/>
                  </a:cubicBezTo>
                  <a:cubicBezTo>
                    <a:pt x="21" y="72"/>
                    <a:pt x="21" y="72"/>
                    <a:pt x="21" y="72"/>
                  </a:cubicBezTo>
                  <a:close/>
                  <a:moveTo>
                    <a:pt x="18" y="40"/>
                  </a:moveTo>
                  <a:cubicBezTo>
                    <a:pt x="15" y="40"/>
                    <a:pt x="12" y="38"/>
                    <a:pt x="12" y="35"/>
                  </a:cubicBezTo>
                  <a:cubicBezTo>
                    <a:pt x="12" y="32"/>
                    <a:pt x="15" y="29"/>
                    <a:pt x="18" y="29"/>
                  </a:cubicBezTo>
                  <a:cubicBezTo>
                    <a:pt x="36" y="29"/>
                    <a:pt x="36" y="29"/>
                    <a:pt x="36" y="29"/>
                  </a:cubicBezTo>
                  <a:cubicBezTo>
                    <a:pt x="39" y="29"/>
                    <a:pt x="42" y="32"/>
                    <a:pt x="42" y="35"/>
                  </a:cubicBezTo>
                  <a:cubicBezTo>
                    <a:pt x="42" y="38"/>
                    <a:pt x="39" y="40"/>
                    <a:pt x="36" y="40"/>
                  </a:cubicBezTo>
                  <a:cubicBezTo>
                    <a:pt x="18" y="40"/>
                    <a:pt x="18" y="40"/>
                    <a:pt x="18" y="4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sp>
        <p:nvSpPr>
          <p:cNvPr id="40" name="Szövegdoboz 39"/>
          <p:cNvSpPr txBox="1"/>
          <p:nvPr/>
        </p:nvSpPr>
        <p:spPr>
          <a:xfrm>
            <a:off x="5940821" y="1131944"/>
            <a:ext cx="813972" cy="323165"/>
          </a:xfrm>
          <a:prstGeom prst="rect">
            <a:avLst/>
          </a:prstGeom>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49%</a:t>
            </a:r>
          </a:p>
        </p:txBody>
      </p:sp>
      <p:sp>
        <p:nvSpPr>
          <p:cNvPr id="41" name="Szövegdoboz 40"/>
          <p:cNvSpPr txBox="1"/>
          <p:nvPr/>
        </p:nvSpPr>
        <p:spPr>
          <a:xfrm>
            <a:off x="5918355" y="1820032"/>
            <a:ext cx="813972" cy="323165"/>
          </a:xfrm>
          <a:prstGeom prst="rect">
            <a:avLst/>
          </a:prstGeom>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48%</a:t>
            </a:r>
          </a:p>
        </p:txBody>
      </p:sp>
      <p:sp>
        <p:nvSpPr>
          <p:cNvPr id="42" name="Szövegdoboz 41"/>
          <p:cNvSpPr txBox="1"/>
          <p:nvPr/>
        </p:nvSpPr>
        <p:spPr>
          <a:xfrm>
            <a:off x="5938233" y="2490317"/>
            <a:ext cx="813972" cy="323165"/>
          </a:xfrm>
          <a:prstGeom prst="rect">
            <a:avLst/>
          </a:prstGeom>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38%</a:t>
            </a:r>
          </a:p>
        </p:txBody>
      </p:sp>
      <p:sp>
        <p:nvSpPr>
          <p:cNvPr id="43" name="Szövegdoboz 42"/>
          <p:cNvSpPr txBox="1"/>
          <p:nvPr/>
        </p:nvSpPr>
        <p:spPr>
          <a:xfrm>
            <a:off x="5935822" y="3166999"/>
            <a:ext cx="813972" cy="323165"/>
          </a:xfrm>
          <a:prstGeom prst="rect">
            <a:avLst/>
          </a:prstGeom>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36%</a:t>
            </a:r>
          </a:p>
        </p:txBody>
      </p:sp>
      <p:sp>
        <p:nvSpPr>
          <p:cNvPr id="44" name="Szövegdoboz 43"/>
          <p:cNvSpPr txBox="1"/>
          <p:nvPr/>
        </p:nvSpPr>
        <p:spPr>
          <a:xfrm>
            <a:off x="5940821" y="3863930"/>
            <a:ext cx="813972" cy="323165"/>
          </a:xfrm>
          <a:prstGeom prst="rect">
            <a:avLst/>
          </a:prstGeom>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15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35%</a:t>
            </a:r>
          </a:p>
        </p:txBody>
      </p:sp>
      <p:grpSp>
        <p:nvGrpSpPr>
          <p:cNvPr id="45" name="Group 224"/>
          <p:cNvGrpSpPr/>
          <p:nvPr/>
        </p:nvGrpSpPr>
        <p:grpSpPr>
          <a:xfrm>
            <a:off x="3068532" y="1409173"/>
            <a:ext cx="460604" cy="432212"/>
            <a:chOff x="1858494" y="1309018"/>
            <a:chExt cx="886144" cy="900000"/>
          </a:xfrm>
          <a:solidFill>
            <a:schemeClr val="bg1"/>
          </a:solidFill>
        </p:grpSpPr>
        <p:grpSp>
          <p:nvGrpSpPr>
            <p:cNvPr id="46" name="Group 212"/>
            <p:cNvGrpSpPr>
              <a:grpSpLocks noChangeAspect="1"/>
            </p:cNvGrpSpPr>
            <p:nvPr/>
          </p:nvGrpSpPr>
          <p:grpSpPr>
            <a:xfrm>
              <a:off x="2288704" y="1309018"/>
              <a:ext cx="455934" cy="900000"/>
              <a:chOff x="2962276" y="2328863"/>
              <a:chExt cx="304800" cy="601663"/>
            </a:xfrm>
            <a:grpFill/>
          </p:grpSpPr>
          <p:sp>
            <p:nvSpPr>
              <p:cNvPr id="78" name="Oval 6"/>
              <p:cNvSpPr>
                <a:spLocks noChangeArrowheads="1"/>
              </p:cNvSpPr>
              <p:nvPr/>
            </p:nvSpPr>
            <p:spPr bwMode="auto">
              <a:xfrm>
                <a:off x="3046413" y="2328863"/>
                <a:ext cx="136525" cy="136525"/>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7"/>
              <p:cNvSpPr>
                <a:spLocks/>
              </p:cNvSpPr>
              <p:nvPr/>
            </p:nvSpPr>
            <p:spPr bwMode="auto">
              <a:xfrm>
                <a:off x="2962276" y="2476501"/>
                <a:ext cx="304800" cy="454025"/>
              </a:xfrm>
              <a:custGeom>
                <a:avLst/>
                <a:gdLst/>
                <a:ahLst/>
                <a:cxnLst>
                  <a:cxn ang="0">
                    <a:pos x="134" y="400"/>
                  </a:cxn>
                  <a:cxn ang="0">
                    <a:pos x="134" y="283"/>
                  </a:cxn>
                  <a:cxn ang="0">
                    <a:pos x="143" y="283"/>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43" y="0"/>
                  </a:cxn>
                  <a:cxn ang="0">
                    <a:pos x="97" y="6"/>
                  </a:cxn>
                  <a:cxn ang="0">
                    <a:pos x="53" y="38"/>
                  </a:cxn>
                  <a:cxn ang="0">
                    <a:pos x="1" y="186"/>
                  </a:cxn>
                  <a:cxn ang="0">
                    <a:pos x="19" y="208"/>
                  </a:cxn>
                  <a:cxn ang="0">
                    <a:pos x="21" y="208"/>
                  </a:cxn>
                  <a:cxn ang="0">
                    <a:pos x="41" y="190"/>
                  </a:cxn>
                  <a:cxn ang="0">
                    <a:pos x="70" y="85"/>
                  </a:cxn>
                  <a:cxn ang="0">
                    <a:pos x="50" y="255"/>
                  </a:cxn>
                  <a:cxn ang="0">
                    <a:pos x="82" y="275"/>
                  </a:cxn>
                  <a:cxn ang="0">
                    <a:pos x="82" y="400"/>
                  </a:cxn>
                  <a:cxn ang="0">
                    <a:pos x="108" y="426"/>
                  </a:cxn>
                  <a:cxn ang="0">
                    <a:pos x="134" y="400"/>
                  </a:cxn>
                </a:cxnLst>
                <a:rect l="0" t="0" r="r" b="b"/>
                <a:pathLst>
                  <a:path w="287" h="426">
                    <a:moveTo>
                      <a:pt x="134" y="400"/>
                    </a:moveTo>
                    <a:cubicBezTo>
                      <a:pt x="134" y="283"/>
                      <a:pt x="134" y="283"/>
                      <a:pt x="134" y="283"/>
                    </a:cubicBezTo>
                    <a:cubicBezTo>
                      <a:pt x="138" y="283"/>
                      <a:pt x="141" y="283"/>
                      <a:pt x="143" y="283"/>
                    </a:cubicBezTo>
                    <a:cubicBezTo>
                      <a:pt x="146" y="283"/>
                      <a:pt x="149" y="283"/>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69"/>
                      <a:pt x="236" y="263"/>
                      <a:pt x="236" y="255"/>
                    </a:cubicBezTo>
                    <a:cubicBezTo>
                      <a:pt x="236" y="207"/>
                      <a:pt x="226" y="137"/>
                      <a:pt x="217" y="85"/>
                    </a:cubicBezTo>
                    <a:cubicBezTo>
                      <a:pt x="228" y="106"/>
                      <a:pt x="240" y="139"/>
                      <a:pt x="246" y="190"/>
                    </a:cubicBezTo>
                    <a:cubicBezTo>
                      <a:pt x="247" y="200"/>
                      <a:pt x="255" y="208"/>
                      <a:pt x="265" y="208"/>
                    </a:cubicBezTo>
                    <a:cubicBezTo>
                      <a:pt x="266" y="208"/>
                      <a:pt x="267" y="208"/>
                      <a:pt x="268" y="208"/>
                    </a:cubicBezTo>
                    <a:cubicBezTo>
                      <a:pt x="279" y="206"/>
                      <a:pt x="287" y="196"/>
                      <a:pt x="285" y="186"/>
                    </a:cubicBezTo>
                    <a:cubicBezTo>
                      <a:pt x="277" y="108"/>
                      <a:pt x="255" y="64"/>
                      <a:pt x="234" y="38"/>
                    </a:cubicBezTo>
                    <a:cubicBezTo>
                      <a:pt x="215" y="14"/>
                      <a:pt x="196" y="7"/>
                      <a:pt x="190" y="6"/>
                    </a:cubicBezTo>
                    <a:cubicBezTo>
                      <a:pt x="181" y="3"/>
                      <a:pt x="166" y="0"/>
                      <a:pt x="143" y="0"/>
                    </a:cubicBezTo>
                    <a:cubicBezTo>
                      <a:pt x="121" y="0"/>
                      <a:pt x="106" y="3"/>
                      <a:pt x="97" y="6"/>
                    </a:cubicBezTo>
                    <a:cubicBezTo>
                      <a:pt x="91" y="7"/>
                      <a:pt x="72" y="14"/>
                      <a:pt x="53" y="38"/>
                    </a:cubicBezTo>
                    <a:cubicBezTo>
                      <a:pt x="32" y="64"/>
                      <a:pt x="10" y="108"/>
                      <a:pt x="1" y="186"/>
                    </a:cubicBezTo>
                    <a:cubicBezTo>
                      <a:pt x="0" y="196"/>
                      <a:pt x="8" y="206"/>
                      <a:pt x="19" y="208"/>
                    </a:cubicBezTo>
                    <a:cubicBezTo>
                      <a:pt x="20" y="208"/>
                      <a:pt x="21" y="208"/>
                      <a:pt x="21" y="208"/>
                    </a:cubicBezTo>
                    <a:cubicBezTo>
                      <a:pt x="31" y="208"/>
                      <a:pt x="40" y="200"/>
                      <a:pt x="41" y="190"/>
                    </a:cubicBezTo>
                    <a:cubicBezTo>
                      <a:pt x="47" y="139"/>
                      <a:pt x="58" y="106"/>
                      <a:pt x="70" y="85"/>
                    </a:cubicBezTo>
                    <a:cubicBezTo>
                      <a:pt x="61" y="137"/>
                      <a:pt x="50" y="207"/>
                      <a:pt x="50" y="255"/>
                    </a:cubicBezTo>
                    <a:cubicBezTo>
                      <a:pt x="50" y="263"/>
                      <a:pt x="64" y="269"/>
                      <a:pt x="82" y="275"/>
                    </a:cubicBezTo>
                    <a:cubicBezTo>
                      <a:pt x="82" y="400"/>
                      <a:pt x="82" y="400"/>
                      <a:pt x="82" y="400"/>
                    </a:cubicBezTo>
                    <a:cubicBezTo>
                      <a:pt x="82" y="414"/>
                      <a:pt x="94" y="426"/>
                      <a:pt x="108" y="426"/>
                    </a:cubicBezTo>
                    <a:cubicBezTo>
                      <a:pt x="123" y="426"/>
                      <a:pt x="134" y="414"/>
                      <a:pt x="134" y="40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75" name="Group 211"/>
            <p:cNvGrpSpPr>
              <a:grpSpLocks noChangeAspect="1"/>
            </p:cNvGrpSpPr>
            <p:nvPr/>
          </p:nvGrpSpPr>
          <p:grpSpPr>
            <a:xfrm>
              <a:off x="1858494" y="1309018"/>
              <a:ext cx="462405" cy="900000"/>
              <a:chOff x="2532063" y="2297113"/>
              <a:chExt cx="325438" cy="633413"/>
            </a:xfrm>
            <a:grpFill/>
          </p:grpSpPr>
          <p:sp>
            <p:nvSpPr>
              <p:cNvPr id="76" name="Oval 15"/>
              <p:cNvSpPr>
                <a:spLocks noChangeArrowheads="1"/>
              </p:cNvSpPr>
              <p:nvPr/>
            </p:nvSpPr>
            <p:spPr bwMode="auto">
              <a:xfrm>
                <a:off x="2620963" y="2297113"/>
                <a:ext cx="149225" cy="149225"/>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77" name="Freeform 16"/>
              <p:cNvSpPr>
                <a:spLocks/>
              </p:cNvSpPr>
              <p:nvPr/>
            </p:nvSpPr>
            <p:spPr bwMode="auto">
              <a:xfrm>
                <a:off x="2532063" y="2465389"/>
                <a:ext cx="325438" cy="465137"/>
              </a:xfrm>
              <a:custGeom>
                <a:avLst/>
                <a:gdLst/>
                <a:ahLst/>
                <a:cxnLst>
                  <a:cxn ang="0">
                    <a:pos x="23" y="224"/>
                  </a:cxn>
                  <a:cxn ang="0">
                    <a:pos x="25" y="224"/>
                  </a:cxn>
                  <a:cxn ang="0">
                    <a:pos x="49" y="202"/>
                  </a:cxn>
                  <a:cxn ang="0">
                    <a:pos x="83" y="64"/>
                  </a:cxn>
                  <a:cxn ang="0">
                    <a:pos x="83" y="148"/>
                  </a:cxn>
                  <a:cxn ang="0">
                    <a:pos x="83" y="220"/>
                  </a:cxn>
                  <a:cxn ang="0">
                    <a:pos x="83" y="404"/>
                  </a:cxn>
                  <a:cxn ang="0">
                    <a:pos x="115" y="436"/>
                  </a:cxn>
                  <a:cxn ang="0">
                    <a:pos x="147" y="404"/>
                  </a:cxn>
                  <a:cxn ang="0">
                    <a:pos x="147" y="240"/>
                  </a:cxn>
                  <a:cxn ang="0">
                    <a:pos x="159" y="240"/>
                  </a:cxn>
                  <a:cxn ang="0">
                    <a:pos x="159" y="404"/>
                  </a:cxn>
                  <a:cxn ang="0">
                    <a:pos x="191" y="436"/>
                  </a:cxn>
                  <a:cxn ang="0">
                    <a:pos x="223" y="404"/>
                  </a:cxn>
                  <a:cxn ang="0">
                    <a:pos x="223" y="220"/>
                  </a:cxn>
                  <a:cxn ang="0">
                    <a:pos x="223" y="148"/>
                  </a:cxn>
                  <a:cxn ang="0">
                    <a:pos x="223" y="65"/>
                  </a:cxn>
                  <a:cxn ang="0">
                    <a:pos x="227" y="71"/>
                  </a:cxn>
                  <a:cxn ang="0">
                    <a:pos x="257" y="202"/>
                  </a:cxn>
                  <a:cxn ang="0">
                    <a:pos x="281" y="224"/>
                  </a:cxn>
                  <a:cxn ang="0">
                    <a:pos x="282" y="224"/>
                  </a:cxn>
                  <a:cxn ang="0">
                    <a:pos x="305" y="199"/>
                  </a:cxn>
                  <a:cxn ang="0">
                    <a:pos x="261" y="35"/>
                  </a:cxn>
                  <a:cxn ang="0">
                    <a:pos x="212" y="0"/>
                  </a:cxn>
                  <a:cxn ang="0">
                    <a:pos x="206" y="0"/>
                  </a:cxn>
                  <a:cxn ang="0">
                    <a:pos x="203" y="0"/>
                  </a:cxn>
                  <a:cxn ang="0">
                    <a:pos x="103" y="0"/>
                  </a:cxn>
                  <a:cxn ang="0">
                    <a:pos x="100" y="0"/>
                  </a:cxn>
                  <a:cxn ang="0">
                    <a:pos x="93" y="0"/>
                  </a:cxn>
                  <a:cxn ang="0">
                    <a:pos x="45" y="35"/>
                  </a:cxn>
                  <a:cxn ang="0">
                    <a:pos x="1" y="199"/>
                  </a:cxn>
                  <a:cxn ang="0">
                    <a:pos x="23" y="224"/>
                  </a:cxn>
                </a:cxnLst>
                <a:rect l="0" t="0" r="r" b="b"/>
                <a:pathLst>
                  <a:path w="305" h="436">
                    <a:moveTo>
                      <a:pt x="23" y="224"/>
                    </a:moveTo>
                    <a:cubicBezTo>
                      <a:pt x="24" y="224"/>
                      <a:pt x="24" y="224"/>
                      <a:pt x="25" y="224"/>
                    </a:cubicBezTo>
                    <a:cubicBezTo>
                      <a:pt x="37" y="224"/>
                      <a:pt x="48" y="214"/>
                      <a:pt x="49" y="202"/>
                    </a:cubicBezTo>
                    <a:cubicBezTo>
                      <a:pt x="53" y="123"/>
                      <a:pt x="70" y="83"/>
                      <a:pt x="83" y="64"/>
                    </a:cubicBezTo>
                    <a:cubicBezTo>
                      <a:pt x="83" y="148"/>
                      <a:pt x="83" y="148"/>
                      <a:pt x="83" y="148"/>
                    </a:cubicBezTo>
                    <a:cubicBezTo>
                      <a:pt x="83" y="220"/>
                      <a:pt x="83" y="220"/>
                      <a:pt x="83" y="220"/>
                    </a:cubicBezTo>
                    <a:cubicBezTo>
                      <a:pt x="83" y="404"/>
                      <a:pt x="83" y="404"/>
                      <a:pt x="83" y="404"/>
                    </a:cubicBezTo>
                    <a:cubicBezTo>
                      <a:pt x="83" y="421"/>
                      <a:pt x="97" y="436"/>
                      <a:pt x="115" y="436"/>
                    </a:cubicBezTo>
                    <a:cubicBezTo>
                      <a:pt x="132" y="436"/>
                      <a:pt x="147" y="421"/>
                      <a:pt x="147" y="404"/>
                    </a:cubicBezTo>
                    <a:cubicBezTo>
                      <a:pt x="147" y="240"/>
                      <a:pt x="147" y="240"/>
                      <a:pt x="147" y="240"/>
                    </a:cubicBezTo>
                    <a:cubicBezTo>
                      <a:pt x="159" y="240"/>
                      <a:pt x="159" y="240"/>
                      <a:pt x="159" y="240"/>
                    </a:cubicBezTo>
                    <a:cubicBezTo>
                      <a:pt x="159" y="404"/>
                      <a:pt x="159" y="404"/>
                      <a:pt x="159" y="404"/>
                    </a:cubicBezTo>
                    <a:cubicBezTo>
                      <a:pt x="159" y="421"/>
                      <a:pt x="173" y="436"/>
                      <a:pt x="191" y="436"/>
                    </a:cubicBezTo>
                    <a:cubicBezTo>
                      <a:pt x="208" y="436"/>
                      <a:pt x="223" y="421"/>
                      <a:pt x="223" y="404"/>
                    </a:cubicBezTo>
                    <a:cubicBezTo>
                      <a:pt x="223" y="220"/>
                      <a:pt x="223" y="220"/>
                      <a:pt x="223" y="220"/>
                    </a:cubicBezTo>
                    <a:cubicBezTo>
                      <a:pt x="223" y="148"/>
                      <a:pt x="223" y="148"/>
                      <a:pt x="223" y="148"/>
                    </a:cubicBezTo>
                    <a:cubicBezTo>
                      <a:pt x="223" y="65"/>
                      <a:pt x="223" y="65"/>
                      <a:pt x="223" y="65"/>
                    </a:cubicBezTo>
                    <a:cubicBezTo>
                      <a:pt x="224" y="66"/>
                      <a:pt x="225" y="68"/>
                      <a:pt x="227" y="71"/>
                    </a:cubicBezTo>
                    <a:cubicBezTo>
                      <a:pt x="239" y="91"/>
                      <a:pt x="253" y="131"/>
                      <a:pt x="257" y="202"/>
                    </a:cubicBezTo>
                    <a:cubicBezTo>
                      <a:pt x="257" y="214"/>
                      <a:pt x="268" y="224"/>
                      <a:pt x="281" y="224"/>
                    </a:cubicBezTo>
                    <a:cubicBezTo>
                      <a:pt x="281" y="224"/>
                      <a:pt x="282" y="224"/>
                      <a:pt x="282" y="224"/>
                    </a:cubicBezTo>
                    <a:cubicBezTo>
                      <a:pt x="295" y="224"/>
                      <a:pt x="305" y="212"/>
                      <a:pt x="305" y="199"/>
                    </a:cubicBezTo>
                    <a:cubicBezTo>
                      <a:pt x="300" y="112"/>
                      <a:pt x="281" y="64"/>
                      <a:pt x="261" y="35"/>
                    </a:cubicBezTo>
                    <a:cubicBezTo>
                      <a:pt x="240" y="6"/>
                      <a:pt x="217" y="0"/>
                      <a:pt x="212" y="0"/>
                    </a:cubicBezTo>
                    <a:cubicBezTo>
                      <a:pt x="210" y="0"/>
                      <a:pt x="208" y="0"/>
                      <a:pt x="206" y="0"/>
                    </a:cubicBezTo>
                    <a:cubicBezTo>
                      <a:pt x="205" y="0"/>
                      <a:pt x="204" y="0"/>
                      <a:pt x="203" y="0"/>
                    </a:cubicBezTo>
                    <a:cubicBezTo>
                      <a:pt x="103" y="0"/>
                      <a:pt x="103" y="0"/>
                      <a:pt x="103" y="0"/>
                    </a:cubicBezTo>
                    <a:cubicBezTo>
                      <a:pt x="102" y="0"/>
                      <a:pt x="101" y="0"/>
                      <a:pt x="100" y="0"/>
                    </a:cubicBezTo>
                    <a:cubicBezTo>
                      <a:pt x="98" y="0"/>
                      <a:pt x="95" y="0"/>
                      <a:pt x="93" y="0"/>
                    </a:cubicBezTo>
                    <a:cubicBezTo>
                      <a:pt x="88" y="0"/>
                      <a:pt x="65" y="6"/>
                      <a:pt x="45" y="35"/>
                    </a:cubicBezTo>
                    <a:cubicBezTo>
                      <a:pt x="24" y="64"/>
                      <a:pt x="5" y="112"/>
                      <a:pt x="1" y="199"/>
                    </a:cubicBezTo>
                    <a:cubicBezTo>
                      <a:pt x="0" y="212"/>
                      <a:pt x="10" y="224"/>
                      <a:pt x="23" y="22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86" name="Group 1036"/>
          <p:cNvGrpSpPr/>
          <p:nvPr/>
        </p:nvGrpSpPr>
        <p:grpSpPr>
          <a:xfrm>
            <a:off x="3732984" y="789086"/>
            <a:ext cx="639842" cy="429741"/>
            <a:chOff x="-3267193" y="4704502"/>
            <a:chExt cx="1468207" cy="1028354"/>
          </a:xfrm>
          <a:solidFill>
            <a:schemeClr val="bg1"/>
          </a:solidFill>
        </p:grpSpPr>
        <p:sp>
          <p:nvSpPr>
            <p:cNvPr id="87" name="Freeform 819"/>
            <p:cNvSpPr>
              <a:spLocks/>
            </p:cNvSpPr>
            <p:nvPr/>
          </p:nvSpPr>
          <p:spPr bwMode="auto">
            <a:xfrm>
              <a:off x="-2972435" y="4771469"/>
              <a:ext cx="454566" cy="957835"/>
            </a:xfrm>
            <a:custGeom>
              <a:avLst/>
              <a:gdLst/>
              <a:ahLst/>
              <a:cxnLst>
                <a:cxn ang="0">
                  <a:pos x="340" y="265"/>
                </a:cxn>
                <a:cxn ang="0">
                  <a:pos x="220" y="157"/>
                </a:cxn>
                <a:cxn ang="0">
                  <a:pos x="220" y="139"/>
                </a:cxn>
                <a:cxn ang="0">
                  <a:pos x="256" y="74"/>
                </a:cxn>
                <a:cxn ang="0">
                  <a:pos x="190" y="0"/>
                </a:cxn>
                <a:cxn ang="0">
                  <a:pos x="125" y="74"/>
                </a:cxn>
                <a:cxn ang="0">
                  <a:pos x="156" y="136"/>
                </a:cxn>
                <a:cxn ang="0">
                  <a:pos x="156" y="157"/>
                </a:cxn>
                <a:cxn ang="0">
                  <a:pos x="35" y="265"/>
                </a:cxn>
                <a:cxn ang="0">
                  <a:pos x="1" y="472"/>
                </a:cxn>
                <a:cxn ang="0">
                  <a:pos x="50" y="466"/>
                </a:cxn>
                <a:cxn ang="0">
                  <a:pos x="112" y="245"/>
                </a:cxn>
                <a:cxn ang="0">
                  <a:pos x="120" y="333"/>
                </a:cxn>
                <a:cxn ang="0">
                  <a:pos x="82" y="570"/>
                </a:cxn>
                <a:cxn ang="0">
                  <a:pos x="124" y="570"/>
                </a:cxn>
                <a:cxn ang="0">
                  <a:pos x="124" y="776"/>
                </a:cxn>
                <a:cxn ang="0">
                  <a:pos x="148" y="799"/>
                </a:cxn>
                <a:cxn ang="0">
                  <a:pos x="152" y="799"/>
                </a:cxn>
                <a:cxn ang="0">
                  <a:pos x="176" y="776"/>
                </a:cxn>
                <a:cxn ang="0">
                  <a:pos x="176" y="570"/>
                </a:cxn>
                <a:cxn ang="0">
                  <a:pos x="206" y="570"/>
                </a:cxn>
                <a:cxn ang="0">
                  <a:pos x="206" y="776"/>
                </a:cxn>
                <a:cxn ang="0">
                  <a:pos x="230" y="799"/>
                </a:cxn>
                <a:cxn ang="0">
                  <a:pos x="234" y="799"/>
                </a:cxn>
                <a:cxn ang="0">
                  <a:pos x="258" y="776"/>
                </a:cxn>
                <a:cxn ang="0">
                  <a:pos x="258" y="570"/>
                </a:cxn>
                <a:cxn ang="0">
                  <a:pos x="303" y="570"/>
                </a:cxn>
                <a:cxn ang="0">
                  <a:pos x="265" y="332"/>
                </a:cxn>
                <a:cxn ang="0">
                  <a:pos x="274" y="245"/>
                </a:cxn>
                <a:cxn ang="0">
                  <a:pos x="323" y="455"/>
                </a:cxn>
                <a:cxn ang="0">
                  <a:pos x="373" y="466"/>
                </a:cxn>
                <a:cxn ang="0">
                  <a:pos x="340" y="265"/>
                </a:cxn>
              </a:cxnLst>
              <a:rect l="0" t="0" r="r" b="b"/>
              <a:pathLst>
                <a:path w="379" h="799">
                  <a:moveTo>
                    <a:pt x="340" y="265"/>
                  </a:moveTo>
                  <a:cubicBezTo>
                    <a:pt x="311" y="151"/>
                    <a:pt x="243" y="159"/>
                    <a:pt x="220" y="157"/>
                  </a:cubicBezTo>
                  <a:cubicBezTo>
                    <a:pt x="220" y="139"/>
                    <a:pt x="220" y="139"/>
                    <a:pt x="220" y="139"/>
                  </a:cubicBezTo>
                  <a:cubicBezTo>
                    <a:pt x="241" y="127"/>
                    <a:pt x="256" y="102"/>
                    <a:pt x="256" y="74"/>
                  </a:cubicBezTo>
                  <a:cubicBezTo>
                    <a:pt x="256" y="33"/>
                    <a:pt x="227" y="0"/>
                    <a:pt x="190" y="0"/>
                  </a:cubicBezTo>
                  <a:cubicBezTo>
                    <a:pt x="154" y="0"/>
                    <a:pt x="125" y="33"/>
                    <a:pt x="125" y="74"/>
                  </a:cubicBezTo>
                  <a:cubicBezTo>
                    <a:pt x="125" y="100"/>
                    <a:pt x="137" y="123"/>
                    <a:pt x="156" y="136"/>
                  </a:cubicBezTo>
                  <a:cubicBezTo>
                    <a:pt x="156" y="157"/>
                    <a:pt x="156" y="157"/>
                    <a:pt x="156" y="157"/>
                  </a:cubicBezTo>
                  <a:cubicBezTo>
                    <a:pt x="135" y="160"/>
                    <a:pt x="64" y="148"/>
                    <a:pt x="35" y="265"/>
                  </a:cubicBezTo>
                  <a:cubicBezTo>
                    <a:pt x="35" y="265"/>
                    <a:pt x="0" y="450"/>
                    <a:pt x="1" y="472"/>
                  </a:cubicBezTo>
                  <a:cubicBezTo>
                    <a:pt x="1" y="491"/>
                    <a:pt x="43" y="513"/>
                    <a:pt x="50" y="466"/>
                  </a:cubicBezTo>
                  <a:cubicBezTo>
                    <a:pt x="50" y="466"/>
                    <a:pt x="68" y="302"/>
                    <a:pt x="112" y="245"/>
                  </a:cubicBezTo>
                  <a:cubicBezTo>
                    <a:pt x="112" y="245"/>
                    <a:pt x="118" y="317"/>
                    <a:pt x="120" y="333"/>
                  </a:cubicBezTo>
                  <a:cubicBezTo>
                    <a:pt x="123" y="350"/>
                    <a:pt x="82" y="570"/>
                    <a:pt x="82" y="570"/>
                  </a:cubicBezTo>
                  <a:cubicBezTo>
                    <a:pt x="124" y="570"/>
                    <a:pt x="124" y="570"/>
                    <a:pt x="124" y="570"/>
                  </a:cubicBezTo>
                  <a:cubicBezTo>
                    <a:pt x="124" y="776"/>
                    <a:pt x="124" y="776"/>
                    <a:pt x="124" y="776"/>
                  </a:cubicBezTo>
                  <a:cubicBezTo>
                    <a:pt x="124" y="788"/>
                    <a:pt x="135" y="799"/>
                    <a:pt x="148" y="799"/>
                  </a:cubicBezTo>
                  <a:cubicBezTo>
                    <a:pt x="152" y="799"/>
                    <a:pt x="152" y="799"/>
                    <a:pt x="152" y="799"/>
                  </a:cubicBezTo>
                  <a:cubicBezTo>
                    <a:pt x="165" y="799"/>
                    <a:pt x="176" y="788"/>
                    <a:pt x="176" y="776"/>
                  </a:cubicBezTo>
                  <a:cubicBezTo>
                    <a:pt x="176" y="570"/>
                    <a:pt x="176" y="570"/>
                    <a:pt x="176" y="570"/>
                  </a:cubicBezTo>
                  <a:cubicBezTo>
                    <a:pt x="206" y="570"/>
                    <a:pt x="206" y="570"/>
                    <a:pt x="206" y="570"/>
                  </a:cubicBezTo>
                  <a:cubicBezTo>
                    <a:pt x="206" y="776"/>
                    <a:pt x="206" y="776"/>
                    <a:pt x="206" y="776"/>
                  </a:cubicBezTo>
                  <a:cubicBezTo>
                    <a:pt x="206" y="788"/>
                    <a:pt x="217" y="799"/>
                    <a:pt x="230" y="799"/>
                  </a:cubicBezTo>
                  <a:cubicBezTo>
                    <a:pt x="234" y="799"/>
                    <a:pt x="234" y="799"/>
                    <a:pt x="234" y="799"/>
                  </a:cubicBezTo>
                  <a:cubicBezTo>
                    <a:pt x="248" y="799"/>
                    <a:pt x="258" y="788"/>
                    <a:pt x="258" y="776"/>
                  </a:cubicBezTo>
                  <a:cubicBezTo>
                    <a:pt x="258" y="570"/>
                    <a:pt x="258" y="570"/>
                    <a:pt x="258" y="570"/>
                  </a:cubicBezTo>
                  <a:cubicBezTo>
                    <a:pt x="303" y="570"/>
                    <a:pt x="303" y="570"/>
                    <a:pt x="303" y="570"/>
                  </a:cubicBezTo>
                  <a:cubicBezTo>
                    <a:pt x="303" y="570"/>
                    <a:pt x="264" y="363"/>
                    <a:pt x="265" y="332"/>
                  </a:cubicBezTo>
                  <a:cubicBezTo>
                    <a:pt x="267" y="285"/>
                    <a:pt x="274" y="245"/>
                    <a:pt x="274" y="245"/>
                  </a:cubicBezTo>
                  <a:cubicBezTo>
                    <a:pt x="310" y="310"/>
                    <a:pt x="323" y="455"/>
                    <a:pt x="323" y="455"/>
                  </a:cubicBezTo>
                  <a:cubicBezTo>
                    <a:pt x="327" y="499"/>
                    <a:pt x="371" y="489"/>
                    <a:pt x="373" y="466"/>
                  </a:cubicBezTo>
                  <a:cubicBezTo>
                    <a:pt x="379" y="421"/>
                    <a:pt x="340" y="265"/>
                    <a:pt x="340" y="26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824"/>
            <p:cNvSpPr>
              <a:spLocks/>
            </p:cNvSpPr>
            <p:nvPr/>
          </p:nvSpPr>
          <p:spPr bwMode="auto">
            <a:xfrm>
              <a:off x="-3267193" y="5141819"/>
              <a:ext cx="347520" cy="584949"/>
            </a:xfrm>
            <a:custGeom>
              <a:avLst/>
              <a:gdLst/>
              <a:ahLst/>
              <a:cxnLst>
                <a:cxn ang="0">
                  <a:pos x="279" y="150"/>
                </a:cxn>
                <a:cxn ang="0">
                  <a:pos x="257" y="153"/>
                </a:cxn>
                <a:cxn ang="0">
                  <a:pos x="223" y="206"/>
                </a:cxn>
                <a:cxn ang="0">
                  <a:pos x="191" y="151"/>
                </a:cxn>
                <a:cxn ang="0">
                  <a:pos x="169" y="144"/>
                </a:cxn>
                <a:cxn ang="0">
                  <a:pos x="149" y="143"/>
                </a:cxn>
                <a:cxn ang="0">
                  <a:pos x="149" y="117"/>
                </a:cxn>
                <a:cxn ang="0">
                  <a:pos x="173" y="71"/>
                </a:cxn>
                <a:cxn ang="0">
                  <a:pos x="146" y="28"/>
                </a:cxn>
                <a:cxn ang="0">
                  <a:pos x="150" y="28"/>
                </a:cxn>
                <a:cxn ang="0">
                  <a:pos x="150" y="3"/>
                </a:cxn>
                <a:cxn ang="0">
                  <a:pos x="124" y="8"/>
                </a:cxn>
                <a:cxn ang="0">
                  <a:pos x="123" y="13"/>
                </a:cxn>
                <a:cxn ang="0">
                  <a:pos x="119" y="13"/>
                </a:cxn>
                <a:cxn ang="0">
                  <a:pos x="116" y="13"/>
                </a:cxn>
                <a:cxn ang="0">
                  <a:pos x="115" y="8"/>
                </a:cxn>
                <a:cxn ang="0">
                  <a:pos x="89" y="3"/>
                </a:cxn>
                <a:cxn ang="0">
                  <a:pos x="89" y="28"/>
                </a:cxn>
                <a:cxn ang="0">
                  <a:pos x="93" y="28"/>
                </a:cxn>
                <a:cxn ang="0">
                  <a:pos x="66" y="71"/>
                </a:cxn>
                <a:cxn ang="0">
                  <a:pos x="94" y="120"/>
                </a:cxn>
                <a:cxn ang="0">
                  <a:pos x="94" y="143"/>
                </a:cxn>
                <a:cxn ang="0">
                  <a:pos x="27" y="198"/>
                </a:cxn>
                <a:cxn ang="0">
                  <a:pos x="12" y="323"/>
                </a:cxn>
                <a:cxn ang="0">
                  <a:pos x="44" y="310"/>
                </a:cxn>
                <a:cxn ang="0">
                  <a:pos x="62" y="219"/>
                </a:cxn>
                <a:cxn ang="0">
                  <a:pos x="68" y="262"/>
                </a:cxn>
                <a:cxn ang="0">
                  <a:pos x="50" y="383"/>
                </a:cxn>
                <a:cxn ang="0">
                  <a:pos x="79" y="383"/>
                </a:cxn>
                <a:cxn ang="0">
                  <a:pos x="79" y="466"/>
                </a:cxn>
                <a:cxn ang="0">
                  <a:pos x="98" y="488"/>
                </a:cxn>
                <a:cxn ang="0">
                  <a:pos x="118" y="466"/>
                </a:cxn>
                <a:cxn ang="0">
                  <a:pos x="118" y="383"/>
                </a:cxn>
                <a:cxn ang="0">
                  <a:pos x="133" y="383"/>
                </a:cxn>
                <a:cxn ang="0">
                  <a:pos x="133" y="470"/>
                </a:cxn>
                <a:cxn ang="0">
                  <a:pos x="154" y="488"/>
                </a:cxn>
                <a:cxn ang="0">
                  <a:pos x="173" y="469"/>
                </a:cxn>
                <a:cxn ang="0">
                  <a:pos x="173" y="383"/>
                </a:cxn>
                <a:cxn ang="0">
                  <a:pos x="201" y="383"/>
                </a:cxn>
                <a:cxn ang="0">
                  <a:pos x="183" y="275"/>
                </a:cxn>
                <a:cxn ang="0">
                  <a:pos x="183" y="261"/>
                </a:cxn>
                <a:cxn ang="0">
                  <a:pos x="190" y="218"/>
                </a:cxn>
                <a:cxn ang="0">
                  <a:pos x="209" y="251"/>
                </a:cxn>
                <a:cxn ang="0">
                  <a:pos x="231" y="256"/>
                </a:cxn>
                <a:cxn ang="0">
                  <a:pos x="285" y="172"/>
                </a:cxn>
                <a:cxn ang="0">
                  <a:pos x="279" y="150"/>
                </a:cxn>
              </a:cxnLst>
              <a:rect l="0" t="0" r="r" b="b"/>
              <a:pathLst>
                <a:path w="290" h="488">
                  <a:moveTo>
                    <a:pt x="279" y="150"/>
                  </a:moveTo>
                  <a:cubicBezTo>
                    <a:pt x="271" y="145"/>
                    <a:pt x="261" y="147"/>
                    <a:pt x="257" y="153"/>
                  </a:cubicBezTo>
                  <a:cubicBezTo>
                    <a:pt x="223" y="206"/>
                    <a:pt x="223" y="206"/>
                    <a:pt x="223" y="206"/>
                  </a:cubicBezTo>
                  <a:cubicBezTo>
                    <a:pt x="223" y="206"/>
                    <a:pt x="199" y="158"/>
                    <a:pt x="191" y="151"/>
                  </a:cubicBezTo>
                  <a:cubicBezTo>
                    <a:pt x="183" y="144"/>
                    <a:pt x="177" y="144"/>
                    <a:pt x="169" y="144"/>
                  </a:cubicBezTo>
                  <a:cubicBezTo>
                    <a:pt x="167" y="144"/>
                    <a:pt x="151" y="143"/>
                    <a:pt x="149" y="143"/>
                  </a:cubicBezTo>
                  <a:cubicBezTo>
                    <a:pt x="148" y="137"/>
                    <a:pt x="148" y="124"/>
                    <a:pt x="149" y="117"/>
                  </a:cubicBezTo>
                  <a:cubicBezTo>
                    <a:pt x="164" y="107"/>
                    <a:pt x="173" y="90"/>
                    <a:pt x="173" y="71"/>
                  </a:cubicBezTo>
                  <a:cubicBezTo>
                    <a:pt x="173" y="50"/>
                    <a:pt x="162" y="35"/>
                    <a:pt x="146" y="28"/>
                  </a:cubicBezTo>
                  <a:cubicBezTo>
                    <a:pt x="150" y="28"/>
                    <a:pt x="150" y="28"/>
                    <a:pt x="150" y="28"/>
                  </a:cubicBezTo>
                  <a:cubicBezTo>
                    <a:pt x="150" y="28"/>
                    <a:pt x="153" y="7"/>
                    <a:pt x="150" y="3"/>
                  </a:cubicBezTo>
                  <a:cubicBezTo>
                    <a:pt x="147" y="0"/>
                    <a:pt x="126" y="6"/>
                    <a:pt x="124" y="8"/>
                  </a:cubicBezTo>
                  <a:cubicBezTo>
                    <a:pt x="123" y="9"/>
                    <a:pt x="123" y="11"/>
                    <a:pt x="123" y="13"/>
                  </a:cubicBezTo>
                  <a:cubicBezTo>
                    <a:pt x="122" y="13"/>
                    <a:pt x="121" y="13"/>
                    <a:pt x="119" y="13"/>
                  </a:cubicBezTo>
                  <a:cubicBezTo>
                    <a:pt x="118" y="13"/>
                    <a:pt x="117" y="13"/>
                    <a:pt x="116" y="13"/>
                  </a:cubicBezTo>
                  <a:cubicBezTo>
                    <a:pt x="116" y="11"/>
                    <a:pt x="116" y="9"/>
                    <a:pt x="115" y="8"/>
                  </a:cubicBezTo>
                  <a:cubicBezTo>
                    <a:pt x="112" y="6"/>
                    <a:pt x="92" y="0"/>
                    <a:pt x="89" y="3"/>
                  </a:cubicBezTo>
                  <a:cubicBezTo>
                    <a:pt x="86" y="7"/>
                    <a:pt x="89" y="28"/>
                    <a:pt x="89" y="28"/>
                  </a:cubicBezTo>
                  <a:cubicBezTo>
                    <a:pt x="93" y="28"/>
                    <a:pt x="93" y="28"/>
                    <a:pt x="93" y="28"/>
                  </a:cubicBezTo>
                  <a:cubicBezTo>
                    <a:pt x="77" y="35"/>
                    <a:pt x="66" y="50"/>
                    <a:pt x="66" y="71"/>
                  </a:cubicBezTo>
                  <a:cubicBezTo>
                    <a:pt x="66" y="92"/>
                    <a:pt x="77" y="111"/>
                    <a:pt x="94" y="120"/>
                  </a:cubicBezTo>
                  <a:cubicBezTo>
                    <a:pt x="94" y="126"/>
                    <a:pt x="94" y="136"/>
                    <a:pt x="94" y="143"/>
                  </a:cubicBezTo>
                  <a:cubicBezTo>
                    <a:pt x="45" y="142"/>
                    <a:pt x="38" y="154"/>
                    <a:pt x="27" y="198"/>
                  </a:cubicBezTo>
                  <a:cubicBezTo>
                    <a:pt x="27" y="198"/>
                    <a:pt x="0" y="313"/>
                    <a:pt x="12" y="323"/>
                  </a:cubicBezTo>
                  <a:cubicBezTo>
                    <a:pt x="16" y="326"/>
                    <a:pt x="44" y="333"/>
                    <a:pt x="44" y="310"/>
                  </a:cubicBezTo>
                  <a:cubicBezTo>
                    <a:pt x="44" y="310"/>
                    <a:pt x="50" y="257"/>
                    <a:pt x="62" y="219"/>
                  </a:cubicBezTo>
                  <a:cubicBezTo>
                    <a:pt x="68" y="262"/>
                    <a:pt x="68" y="262"/>
                    <a:pt x="68" y="262"/>
                  </a:cubicBezTo>
                  <a:cubicBezTo>
                    <a:pt x="50" y="383"/>
                    <a:pt x="50" y="383"/>
                    <a:pt x="50" y="383"/>
                  </a:cubicBezTo>
                  <a:cubicBezTo>
                    <a:pt x="79" y="383"/>
                    <a:pt x="79" y="383"/>
                    <a:pt x="79" y="383"/>
                  </a:cubicBezTo>
                  <a:cubicBezTo>
                    <a:pt x="79" y="466"/>
                    <a:pt x="79" y="466"/>
                    <a:pt x="79" y="466"/>
                  </a:cubicBezTo>
                  <a:cubicBezTo>
                    <a:pt x="79" y="478"/>
                    <a:pt x="82" y="488"/>
                    <a:pt x="98" y="488"/>
                  </a:cubicBezTo>
                  <a:cubicBezTo>
                    <a:pt x="115" y="488"/>
                    <a:pt x="118" y="478"/>
                    <a:pt x="118" y="466"/>
                  </a:cubicBezTo>
                  <a:cubicBezTo>
                    <a:pt x="118" y="383"/>
                    <a:pt x="118" y="383"/>
                    <a:pt x="118" y="383"/>
                  </a:cubicBezTo>
                  <a:cubicBezTo>
                    <a:pt x="133" y="383"/>
                    <a:pt x="133" y="383"/>
                    <a:pt x="133" y="383"/>
                  </a:cubicBezTo>
                  <a:cubicBezTo>
                    <a:pt x="133" y="470"/>
                    <a:pt x="133" y="470"/>
                    <a:pt x="133" y="470"/>
                  </a:cubicBezTo>
                  <a:cubicBezTo>
                    <a:pt x="133" y="480"/>
                    <a:pt x="143" y="488"/>
                    <a:pt x="154" y="488"/>
                  </a:cubicBezTo>
                  <a:cubicBezTo>
                    <a:pt x="166" y="488"/>
                    <a:pt x="173" y="479"/>
                    <a:pt x="173" y="469"/>
                  </a:cubicBezTo>
                  <a:cubicBezTo>
                    <a:pt x="173" y="383"/>
                    <a:pt x="173" y="383"/>
                    <a:pt x="173" y="383"/>
                  </a:cubicBezTo>
                  <a:cubicBezTo>
                    <a:pt x="201" y="383"/>
                    <a:pt x="201" y="383"/>
                    <a:pt x="201" y="383"/>
                  </a:cubicBezTo>
                  <a:cubicBezTo>
                    <a:pt x="183" y="275"/>
                    <a:pt x="183" y="275"/>
                    <a:pt x="183" y="275"/>
                  </a:cubicBezTo>
                  <a:cubicBezTo>
                    <a:pt x="183" y="261"/>
                    <a:pt x="183" y="261"/>
                    <a:pt x="183" y="261"/>
                  </a:cubicBezTo>
                  <a:cubicBezTo>
                    <a:pt x="183" y="261"/>
                    <a:pt x="186" y="236"/>
                    <a:pt x="190" y="218"/>
                  </a:cubicBezTo>
                  <a:cubicBezTo>
                    <a:pt x="209" y="251"/>
                    <a:pt x="209" y="251"/>
                    <a:pt x="209" y="251"/>
                  </a:cubicBezTo>
                  <a:cubicBezTo>
                    <a:pt x="213" y="258"/>
                    <a:pt x="223" y="260"/>
                    <a:pt x="231" y="256"/>
                  </a:cubicBezTo>
                  <a:cubicBezTo>
                    <a:pt x="236" y="253"/>
                    <a:pt x="285" y="172"/>
                    <a:pt x="285" y="172"/>
                  </a:cubicBezTo>
                  <a:cubicBezTo>
                    <a:pt x="290" y="165"/>
                    <a:pt x="287" y="155"/>
                    <a:pt x="279" y="1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825"/>
            <p:cNvSpPr>
              <a:spLocks/>
            </p:cNvSpPr>
            <p:nvPr/>
          </p:nvSpPr>
          <p:spPr bwMode="auto">
            <a:xfrm>
              <a:off x="-2142954" y="5171751"/>
              <a:ext cx="343968" cy="557554"/>
            </a:xfrm>
            <a:custGeom>
              <a:avLst/>
              <a:gdLst/>
              <a:ahLst/>
              <a:cxnLst>
                <a:cxn ang="0">
                  <a:pos x="260" y="180"/>
                </a:cxn>
                <a:cxn ang="0">
                  <a:pos x="235" y="127"/>
                </a:cxn>
                <a:cxn ang="0">
                  <a:pos x="215" y="123"/>
                </a:cxn>
                <a:cxn ang="0">
                  <a:pos x="194" y="121"/>
                </a:cxn>
                <a:cxn ang="0">
                  <a:pos x="194" y="103"/>
                </a:cxn>
                <a:cxn ang="0">
                  <a:pos x="222" y="54"/>
                </a:cxn>
                <a:cxn ang="0">
                  <a:pos x="169" y="0"/>
                </a:cxn>
                <a:cxn ang="0">
                  <a:pos x="116" y="54"/>
                </a:cxn>
                <a:cxn ang="0">
                  <a:pos x="140" y="100"/>
                </a:cxn>
                <a:cxn ang="0">
                  <a:pos x="141" y="120"/>
                </a:cxn>
                <a:cxn ang="0">
                  <a:pos x="130" y="120"/>
                </a:cxn>
                <a:cxn ang="0">
                  <a:pos x="96" y="126"/>
                </a:cxn>
                <a:cxn ang="0">
                  <a:pos x="66" y="181"/>
                </a:cxn>
                <a:cxn ang="0">
                  <a:pos x="35" y="118"/>
                </a:cxn>
                <a:cxn ang="0">
                  <a:pos x="12" y="115"/>
                </a:cxn>
                <a:cxn ang="0">
                  <a:pos x="3" y="135"/>
                </a:cxn>
                <a:cxn ang="0">
                  <a:pos x="44" y="211"/>
                </a:cxn>
                <a:cxn ang="0">
                  <a:pos x="78" y="217"/>
                </a:cxn>
                <a:cxn ang="0">
                  <a:pos x="98" y="185"/>
                </a:cxn>
                <a:cxn ang="0">
                  <a:pos x="107" y="241"/>
                </a:cxn>
                <a:cxn ang="0">
                  <a:pos x="107" y="326"/>
                </a:cxn>
                <a:cxn ang="0">
                  <a:pos x="117" y="326"/>
                </a:cxn>
                <a:cxn ang="0">
                  <a:pos x="117" y="447"/>
                </a:cxn>
                <a:cxn ang="0">
                  <a:pos x="136" y="464"/>
                </a:cxn>
                <a:cxn ang="0">
                  <a:pos x="155" y="447"/>
                </a:cxn>
                <a:cxn ang="0">
                  <a:pos x="156" y="326"/>
                </a:cxn>
                <a:cxn ang="0">
                  <a:pos x="161" y="326"/>
                </a:cxn>
                <a:cxn ang="0">
                  <a:pos x="161" y="285"/>
                </a:cxn>
                <a:cxn ang="0">
                  <a:pos x="163" y="285"/>
                </a:cxn>
                <a:cxn ang="0">
                  <a:pos x="166" y="285"/>
                </a:cxn>
                <a:cxn ang="0">
                  <a:pos x="166" y="326"/>
                </a:cxn>
                <a:cxn ang="0">
                  <a:pos x="170" y="326"/>
                </a:cxn>
                <a:cxn ang="0">
                  <a:pos x="170" y="444"/>
                </a:cxn>
                <a:cxn ang="0">
                  <a:pos x="190" y="465"/>
                </a:cxn>
                <a:cxn ang="0">
                  <a:pos x="209" y="444"/>
                </a:cxn>
                <a:cxn ang="0">
                  <a:pos x="209" y="326"/>
                </a:cxn>
                <a:cxn ang="0">
                  <a:pos x="219" y="326"/>
                </a:cxn>
                <a:cxn ang="0">
                  <a:pos x="219" y="246"/>
                </a:cxn>
                <a:cxn ang="0">
                  <a:pos x="226" y="192"/>
                </a:cxn>
                <a:cxn ang="0">
                  <a:pos x="244" y="290"/>
                </a:cxn>
                <a:cxn ang="0">
                  <a:pos x="275" y="303"/>
                </a:cxn>
                <a:cxn ang="0">
                  <a:pos x="260" y="180"/>
                </a:cxn>
              </a:cxnLst>
              <a:rect l="0" t="0" r="r" b="b"/>
              <a:pathLst>
                <a:path w="287" h="465">
                  <a:moveTo>
                    <a:pt x="260" y="180"/>
                  </a:moveTo>
                  <a:cubicBezTo>
                    <a:pt x="254" y="153"/>
                    <a:pt x="249" y="134"/>
                    <a:pt x="235" y="127"/>
                  </a:cubicBezTo>
                  <a:cubicBezTo>
                    <a:pt x="230" y="125"/>
                    <a:pt x="224" y="124"/>
                    <a:pt x="215" y="123"/>
                  </a:cubicBezTo>
                  <a:cubicBezTo>
                    <a:pt x="210" y="122"/>
                    <a:pt x="199" y="121"/>
                    <a:pt x="194" y="121"/>
                  </a:cubicBezTo>
                  <a:cubicBezTo>
                    <a:pt x="194" y="115"/>
                    <a:pt x="194" y="109"/>
                    <a:pt x="194" y="103"/>
                  </a:cubicBezTo>
                  <a:cubicBezTo>
                    <a:pt x="211" y="93"/>
                    <a:pt x="222" y="75"/>
                    <a:pt x="222" y="54"/>
                  </a:cubicBezTo>
                  <a:cubicBezTo>
                    <a:pt x="222" y="24"/>
                    <a:pt x="198" y="0"/>
                    <a:pt x="169" y="0"/>
                  </a:cubicBezTo>
                  <a:cubicBezTo>
                    <a:pt x="140" y="0"/>
                    <a:pt x="116" y="24"/>
                    <a:pt x="116" y="54"/>
                  </a:cubicBezTo>
                  <a:cubicBezTo>
                    <a:pt x="116" y="74"/>
                    <a:pt x="126" y="90"/>
                    <a:pt x="140" y="100"/>
                  </a:cubicBezTo>
                  <a:cubicBezTo>
                    <a:pt x="141" y="107"/>
                    <a:pt x="142" y="113"/>
                    <a:pt x="141" y="120"/>
                  </a:cubicBezTo>
                  <a:cubicBezTo>
                    <a:pt x="138" y="120"/>
                    <a:pt x="131" y="120"/>
                    <a:pt x="130" y="120"/>
                  </a:cubicBezTo>
                  <a:cubicBezTo>
                    <a:pt x="130" y="120"/>
                    <a:pt x="101" y="119"/>
                    <a:pt x="96" y="126"/>
                  </a:cubicBezTo>
                  <a:cubicBezTo>
                    <a:pt x="85" y="140"/>
                    <a:pt x="66" y="181"/>
                    <a:pt x="66" y="181"/>
                  </a:cubicBezTo>
                  <a:cubicBezTo>
                    <a:pt x="35" y="118"/>
                    <a:pt x="35" y="118"/>
                    <a:pt x="35" y="118"/>
                  </a:cubicBezTo>
                  <a:cubicBezTo>
                    <a:pt x="32" y="111"/>
                    <a:pt x="21" y="110"/>
                    <a:pt x="12" y="115"/>
                  </a:cubicBezTo>
                  <a:cubicBezTo>
                    <a:pt x="3" y="120"/>
                    <a:pt x="0" y="129"/>
                    <a:pt x="3" y="135"/>
                  </a:cubicBezTo>
                  <a:cubicBezTo>
                    <a:pt x="44" y="211"/>
                    <a:pt x="44" y="211"/>
                    <a:pt x="44" y="211"/>
                  </a:cubicBezTo>
                  <a:cubicBezTo>
                    <a:pt x="53" y="226"/>
                    <a:pt x="69" y="228"/>
                    <a:pt x="78" y="217"/>
                  </a:cubicBezTo>
                  <a:cubicBezTo>
                    <a:pt x="84" y="211"/>
                    <a:pt x="98" y="185"/>
                    <a:pt x="98" y="185"/>
                  </a:cubicBezTo>
                  <a:cubicBezTo>
                    <a:pt x="101" y="207"/>
                    <a:pt x="107" y="241"/>
                    <a:pt x="107" y="241"/>
                  </a:cubicBezTo>
                  <a:cubicBezTo>
                    <a:pt x="107" y="326"/>
                    <a:pt x="107" y="326"/>
                    <a:pt x="107" y="326"/>
                  </a:cubicBezTo>
                  <a:cubicBezTo>
                    <a:pt x="117" y="326"/>
                    <a:pt x="117" y="326"/>
                    <a:pt x="117" y="326"/>
                  </a:cubicBezTo>
                  <a:cubicBezTo>
                    <a:pt x="117" y="447"/>
                    <a:pt x="117" y="447"/>
                    <a:pt x="117" y="447"/>
                  </a:cubicBezTo>
                  <a:cubicBezTo>
                    <a:pt x="117" y="458"/>
                    <a:pt x="125" y="464"/>
                    <a:pt x="136" y="464"/>
                  </a:cubicBezTo>
                  <a:cubicBezTo>
                    <a:pt x="147" y="464"/>
                    <a:pt x="155" y="458"/>
                    <a:pt x="155" y="447"/>
                  </a:cubicBezTo>
                  <a:cubicBezTo>
                    <a:pt x="156" y="326"/>
                    <a:pt x="156" y="326"/>
                    <a:pt x="156" y="326"/>
                  </a:cubicBezTo>
                  <a:cubicBezTo>
                    <a:pt x="161" y="326"/>
                    <a:pt x="161" y="326"/>
                    <a:pt x="161" y="326"/>
                  </a:cubicBezTo>
                  <a:cubicBezTo>
                    <a:pt x="161" y="285"/>
                    <a:pt x="161" y="285"/>
                    <a:pt x="161" y="285"/>
                  </a:cubicBezTo>
                  <a:cubicBezTo>
                    <a:pt x="161" y="285"/>
                    <a:pt x="162" y="285"/>
                    <a:pt x="163" y="285"/>
                  </a:cubicBezTo>
                  <a:cubicBezTo>
                    <a:pt x="164" y="285"/>
                    <a:pt x="165" y="285"/>
                    <a:pt x="166" y="285"/>
                  </a:cubicBezTo>
                  <a:cubicBezTo>
                    <a:pt x="166" y="326"/>
                    <a:pt x="166" y="326"/>
                    <a:pt x="166" y="326"/>
                  </a:cubicBezTo>
                  <a:cubicBezTo>
                    <a:pt x="170" y="326"/>
                    <a:pt x="170" y="326"/>
                    <a:pt x="170" y="326"/>
                  </a:cubicBezTo>
                  <a:cubicBezTo>
                    <a:pt x="170" y="444"/>
                    <a:pt x="170" y="444"/>
                    <a:pt x="170" y="444"/>
                  </a:cubicBezTo>
                  <a:cubicBezTo>
                    <a:pt x="170" y="455"/>
                    <a:pt x="174" y="465"/>
                    <a:pt x="190" y="465"/>
                  </a:cubicBezTo>
                  <a:cubicBezTo>
                    <a:pt x="206" y="465"/>
                    <a:pt x="209" y="455"/>
                    <a:pt x="209" y="444"/>
                  </a:cubicBezTo>
                  <a:cubicBezTo>
                    <a:pt x="209" y="326"/>
                    <a:pt x="209" y="326"/>
                    <a:pt x="209" y="326"/>
                  </a:cubicBezTo>
                  <a:cubicBezTo>
                    <a:pt x="219" y="326"/>
                    <a:pt x="219" y="326"/>
                    <a:pt x="219" y="326"/>
                  </a:cubicBezTo>
                  <a:cubicBezTo>
                    <a:pt x="219" y="246"/>
                    <a:pt x="219" y="246"/>
                    <a:pt x="219" y="246"/>
                  </a:cubicBezTo>
                  <a:cubicBezTo>
                    <a:pt x="226" y="192"/>
                    <a:pt x="226" y="192"/>
                    <a:pt x="226" y="192"/>
                  </a:cubicBezTo>
                  <a:cubicBezTo>
                    <a:pt x="237" y="230"/>
                    <a:pt x="244" y="290"/>
                    <a:pt x="244" y="290"/>
                  </a:cubicBezTo>
                  <a:cubicBezTo>
                    <a:pt x="247" y="315"/>
                    <a:pt x="271" y="306"/>
                    <a:pt x="275" y="303"/>
                  </a:cubicBezTo>
                  <a:cubicBezTo>
                    <a:pt x="287" y="293"/>
                    <a:pt x="260" y="180"/>
                    <a:pt x="260" y="18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826"/>
            <p:cNvSpPr>
              <a:spLocks/>
            </p:cNvSpPr>
            <p:nvPr/>
          </p:nvSpPr>
          <p:spPr bwMode="auto">
            <a:xfrm>
              <a:off x="-2585344" y="4704502"/>
              <a:ext cx="491601" cy="1028354"/>
            </a:xfrm>
            <a:custGeom>
              <a:avLst/>
              <a:gdLst/>
              <a:ahLst/>
              <a:cxnLst>
                <a:cxn ang="0">
                  <a:pos x="368" y="287"/>
                </a:cxn>
                <a:cxn ang="0">
                  <a:pos x="239" y="171"/>
                </a:cxn>
                <a:cxn ang="0">
                  <a:pos x="239" y="150"/>
                </a:cxn>
                <a:cxn ang="0">
                  <a:pos x="278" y="80"/>
                </a:cxn>
                <a:cxn ang="0">
                  <a:pos x="207" y="0"/>
                </a:cxn>
                <a:cxn ang="0">
                  <a:pos x="136" y="80"/>
                </a:cxn>
                <a:cxn ang="0">
                  <a:pos x="170" y="148"/>
                </a:cxn>
                <a:cxn ang="0">
                  <a:pos x="170" y="171"/>
                </a:cxn>
                <a:cxn ang="0">
                  <a:pos x="42" y="284"/>
                </a:cxn>
                <a:cxn ang="0">
                  <a:pos x="1" y="491"/>
                </a:cxn>
                <a:cxn ang="0">
                  <a:pos x="49" y="511"/>
                </a:cxn>
                <a:cxn ang="0">
                  <a:pos x="122" y="279"/>
                </a:cxn>
                <a:cxn ang="0">
                  <a:pos x="122" y="483"/>
                </a:cxn>
                <a:cxn ang="0">
                  <a:pos x="122" y="485"/>
                </a:cxn>
                <a:cxn ang="0">
                  <a:pos x="122" y="486"/>
                </a:cxn>
                <a:cxn ang="0">
                  <a:pos x="122" y="833"/>
                </a:cxn>
                <a:cxn ang="0">
                  <a:pos x="150" y="858"/>
                </a:cxn>
                <a:cxn ang="0">
                  <a:pos x="169" y="858"/>
                </a:cxn>
                <a:cxn ang="0">
                  <a:pos x="197" y="833"/>
                </a:cxn>
                <a:cxn ang="0">
                  <a:pos x="197" y="507"/>
                </a:cxn>
                <a:cxn ang="0">
                  <a:pos x="222" y="507"/>
                </a:cxn>
                <a:cxn ang="0">
                  <a:pos x="222" y="833"/>
                </a:cxn>
                <a:cxn ang="0">
                  <a:pos x="250" y="858"/>
                </a:cxn>
                <a:cxn ang="0">
                  <a:pos x="269" y="858"/>
                </a:cxn>
                <a:cxn ang="0">
                  <a:pos x="296" y="833"/>
                </a:cxn>
                <a:cxn ang="0">
                  <a:pos x="296" y="486"/>
                </a:cxn>
                <a:cxn ang="0">
                  <a:pos x="296" y="485"/>
                </a:cxn>
                <a:cxn ang="0">
                  <a:pos x="296" y="483"/>
                </a:cxn>
                <a:cxn ang="0">
                  <a:pos x="296" y="284"/>
                </a:cxn>
                <a:cxn ang="0">
                  <a:pos x="354" y="508"/>
                </a:cxn>
                <a:cxn ang="0">
                  <a:pos x="410" y="503"/>
                </a:cxn>
                <a:cxn ang="0">
                  <a:pos x="368" y="287"/>
                </a:cxn>
              </a:cxnLst>
              <a:rect l="0" t="0" r="r" b="b"/>
              <a:pathLst>
                <a:path w="410" h="858">
                  <a:moveTo>
                    <a:pt x="368" y="287"/>
                  </a:moveTo>
                  <a:cubicBezTo>
                    <a:pt x="337" y="166"/>
                    <a:pt x="264" y="173"/>
                    <a:pt x="239" y="171"/>
                  </a:cubicBezTo>
                  <a:cubicBezTo>
                    <a:pt x="239" y="150"/>
                    <a:pt x="239" y="150"/>
                    <a:pt x="239" y="150"/>
                  </a:cubicBezTo>
                  <a:cubicBezTo>
                    <a:pt x="262" y="137"/>
                    <a:pt x="278" y="111"/>
                    <a:pt x="278" y="80"/>
                  </a:cubicBezTo>
                  <a:cubicBezTo>
                    <a:pt x="278" y="36"/>
                    <a:pt x="246" y="0"/>
                    <a:pt x="207" y="0"/>
                  </a:cubicBezTo>
                  <a:cubicBezTo>
                    <a:pt x="168" y="0"/>
                    <a:pt x="136" y="36"/>
                    <a:pt x="136" y="80"/>
                  </a:cubicBezTo>
                  <a:cubicBezTo>
                    <a:pt x="136" y="108"/>
                    <a:pt x="150" y="134"/>
                    <a:pt x="170" y="148"/>
                  </a:cubicBezTo>
                  <a:cubicBezTo>
                    <a:pt x="170" y="171"/>
                    <a:pt x="170" y="171"/>
                    <a:pt x="170" y="171"/>
                  </a:cubicBezTo>
                  <a:cubicBezTo>
                    <a:pt x="147" y="173"/>
                    <a:pt x="70" y="160"/>
                    <a:pt x="42" y="284"/>
                  </a:cubicBezTo>
                  <a:cubicBezTo>
                    <a:pt x="42" y="284"/>
                    <a:pt x="1" y="459"/>
                    <a:pt x="1" y="491"/>
                  </a:cubicBezTo>
                  <a:cubicBezTo>
                    <a:pt x="0" y="523"/>
                    <a:pt x="43" y="543"/>
                    <a:pt x="49" y="511"/>
                  </a:cubicBezTo>
                  <a:cubicBezTo>
                    <a:pt x="49" y="511"/>
                    <a:pt x="74" y="341"/>
                    <a:pt x="122" y="279"/>
                  </a:cubicBezTo>
                  <a:cubicBezTo>
                    <a:pt x="122" y="483"/>
                    <a:pt x="122" y="483"/>
                    <a:pt x="122" y="483"/>
                  </a:cubicBezTo>
                  <a:cubicBezTo>
                    <a:pt x="122" y="483"/>
                    <a:pt x="122" y="484"/>
                    <a:pt x="122" y="485"/>
                  </a:cubicBezTo>
                  <a:cubicBezTo>
                    <a:pt x="122" y="485"/>
                    <a:pt x="122" y="486"/>
                    <a:pt x="122" y="486"/>
                  </a:cubicBezTo>
                  <a:cubicBezTo>
                    <a:pt x="122" y="833"/>
                    <a:pt x="122" y="833"/>
                    <a:pt x="122" y="833"/>
                  </a:cubicBezTo>
                  <a:cubicBezTo>
                    <a:pt x="122" y="847"/>
                    <a:pt x="135" y="858"/>
                    <a:pt x="150" y="858"/>
                  </a:cubicBezTo>
                  <a:cubicBezTo>
                    <a:pt x="169" y="858"/>
                    <a:pt x="169" y="858"/>
                    <a:pt x="169" y="858"/>
                  </a:cubicBezTo>
                  <a:cubicBezTo>
                    <a:pt x="184" y="858"/>
                    <a:pt x="197" y="847"/>
                    <a:pt x="197" y="833"/>
                  </a:cubicBezTo>
                  <a:cubicBezTo>
                    <a:pt x="197" y="507"/>
                    <a:pt x="197" y="507"/>
                    <a:pt x="197" y="507"/>
                  </a:cubicBezTo>
                  <a:cubicBezTo>
                    <a:pt x="222" y="507"/>
                    <a:pt x="222" y="507"/>
                    <a:pt x="222" y="507"/>
                  </a:cubicBezTo>
                  <a:cubicBezTo>
                    <a:pt x="222" y="833"/>
                    <a:pt x="222" y="833"/>
                    <a:pt x="222" y="833"/>
                  </a:cubicBezTo>
                  <a:cubicBezTo>
                    <a:pt x="222" y="847"/>
                    <a:pt x="234" y="858"/>
                    <a:pt x="250" y="858"/>
                  </a:cubicBezTo>
                  <a:cubicBezTo>
                    <a:pt x="269" y="858"/>
                    <a:pt x="269" y="858"/>
                    <a:pt x="269" y="858"/>
                  </a:cubicBezTo>
                  <a:cubicBezTo>
                    <a:pt x="284" y="858"/>
                    <a:pt x="296" y="847"/>
                    <a:pt x="296" y="833"/>
                  </a:cubicBezTo>
                  <a:cubicBezTo>
                    <a:pt x="296" y="486"/>
                    <a:pt x="296" y="486"/>
                    <a:pt x="296" y="486"/>
                  </a:cubicBezTo>
                  <a:cubicBezTo>
                    <a:pt x="296" y="486"/>
                    <a:pt x="296" y="485"/>
                    <a:pt x="296" y="485"/>
                  </a:cubicBezTo>
                  <a:cubicBezTo>
                    <a:pt x="296" y="484"/>
                    <a:pt x="296" y="483"/>
                    <a:pt x="296" y="483"/>
                  </a:cubicBezTo>
                  <a:cubicBezTo>
                    <a:pt x="296" y="284"/>
                    <a:pt x="296" y="284"/>
                    <a:pt x="296" y="284"/>
                  </a:cubicBezTo>
                  <a:cubicBezTo>
                    <a:pt x="335" y="355"/>
                    <a:pt x="354" y="508"/>
                    <a:pt x="354" y="508"/>
                  </a:cubicBezTo>
                  <a:cubicBezTo>
                    <a:pt x="366" y="537"/>
                    <a:pt x="410" y="523"/>
                    <a:pt x="410" y="503"/>
                  </a:cubicBezTo>
                  <a:cubicBezTo>
                    <a:pt x="409" y="457"/>
                    <a:pt x="368" y="287"/>
                    <a:pt x="368" y="2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91" name="Group 178"/>
          <p:cNvGrpSpPr>
            <a:grpSpLocks noChangeAspect="1"/>
          </p:cNvGrpSpPr>
          <p:nvPr/>
        </p:nvGrpSpPr>
        <p:grpSpPr>
          <a:xfrm>
            <a:off x="4539861" y="2175414"/>
            <a:ext cx="512385" cy="319400"/>
            <a:chOff x="3320774" y="3858538"/>
            <a:chExt cx="858406" cy="535098"/>
          </a:xfrm>
          <a:solidFill>
            <a:schemeClr val="bg1"/>
          </a:solidFill>
        </p:grpSpPr>
        <p:sp>
          <p:nvSpPr>
            <p:cNvPr id="92" name="Freeform 132"/>
            <p:cNvSpPr>
              <a:spLocks/>
            </p:cNvSpPr>
            <p:nvPr/>
          </p:nvSpPr>
          <p:spPr bwMode="auto">
            <a:xfrm>
              <a:off x="3900838" y="3858538"/>
              <a:ext cx="214489" cy="214489"/>
            </a:xfrm>
            <a:custGeom>
              <a:avLst/>
              <a:gdLst/>
              <a:ahLst/>
              <a:cxnLst>
                <a:cxn ang="0">
                  <a:pos x="73" y="187"/>
                </a:cxn>
                <a:cxn ang="0">
                  <a:pos x="187" y="129"/>
                </a:cxn>
                <a:cxn ang="0">
                  <a:pos x="129" y="16"/>
                </a:cxn>
                <a:cxn ang="0">
                  <a:pos x="15" y="73"/>
                </a:cxn>
                <a:cxn ang="0">
                  <a:pos x="73" y="187"/>
                </a:cxn>
              </a:cxnLst>
              <a:rect l="0" t="0" r="r" b="b"/>
              <a:pathLst>
                <a:path w="202" h="202">
                  <a:moveTo>
                    <a:pt x="73" y="187"/>
                  </a:moveTo>
                  <a:cubicBezTo>
                    <a:pt x="120" y="202"/>
                    <a:pt x="171" y="176"/>
                    <a:pt x="187" y="129"/>
                  </a:cubicBezTo>
                  <a:cubicBezTo>
                    <a:pt x="202" y="82"/>
                    <a:pt x="176" y="31"/>
                    <a:pt x="129" y="16"/>
                  </a:cubicBezTo>
                  <a:cubicBezTo>
                    <a:pt x="82" y="0"/>
                    <a:pt x="31" y="26"/>
                    <a:pt x="15" y="73"/>
                  </a:cubicBezTo>
                  <a:cubicBezTo>
                    <a:pt x="0" y="121"/>
                    <a:pt x="26" y="171"/>
                    <a:pt x="7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133"/>
            <p:cNvSpPr>
              <a:spLocks/>
            </p:cNvSpPr>
            <p:nvPr/>
          </p:nvSpPr>
          <p:spPr bwMode="auto">
            <a:xfrm>
              <a:off x="3320774" y="3900806"/>
              <a:ext cx="575568" cy="492830"/>
            </a:xfrm>
            <a:custGeom>
              <a:avLst/>
              <a:gdLst/>
              <a:ahLst/>
              <a:cxnLst>
                <a:cxn ang="0">
                  <a:pos x="395" y="168"/>
                </a:cxn>
                <a:cxn ang="0">
                  <a:pos x="428" y="158"/>
                </a:cxn>
                <a:cxn ang="0">
                  <a:pos x="427" y="151"/>
                </a:cxn>
                <a:cxn ang="0">
                  <a:pos x="423" y="94"/>
                </a:cxn>
                <a:cxn ang="0">
                  <a:pos x="456" y="57"/>
                </a:cxn>
                <a:cxn ang="0">
                  <a:pos x="465" y="57"/>
                </a:cxn>
                <a:cxn ang="0">
                  <a:pos x="502" y="100"/>
                </a:cxn>
                <a:cxn ang="0">
                  <a:pos x="502" y="101"/>
                </a:cxn>
                <a:cxn ang="0">
                  <a:pos x="503" y="108"/>
                </a:cxn>
                <a:cxn ang="0">
                  <a:pos x="505" y="132"/>
                </a:cxn>
                <a:cxn ang="0">
                  <a:pos x="536" y="70"/>
                </a:cxn>
                <a:cxn ang="0">
                  <a:pos x="428" y="9"/>
                </a:cxn>
                <a:cxn ang="0">
                  <a:pos x="220" y="89"/>
                </a:cxn>
                <a:cxn ang="0">
                  <a:pos x="184" y="153"/>
                </a:cxn>
                <a:cxn ang="0">
                  <a:pos x="188" y="191"/>
                </a:cxn>
                <a:cxn ang="0">
                  <a:pos x="189" y="192"/>
                </a:cxn>
                <a:cxn ang="0">
                  <a:pos x="208" y="265"/>
                </a:cxn>
                <a:cxn ang="0">
                  <a:pos x="203" y="293"/>
                </a:cxn>
                <a:cxn ang="0">
                  <a:pos x="169" y="326"/>
                </a:cxn>
                <a:cxn ang="0">
                  <a:pos x="50" y="346"/>
                </a:cxn>
                <a:cxn ang="0">
                  <a:pos x="0" y="396"/>
                </a:cxn>
                <a:cxn ang="0">
                  <a:pos x="50" y="446"/>
                </a:cxn>
                <a:cxn ang="0">
                  <a:pos x="167" y="432"/>
                </a:cxn>
                <a:cxn ang="0">
                  <a:pos x="277" y="363"/>
                </a:cxn>
                <a:cxn ang="0">
                  <a:pos x="308" y="265"/>
                </a:cxn>
                <a:cxn ang="0">
                  <a:pos x="303" y="219"/>
                </a:cxn>
                <a:cxn ang="0">
                  <a:pos x="310" y="223"/>
                </a:cxn>
                <a:cxn ang="0">
                  <a:pos x="323" y="240"/>
                </a:cxn>
                <a:cxn ang="0">
                  <a:pos x="330" y="283"/>
                </a:cxn>
                <a:cxn ang="0">
                  <a:pos x="308" y="399"/>
                </a:cxn>
                <a:cxn ang="0">
                  <a:pos x="341" y="462"/>
                </a:cxn>
                <a:cxn ang="0">
                  <a:pos x="356" y="464"/>
                </a:cxn>
                <a:cxn ang="0">
                  <a:pos x="403" y="429"/>
                </a:cxn>
                <a:cxn ang="0">
                  <a:pos x="430" y="283"/>
                </a:cxn>
                <a:cxn ang="0">
                  <a:pos x="415" y="201"/>
                </a:cxn>
                <a:cxn ang="0">
                  <a:pos x="395" y="168"/>
                </a:cxn>
              </a:cxnLst>
              <a:rect l="0" t="0" r="r" b="b"/>
              <a:pathLst>
                <a:path w="542" h="464">
                  <a:moveTo>
                    <a:pt x="395" y="168"/>
                  </a:moveTo>
                  <a:cubicBezTo>
                    <a:pt x="406" y="164"/>
                    <a:pt x="418" y="161"/>
                    <a:pt x="428" y="158"/>
                  </a:cubicBezTo>
                  <a:cubicBezTo>
                    <a:pt x="428" y="156"/>
                    <a:pt x="427" y="153"/>
                    <a:pt x="427" y="151"/>
                  </a:cubicBezTo>
                  <a:cubicBezTo>
                    <a:pt x="421" y="120"/>
                    <a:pt x="422" y="98"/>
                    <a:pt x="423" y="94"/>
                  </a:cubicBezTo>
                  <a:cubicBezTo>
                    <a:pt x="424" y="76"/>
                    <a:pt x="438" y="61"/>
                    <a:pt x="456" y="57"/>
                  </a:cubicBezTo>
                  <a:cubicBezTo>
                    <a:pt x="459" y="57"/>
                    <a:pt x="462" y="57"/>
                    <a:pt x="465" y="57"/>
                  </a:cubicBezTo>
                  <a:cubicBezTo>
                    <a:pt x="487" y="59"/>
                    <a:pt x="504" y="78"/>
                    <a:pt x="502" y="100"/>
                  </a:cubicBezTo>
                  <a:cubicBezTo>
                    <a:pt x="502" y="101"/>
                    <a:pt x="502" y="101"/>
                    <a:pt x="502" y="101"/>
                  </a:cubicBezTo>
                  <a:cubicBezTo>
                    <a:pt x="502" y="103"/>
                    <a:pt x="502" y="105"/>
                    <a:pt x="503" y="108"/>
                  </a:cubicBezTo>
                  <a:cubicBezTo>
                    <a:pt x="503" y="114"/>
                    <a:pt x="503" y="122"/>
                    <a:pt x="505" y="132"/>
                  </a:cubicBezTo>
                  <a:cubicBezTo>
                    <a:pt x="527" y="117"/>
                    <a:pt x="542" y="93"/>
                    <a:pt x="536" y="70"/>
                  </a:cubicBezTo>
                  <a:cubicBezTo>
                    <a:pt x="528" y="36"/>
                    <a:pt x="490" y="0"/>
                    <a:pt x="428" y="9"/>
                  </a:cubicBezTo>
                  <a:cubicBezTo>
                    <a:pt x="344" y="21"/>
                    <a:pt x="294" y="39"/>
                    <a:pt x="220" y="89"/>
                  </a:cubicBezTo>
                  <a:cubicBezTo>
                    <a:pt x="192" y="110"/>
                    <a:pt x="185" y="142"/>
                    <a:pt x="184" y="153"/>
                  </a:cubicBezTo>
                  <a:cubicBezTo>
                    <a:pt x="182" y="164"/>
                    <a:pt x="182" y="179"/>
                    <a:pt x="188" y="191"/>
                  </a:cubicBezTo>
                  <a:cubicBezTo>
                    <a:pt x="188" y="191"/>
                    <a:pt x="188" y="191"/>
                    <a:pt x="189" y="192"/>
                  </a:cubicBezTo>
                  <a:cubicBezTo>
                    <a:pt x="193" y="200"/>
                    <a:pt x="208" y="236"/>
                    <a:pt x="208" y="265"/>
                  </a:cubicBezTo>
                  <a:cubicBezTo>
                    <a:pt x="208" y="275"/>
                    <a:pt x="206" y="285"/>
                    <a:pt x="203" y="293"/>
                  </a:cubicBezTo>
                  <a:cubicBezTo>
                    <a:pt x="198" y="304"/>
                    <a:pt x="191" y="315"/>
                    <a:pt x="169" y="326"/>
                  </a:cubicBezTo>
                  <a:cubicBezTo>
                    <a:pt x="147" y="337"/>
                    <a:pt x="109" y="346"/>
                    <a:pt x="50" y="346"/>
                  </a:cubicBezTo>
                  <a:cubicBezTo>
                    <a:pt x="23" y="346"/>
                    <a:pt x="0" y="368"/>
                    <a:pt x="0" y="396"/>
                  </a:cubicBezTo>
                  <a:cubicBezTo>
                    <a:pt x="0" y="423"/>
                    <a:pt x="23" y="446"/>
                    <a:pt x="50" y="446"/>
                  </a:cubicBezTo>
                  <a:cubicBezTo>
                    <a:pt x="96" y="446"/>
                    <a:pt x="134" y="441"/>
                    <a:pt x="167" y="432"/>
                  </a:cubicBezTo>
                  <a:cubicBezTo>
                    <a:pt x="216" y="419"/>
                    <a:pt x="254" y="395"/>
                    <a:pt x="277" y="363"/>
                  </a:cubicBezTo>
                  <a:cubicBezTo>
                    <a:pt x="301" y="332"/>
                    <a:pt x="308" y="296"/>
                    <a:pt x="308" y="265"/>
                  </a:cubicBezTo>
                  <a:cubicBezTo>
                    <a:pt x="308" y="248"/>
                    <a:pt x="306" y="233"/>
                    <a:pt x="303" y="219"/>
                  </a:cubicBezTo>
                  <a:cubicBezTo>
                    <a:pt x="306" y="220"/>
                    <a:pt x="308" y="222"/>
                    <a:pt x="310" y="223"/>
                  </a:cubicBezTo>
                  <a:cubicBezTo>
                    <a:pt x="315" y="227"/>
                    <a:pt x="319" y="232"/>
                    <a:pt x="323" y="240"/>
                  </a:cubicBezTo>
                  <a:cubicBezTo>
                    <a:pt x="327" y="249"/>
                    <a:pt x="330" y="263"/>
                    <a:pt x="330" y="283"/>
                  </a:cubicBezTo>
                  <a:cubicBezTo>
                    <a:pt x="330" y="310"/>
                    <a:pt x="324" y="348"/>
                    <a:pt x="308" y="399"/>
                  </a:cubicBezTo>
                  <a:cubicBezTo>
                    <a:pt x="300" y="426"/>
                    <a:pt x="314" y="454"/>
                    <a:pt x="341" y="462"/>
                  </a:cubicBezTo>
                  <a:cubicBezTo>
                    <a:pt x="346" y="464"/>
                    <a:pt x="351" y="464"/>
                    <a:pt x="356" y="464"/>
                  </a:cubicBezTo>
                  <a:cubicBezTo>
                    <a:pt x="377" y="464"/>
                    <a:pt x="397" y="451"/>
                    <a:pt x="403" y="429"/>
                  </a:cubicBezTo>
                  <a:cubicBezTo>
                    <a:pt x="422" y="372"/>
                    <a:pt x="430" y="324"/>
                    <a:pt x="430" y="283"/>
                  </a:cubicBezTo>
                  <a:cubicBezTo>
                    <a:pt x="430" y="252"/>
                    <a:pt x="425" y="225"/>
                    <a:pt x="415" y="201"/>
                  </a:cubicBezTo>
                  <a:cubicBezTo>
                    <a:pt x="410" y="188"/>
                    <a:pt x="403" y="177"/>
                    <a:pt x="395" y="16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134"/>
            <p:cNvSpPr>
              <a:spLocks/>
            </p:cNvSpPr>
            <p:nvPr/>
          </p:nvSpPr>
          <p:spPr bwMode="auto">
            <a:xfrm>
              <a:off x="3834738" y="4226811"/>
              <a:ext cx="344442" cy="138496"/>
            </a:xfrm>
            <a:custGeom>
              <a:avLst/>
              <a:gdLst/>
              <a:ahLst/>
              <a:cxnLst>
                <a:cxn ang="0">
                  <a:pos x="211" y="1"/>
                </a:cxn>
                <a:cxn ang="0">
                  <a:pos x="158" y="15"/>
                </a:cxn>
                <a:cxn ang="0">
                  <a:pos x="164" y="28"/>
                </a:cxn>
                <a:cxn ang="0">
                  <a:pos x="160" y="59"/>
                </a:cxn>
                <a:cxn ang="0">
                  <a:pos x="132" y="78"/>
                </a:cxn>
                <a:cxn ang="0">
                  <a:pos x="105" y="73"/>
                </a:cxn>
                <a:cxn ang="0">
                  <a:pos x="83" y="58"/>
                </a:cxn>
                <a:cxn ang="0">
                  <a:pos x="51" y="70"/>
                </a:cxn>
                <a:cxn ang="0">
                  <a:pos x="117" y="120"/>
                </a:cxn>
                <a:cxn ang="0">
                  <a:pos x="261" y="55"/>
                </a:cxn>
                <a:cxn ang="0">
                  <a:pos x="211" y="1"/>
                </a:cxn>
              </a:cxnLst>
              <a:rect l="0" t="0" r="r" b="b"/>
              <a:pathLst>
                <a:path w="324" h="130">
                  <a:moveTo>
                    <a:pt x="211" y="1"/>
                  </a:moveTo>
                  <a:cubicBezTo>
                    <a:pt x="194" y="0"/>
                    <a:pt x="176" y="6"/>
                    <a:pt x="158" y="15"/>
                  </a:cubicBezTo>
                  <a:cubicBezTo>
                    <a:pt x="161" y="19"/>
                    <a:pt x="163" y="24"/>
                    <a:pt x="164" y="28"/>
                  </a:cubicBezTo>
                  <a:cubicBezTo>
                    <a:pt x="167" y="39"/>
                    <a:pt x="165" y="50"/>
                    <a:pt x="160" y="59"/>
                  </a:cubicBezTo>
                  <a:cubicBezTo>
                    <a:pt x="154" y="69"/>
                    <a:pt x="144" y="76"/>
                    <a:pt x="132" y="78"/>
                  </a:cubicBezTo>
                  <a:cubicBezTo>
                    <a:pt x="123" y="79"/>
                    <a:pt x="113" y="78"/>
                    <a:pt x="105" y="73"/>
                  </a:cubicBezTo>
                  <a:cubicBezTo>
                    <a:pt x="97" y="68"/>
                    <a:pt x="90" y="63"/>
                    <a:pt x="83" y="58"/>
                  </a:cubicBezTo>
                  <a:cubicBezTo>
                    <a:pt x="71" y="64"/>
                    <a:pt x="61" y="68"/>
                    <a:pt x="51" y="70"/>
                  </a:cubicBezTo>
                  <a:cubicBezTo>
                    <a:pt x="8" y="77"/>
                    <a:pt x="0" y="110"/>
                    <a:pt x="117" y="120"/>
                  </a:cubicBezTo>
                  <a:cubicBezTo>
                    <a:pt x="233" y="130"/>
                    <a:pt x="212" y="74"/>
                    <a:pt x="261" y="55"/>
                  </a:cubicBezTo>
                  <a:cubicBezTo>
                    <a:pt x="324" y="31"/>
                    <a:pt x="263" y="3"/>
                    <a:pt x="21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135"/>
            <p:cNvSpPr>
              <a:spLocks/>
            </p:cNvSpPr>
            <p:nvPr/>
          </p:nvSpPr>
          <p:spPr bwMode="auto">
            <a:xfrm>
              <a:off x="3776282" y="3968705"/>
              <a:ext cx="228429" cy="333650"/>
            </a:xfrm>
            <a:custGeom>
              <a:avLst/>
              <a:gdLst/>
              <a:ahLst/>
              <a:cxnLst>
                <a:cxn ang="0">
                  <a:pos x="146" y="297"/>
                </a:cxn>
                <a:cxn ang="0">
                  <a:pos x="164" y="309"/>
                </a:cxn>
                <a:cxn ang="0">
                  <a:pos x="186" y="313"/>
                </a:cxn>
                <a:cxn ang="0">
                  <a:pos x="208" y="298"/>
                </a:cxn>
                <a:cxn ang="0">
                  <a:pos x="206" y="262"/>
                </a:cxn>
                <a:cxn ang="0">
                  <a:pos x="197" y="254"/>
                </a:cxn>
                <a:cxn ang="0">
                  <a:pos x="101" y="161"/>
                </a:cxn>
                <a:cxn ang="0">
                  <a:pos x="69" y="75"/>
                </a:cxn>
                <a:cxn ang="0">
                  <a:pos x="68" y="72"/>
                </a:cxn>
                <a:cxn ang="0">
                  <a:pos x="66" y="45"/>
                </a:cxn>
                <a:cxn ang="0">
                  <a:pos x="65" y="37"/>
                </a:cxn>
                <a:cxn ang="0">
                  <a:pos x="65" y="35"/>
                </a:cxn>
                <a:cxn ang="0">
                  <a:pos x="66" y="35"/>
                </a:cxn>
                <a:cxn ang="0">
                  <a:pos x="66" y="35"/>
                </a:cxn>
                <a:cxn ang="0">
                  <a:pos x="66" y="35"/>
                </a:cxn>
                <a:cxn ang="0">
                  <a:pos x="36" y="1"/>
                </a:cxn>
                <a:cxn ang="0">
                  <a:pos x="2" y="31"/>
                </a:cxn>
                <a:cxn ang="0">
                  <a:pos x="6" y="86"/>
                </a:cxn>
                <a:cxn ang="0">
                  <a:pos x="7" y="92"/>
                </a:cxn>
                <a:cxn ang="0">
                  <a:pos x="46" y="194"/>
                </a:cxn>
                <a:cxn ang="0">
                  <a:pos x="146" y="297"/>
                </a:cxn>
              </a:cxnLst>
              <a:rect l="0" t="0" r="r" b="b"/>
              <a:pathLst>
                <a:path w="215" h="314">
                  <a:moveTo>
                    <a:pt x="146" y="297"/>
                  </a:moveTo>
                  <a:cubicBezTo>
                    <a:pt x="152" y="301"/>
                    <a:pt x="158" y="305"/>
                    <a:pt x="164" y="309"/>
                  </a:cubicBezTo>
                  <a:cubicBezTo>
                    <a:pt x="171" y="313"/>
                    <a:pt x="179" y="314"/>
                    <a:pt x="186" y="313"/>
                  </a:cubicBezTo>
                  <a:cubicBezTo>
                    <a:pt x="195" y="311"/>
                    <a:pt x="203" y="306"/>
                    <a:pt x="208" y="298"/>
                  </a:cubicBezTo>
                  <a:cubicBezTo>
                    <a:pt x="215" y="286"/>
                    <a:pt x="214" y="272"/>
                    <a:pt x="206" y="262"/>
                  </a:cubicBezTo>
                  <a:cubicBezTo>
                    <a:pt x="204" y="259"/>
                    <a:pt x="201" y="256"/>
                    <a:pt x="197" y="254"/>
                  </a:cubicBezTo>
                  <a:cubicBezTo>
                    <a:pt x="150" y="226"/>
                    <a:pt x="121" y="193"/>
                    <a:pt x="101" y="161"/>
                  </a:cubicBezTo>
                  <a:cubicBezTo>
                    <a:pt x="82" y="129"/>
                    <a:pt x="73" y="98"/>
                    <a:pt x="69" y="75"/>
                  </a:cubicBezTo>
                  <a:cubicBezTo>
                    <a:pt x="69" y="74"/>
                    <a:pt x="69" y="73"/>
                    <a:pt x="68" y="72"/>
                  </a:cubicBezTo>
                  <a:cubicBezTo>
                    <a:pt x="66" y="61"/>
                    <a:pt x="66" y="51"/>
                    <a:pt x="66" y="45"/>
                  </a:cubicBezTo>
                  <a:cubicBezTo>
                    <a:pt x="65" y="41"/>
                    <a:pt x="65" y="39"/>
                    <a:pt x="65" y="37"/>
                  </a:cubicBezTo>
                  <a:cubicBezTo>
                    <a:pt x="65" y="36"/>
                    <a:pt x="65" y="36"/>
                    <a:pt x="65" y="35"/>
                  </a:cubicBezTo>
                  <a:cubicBezTo>
                    <a:pt x="65" y="35"/>
                    <a:pt x="66" y="35"/>
                    <a:pt x="66" y="35"/>
                  </a:cubicBezTo>
                  <a:cubicBezTo>
                    <a:pt x="66" y="35"/>
                    <a:pt x="66" y="35"/>
                    <a:pt x="66" y="35"/>
                  </a:cubicBezTo>
                  <a:cubicBezTo>
                    <a:pt x="66" y="35"/>
                    <a:pt x="66" y="35"/>
                    <a:pt x="66" y="35"/>
                  </a:cubicBezTo>
                  <a:cubicBezTo>
                    <a:pt x="67" y="17"/>
                    <a:pt x="53" y="2"/>
                    <a:pt x="36" y="1"/>
                  </a:cubicBezTo>
                  <a:cubicBezTo>
                    <a:pt x="18" y="0"/>
                    <a:pt x="3" y="13"/>
                    <a:pt x="2" y="31"/>
                  </a:cubicBezTo>
                  <a:cubicBezTo>
                    <a:pt x="2" y="33"/>
                    <a:pt x="0" y="54"/>
                    <a:pt x="6" y="86"/>
                  </a:cubicBezTo>
                  <a:cubicBezTo>
                    <a:pt x="6" y="88"/>
                    <a:pt x="6" y="90"/>
                    <a:pt x="7" y="92"/>
                  </a:cubicBezTo>
                  <a:cubicBezTo>
                    <a:pt x="13" y="121"/>
                    <a:pt x="24" y="157"/>
                    <a:pt x="46" y="194"/>
                  </a:cubicBezTo>
                  <a:cubicBezTo>
                    <a:pt x="68" y="230"/>
                    <a:pt x="100" y="266"/>
                    <a:pt x="146" y="29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96" name="Group 17"/>
          <p:cNvGrpSpPr>
            <a:grpSpLocks noChangeAspect="1"/>
          </p:cNvGrpSpPr>
          <p:nvPr/>
        </p:nvGrpSpPr>
        <p:grpSpPr>
          <a:xfrm>
            <a:off x="3993349" y="2895618"/>
            <a:ext cx="358406" cy="408987"/>
            <a:chOff x="2493962" y="3621088"/>
            <a:chExt cx="787400" cy="898525"/>
          </a:xfrm>
          <a:solidFill>
            <a:schemeClr val="bg1"/>
          </a:solidFill>
        </p:grpSpPr>
        <p:sp>
          <p:nvSpPr>
            <p:cNvPr id="97" name="Freeform 13"/>
            <p:cNvSpPr>
              <a:spLocks/>
            </p:cNvSpPr>
            <p:nvPr/>
          </p:nvSpPr>
          <p:spPr bwMode="auto">
            <a:xfrm>
              <a:off x="2493962" y="3940175"/>
              <a:ext cx="787400" cy="579438"/>
            </a:xfrm>
            <a:custGeom>
              <a:avLst/>
              <a:gdLst>
                <a:gd name="T0" fmla="*/ 1392 w 1584"/>
                <a:gd name="T1" fmla="*/ 433 h 1164"/>
                <a:gd name="T2" fmla="*/ 1334 w 1584"/>
                <a:gd name="T3" fmla="*/ 308 h 1164"/>
                <a:gd name="T4" fmla="*/ 1450 w 1584"/>
                <a:gd name="T5" fmla="*/ 126 h 1164"/>
                <a:gd name="T6" fmla="*/ 1402 w 1584"/>
                <a:gd name="T7" fmla="*/ 107 h 1164"/>
                <a:gd name="T8" fmla="*/ 1371 w 1584"/>
                <a:gd name="T9" fmla="*/ 106 h 1164"/>
                <a:gd name="T10" fmla="*/ 1197 w 1584"/>
                <a:gd name="T11" fmla="*/ 167 h 1164"/>
                <a:gd name="T12" fmla="*/ 1167 w 1584"/>
                <a:gd name="T13" fmla="*/ 214 h 1164"/>
                <a:gd name="T14" fmla="*/ 877 w 1584"/>
                <a:gd name="T15" fmla="*/ 107 h 1164"/>
                <a:gd name="T16" fmla="*/ 739 w 1584"/>
                <a:gd name="T17" fmla="*/ 576 h 1164"/>
                <a:gd name="T18" fmla="*/ 540 w 1584"/>
                <a:gd name="T19" fmla="*/ 555 h 1164"/>
                <a:gd name="T20" fmla="*/ 696 w 1584"/>
                <a:gd name="T21" fmla="*/ 106 h 1164"/>
                <a:gd name="T22" fmla="*/ 340 w 1584"/>
                <a:gd name="T23" fmla="*/ 282 h 1164"/>
                <a:gd name="T24" fmla="*/ 315 w 1584"/>
                <a:gd name="T25" fmla="*/ 311 h 1164"/>
                <a:gd name="T26" fmla="*/ 261 w 1584"/>
                <a:gd name="T27" fmla="*/ 267 h 1164"/>
                <a:gd name="T28" fmla="*/ 246 w 1584"/>
                <a:gd name="T29" fmla="*/ 105 h 1164"/>
                <a:gd name="T30" fmla="*/ 275 w 1584"/>
                <a:gd name="T31" fmla="*/ 130 h 1164"/>
                <a:gd name="T32" fmla="*/ 286 w 1584"/>
                <a:gd name="T33" fmla="*/ 238 h 1164"/>
                <a:gd name="T34" fmla="*/ 354 w 1584"/>
                <a:gd name="T35" fmla="*/ 175 h 1164"/>
                <a:gd name="T36" fmla="*/ 301 w 1584"/>
                <a:gd name="T37" fmla="*/ 15 h 1164"/>
                <a:gd name="T38" fmla="*/ 129 w 1584"/>
                <a:gd name="T39" fmla="*/ 204 h 1164"/>
                <a:gd name="T40" fmla="*/ 34 w 1584"/>
                <a:gd name="T41" fmla="*/ 143 h 1164"/>
                <a:gd name="T42" fmla="*/ 166 w 1584"/>
                <a:gd name="T43" fmla="*/ 298 h 1164"/>
                <a:gd name="T44" fmla="*/ 265 w 1584"/>
                <a:gd name="T45" fmla="*/ 389 h 1164"/>
                <a:gd name="T46" fmla="*/ 319 w 1584"/>
                <a:gd name="T47" fmla="*/ 834 h 1164"/>
                <a:gd name="T48" fmla="*/ 276 w 1584"/>
                <a:gd name="T49" fmla="*/ 1021 h 1164"/>
                <a:gd name="T50" fmla="*/ 473 w 1584"/>
                <a:gd name="T51" fmla="*/ 1157 h 1164"/>
                <a:gd name="T52" fmla="*/ 597 w 1584"/>
                <a:gd name="T53" fmla="*/ 1072 h 1164"/>
                <a:gd name="T54" fmla="*/ 783 w 1584"/>
                <a:gd name="T55" fmla="*/ 1039 h 1164"/>
                <a:gd name="T56" fmla="*/ 955 w 1584"/>
                <a:gd name="T57" fmla="*/ 1072 h 1164"/>
                <a:gd name="T58" fmla="*/ 1079 w 1584"/>
                <a:gd name="T59" fmla="*/ 1157 h 1164"/>
                <a:gd name="T60" fmla="*/ 1275 w 1584"/>
                <a:gd name="T61" fmla="*/ 1021 h 1164"/>
                <a:gd name="T62" fmla="*/ 1245 w 1584"/>
                <a:gd name="T63" fmla="*/ 888 h 1164"/>
                <a:gd name="T64" fmla="*/ 1488 w 1584"/>
                <a:gd name="T65" fmla="*/ 757 h 1164"/>
                <a:gd name="T66" fmla="*/ 1581 w 1584"/>
                <a:gd name="T67" fmla="*/ 55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4" h="1164">
                  <a:moveTo>
                    <a:pt x="1513" y="491"/>
                  </a:moveTo>
                  <a:cubicBezTo>
                    <a:pt x="1469" y="491"/>
                    <a:pt x="1427" y="465"/>
                    <a:pt x="1392" y="433"/>
                  </a:cubicBezTo>
                  <a:cubicBezTo>
                    <a:pt x="1355" y="400"/>
                    <a:pt x="1326" y="361"/>
                    <a:pt x="1311" y="338"/>
                  </a:cubicBezTo>
                  <a:cubicBezTo>
                    <a:pt x="1334" y="308"/>
                    <a:pt x="1334" y="308"/>
                    <a:pt x="1334" y="308"/>
                  </a:cubicBezTo>
                  <a:cubicBezTo>
                    <a:pt x="1447" y="155"/>
                    <a:pt x="1447" y="155"/>
                    <a:pt x="1447" y="155"/>
                  </a:cubicBezTo>
                  <a:cubicBezTo>
                    <a:pt x="1453" y="147"/>
                    <a:pt x="1455" y="136"/>
                    <a:pt x="1450" y="126"/>
                  </a:cubicBezTo>
                  <a:cubicBezTo>
                    <a:pt x="1446" y="117"/>
                    <a:pt x="1437" y="110"/>
                    <a:pt x="1427" y="109"/>
                  </a:cubicBezTo>
                  <a:cubicBezTo>
                    <a:pt x="1426" y="109"/>
                    <a:pt x="1417" y="107"/>
                    <a:pt x="1402" y="107"/>
                  </a:cubicBezTo>
                  <a:cubicBezTo>
                    <a:pt x="1396" y="106"/>
                    <a:pt x="1389" y="106"/>
                    <a:pt x="1381" y="106"/>
                  </a:cubicBezTo>
                  <a:cubicBezTo>
                    <a:pt x="1378" y="106"/>
                    <a:pt x="1375" y="106"/>
                    <a:pt x="1371" y="106"/>
                  </a:cubicBezTo>
                  <a:cubicBezTo>
                    <a:pt x="1314" y="107"/>
                    <a:pt x="1243" y="119"/>
                    <a:pt x="1199" y="165"/>
                  </a:cubicBezTo>
                  <a:cubicBezTo>
                    <a:pt x="1198" y="165"/>
                    <a:pt x="1198" y="166"/>
                    <a:pt x="1197" y="167"/>
                  </a:cubicBezTo>
                  <a:cubicBezTo>
                    <a:pt x="1191" y="173"/>
                    <a:pt x="1186" y="179"/>
                    <a:pt x="1182" y="186"/>
                  </a:cubicBezTo>
                  <a:cubicBezTo>
                    <a:pt x="1176" y="196"/>
                    <a:pt x="1171" y="205"/>
                    <a:pt x="1167" y="214"/>
                  </a:cubicBezTo>
                  <a:cubicBezTo>
                    <a:pt x="1116" y="186"/>
                    <a:pt x="1013" y="139"/>
                    <a:pt x="963" y="125"/>
                  </a:cubicBezTo>
                  <a:cubicBezTo>
                    <a:pt x="935" y="117"/>
                    <a:pt x="907" y="111"/>
                    <a:pt x="877" y="107"/>
                  </a:cubicBezTo>
                  <a:cubicBezTo>
                    <a:pt x="1001" y="429"/>
                    <a:pt x="1001" y="429"/>
                    <a:pt x="1001" y="429"/>
                  </a:cubicBezTo>
                  <a:cubicBezTo>
                    <a:pt x="739" y="576"/>
                    <a:pt x="739" y="576"/>
                    <a:pt x="739" y="576"/>
                  </a:cubicBezTo>
                  <a:cubicBezTo>
                    <a:pt x="876" y="859"/>
                    <a:pt x="876" y="859"/>
                    <a:pt x="876" y="859"/>
                  </a:cubicBezTo>
                  <a:cubicBezTo>
                    <a:pt x="540" y="555"/>
                    <a:pt x="540" y="555"/>
                    <a:pt x="540" y="555"/>
                  </a:cubicBezTo>
                  <a:cubicBezTo>
                    <a:pt x="834" y="387"/>
                    <a:pt x="834" y="387"/>
                    <a:pt x="834" y="387"/>
                  </a:cubicBezTo>
                  <a:cubicBezTo>
                    <a:pt x="696" y="106"/>
                    <a:pt x="696" y="106"/>
                    <a:pt x="696" y="106"/>
                  </a:cubicBezTo>
                  <a:cubicBezTo>
                    <a:pt x="660" y="110"/>
                    <a:pt x="626" y="118"/>
                    <a:pt x="592" y="128"/>
                  </a:cubicBezTo>
                  <a:cubicBezTo>
                    <a:pt x="492" y="158"/>
                    <a:pt x="404" y="212"/>
                    <a:pt x="340" y="282"/>
                  </a:cubicBezTo>
                  <a:cubicBezTo>
                    <a:pt x="331" y="291"/>
                    <a:pt x="323" y="301"/>
                    <a:pt x="315" y="311"/>
                  </a:cubicBezTo>
                  <a:cubicBezTo>
                    <a:pt x="315" y="311"/>
                    <a:pt x="315" y="311"/>
                    <a:pt x="315" y="311"/>
                  </a:cubicBezTo>
                  <a:cubicBezTo>
                    <a:pt x="310" y="308"/>
                    <a:pt x="306" y="304"/>
                    <a:pt x="301" y="301"/>
                  </a:cubicBezTo>
                  <a:cubicBezTo>
                    <a:pt x="288" y="291"/>
                    <a:pt x="274" y="280"/>
                    <a:pt x="261" y="267"/>
                  </a:cubicBezTo>
                  <a:cubicBezTo>
                    <a:pt x="256" y="262"/>
                    <a:pt x="251" y="257"/>
                    <a:pt x="246" y="251"/>
                  </a:cubicBezTo>
                  <a:cubicBezTo>
                    <a:pt x="195" y="193"/>
                    <a:pt x="224" y="130"/>
                    <a:pt x="246" y="105"/>
                  </a:cubicBezTo>
                  <a:cubicBezTo>
                    <a:pt x="253" y="97"/>
                    <a:pt x="265" y="96"/>
                    <a:pt x="273" y="103"/>
                  </a:cubicBezTo>
                  <a:cubicBezTo>
                    <a:pt x="281" y="110"/>
                    <a:pt x="281" y="122"/>
                    <a:pt x="275" y="130"/>
                  </a:cubicBezTo>
                  <a:cubicBezTo>
                    <a:pt x="270" y="135"/>
                    <a:pt x="234" y="180"/>
                    <a:pt x="275" y="226"/>
                  </a:cubicBezTo>
                  <a:cubicBezTo>
                    <a:pt x="278" y="230"/>
                    <a:pt x="282" y="234"/>
                    <a:pt x="286" y="238"/>
                  </a:cubicBezTo>
                  <a:cubicBezTo>
                    <a:pt x="290" y="242"/>
                    <a:pt x="294" y="245"/>
                    <a:pt x="298" y="249"/>
                  </a:cubicBezTo>
                  <a:cubicBezTo>
                    <a:pt x="322" y="229"/>
                    <a:pt x="342" y="203"/>
                    <a:pt x="354" y="175"/>
                  </a:cubicBezTo>
                  <a:cubicBezTo>
                    <a:pt x="363" y="154"/>
                    <a:pt x="368" y="132"/>
                    <a:pt x="367" y="111"/>
                  </a:cubicBezTo>
                  <a:cubicBezTo>
                    <a:pt x="366" y="67"/>
                    <a:pt x="342" y="32"/>
                    <a:pt x="301" y="15"/>
                  </a:cubicBezTo>
                  <a:cubicBezTo>
                    <a:pt x="263" y="0"/>
                    <a:pt x="223" y="6"/>
                    <a:pt x="191" y="32"/>
                  </a:cubicBezTo>
                  <a:cubicBezTo>
                    <a:pt x="147" y="67"/>
                    <a:pt x="122" y="136"/>
                    <a:pt x="129" y="204"/>
                  </a:cubicBezTo>
                  <a:cubicBezTo>
                    <a:pt x="91" y="198"/>
                    <a:pt x="69" y="173"/>
                    <a:pt x="60" y="142"/>
                  </a:cubicBezTo>
                  <a:cubicBezTo>
                    <a:pt x="56" y="128"/>
                    <a:pt x="42" y="126"/>
                    <a:pt x="34" y="143"/>
                  </a:cubicBezTo>
                  <a:cubicBezTo>
                    <a:pt x="21" y="173"/>
                    <a:pt x="0" y="242"/>
                    <a:pt x="78" y="285"/>
                  </a:cubicBezTo>
                  <a:cubicBezTo>
                    <a:pt x="103" y="299"/>
                    <a:pt x="135" y="300"/>
                    <a:pt x="166" y="298"/>
                  </a:cubicBezTo>
                  <a:cubicBezTo>
                    <a:pt x="179" y="316"/>
                    <a:pt x="194" y="331"/>
                    <a:pt x="209" y="346"/>
                  </a:cubicBezTo>
                  <a:cubicBezTo>
                    <a:pt x="228" y="363"/>
                    <a:pt x="248" y="378"/>
                    <a:pt x="265" y="389"/>
                  </a:cubicBezTo>
                  <a:cubicBezTo>
                    <a:pt x="238" y="445"/>
                    <a:pt x="222" y="506"/>
                    <a:pt x="222" y="570"/>
                  </a:cubicBezTo>
                  <a:cubicBezTo>
                    <a:pt x="222" y="668"/>
                    <a:pt x="258" y="758"/>
                    <a:pt x="319" y="834"/>
                  </a:cubicBezTo>
                  <a:cubicBezTo>
                    <a:pt x="300" y="917"/>
                    <a:pt x="300" y="917"/>
                    <a:pt x="300" y="917"/>
                  </a:cubicBezTo>
                  <a:cubicBezTo>
                    <a:pt x="276" y="1021"/>
                    <a:pt x="276" y="1021"/>
                    <a:pt x="276" y="1021"/>
                  </a:cubicBezTo>
                  <a:cubicBezTo>
                    <a:pt x="266" y="1079"/>
                    <a:pt x="305" y="1134"/>
                    <a:pt x="376" y="1145"/>
                  </a:cubicBezTo>
                  <a:cubicBezTo>
                    <a:pt x="473" y="1157"/>
                    <a:pt x="473" y="1157"/>
                    <a:pt x="473" y="1157"/>
                  </a:cubicBezTo>
                  <a:cubicBezTo>
                    <a:pt x="526" y="1161"/>
                    <a:pt x="578" y="1134"/>
                    <a:pt x="594" y="1084"/>
                  </a:cubicBezTo>
                  <a:cubicBezTo>
                    <a:pt x="595" y="1080"/>
                    <a:pt x="596" y="1076"/>
                    <a:pt x="597" y="1072"/>
                  </a:cubicBezTo>
                  <a:cubicBezTo>
                    <a:pt x="609" y="1016"/>
                    <a:pt x="609" y="1016"/>
                    <a:pt x="609" y="1016"/>
                  </a:cubicBezTo>
                  <a:cubicBezTo>
                    <a:pt x="664" y="1031"/>
                    <a:pt x="722" y="1039"/>
                    <a:pt x="783" y="1039"/>
                  </a:cubicBezTo>
                  <a:cubicBezTo>
                    <a:pt x="839" y="1039"/>
                    <a:pt x="893" y="1033"/>
                    <a:pt x="944" y="1020"/>
                  </a:cubicBezTo>
                  <a:cubicBezTo>
                    <a:pt x="955" y="1072"/>
                    <a:pt x="955" y="1072"/>
                    <a:pt x="955" y="1072"/>
                  </a:cubicBezTo>
                  <a:cubicBezTo>
                    <a:pt x="956" y="1077"/>
                    <a:pt x="957" y="1083"/>
                    <a:pt x="959" y="1088"/>
                  </a:cubicBezTo>
                  <a:cubicBezTo>
                    <a:pt x="976" y="1136"/>
                    <a:pt x="1028" y="1164"/>
                    <a:pt x="1079" y="1157"/>
                  </a:cubicBezTo>
                  <a:cubicBezTo>
                    <a:pt x="1175" y="1145"/>
                    <a:pt x="1175" y="1145"/>
                    <a:pt x="1175" y="1145"/>
                  </a:cubicBezTo>
                  <a:cubicBezTo>
                    <a:pt x="1251" y="1132"/>
                    <a:pt x="1286" y="1079"/>
                    <a:pt x="1275" y="1021"/>
                  </a:cubicBezTo>
                  <a:cubicBezTo>
                    <a:pt x="1254" y="928"/>
                    <a:pt x="1254" y="928"/>
                    <a:pt x="1254" y="928"/>
                  </a:cubicBezTo>
                  <a:cubicBezTo>
                    <a:pt x="1245" y="888"/>
                    <a:pt x="1245" y="888"/>
                    <a:pt x="1245" y="888"/>
                  </a:cubicBezTo>
                  <a:cubicBezTo>
                    <a:pt x="1278" y="859"/>
                    <a:pt x="1311" y="829"/>
                    <a:pt x="1350" y="805"/>
                  </a:cubicBezTo>
                  <a:cubicBezTo>
                    <a:pt x="1387" y="782"/>
                    <a:pt x="1431" y="764"/>
                    <a:pt x="1488" y="757"/>
                  </a:cubicBezTo>
                  <a:cubicBezTo>
                    <a:pt x="1533" y="751"/>
                    <a:pt x="1559" y="732"/>
                    <a:pt x="1568" y="677"/>
                  </a:cubicBezTo>
                  <a:cubicBezTo>
                    <a:pt x="1581" y="553"/>
                    <a:pt x="1581" y="553"/>
                    <a:pt x="1581" y="553"/>
                  </a:cubicBezTo>
                  <a:cubicBezTo>
                    <a:pt x="1584" y="502"/>
                    <a:pt x="1553" y="491"/>
                    <a:pt x="1513"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sp>
          <p:nvSpPr>
            <p:cNvPr id="98" name="Freeform 14"/>
            <p:cNvSpPr>
              <a:spLocks/>
            </p:cNvSpPr>
            <p:nvPr/>
          </p:nvSpPr>
          <p:spPr bwMode="auto">
            <a:xfrm>
              <a:off x="2784475" y="3621088"/>
              <a:ext cx="492125" cy="295275"/>
            </a:xfrm>
            <a:custGeom>
              <a:avLst/>
              <a:gdLst>
                <a:gd name="T0" fmla="*/ 18 w 990"/>
                <a:gd name="T1" fmla="*/ 576 h 594"/>
                <a:gd name="T2" fmla="*/ 62 w 990"/>
                <a:gd name="T3" fmla="*/ 594 h 594"/>
                <a:gd name="T4" fmla="*/ 301 w 990"/>
                <a:gd name="T5" fmla="*/ 594 h 594"/>
                <a:gd name="T6" fmla="*/ 345 w 990"/>
                <a:gd name="T7" fmla="*/ 576 h 594"/>
                <a:gd name="T8" fmla="*/ 363 w 990"/>
                <a:gd name="T9" fmla="*/ 532 h 594"/>
                <a:gd name="T10" fmla="*/ 363 w 990"/>
                <a:gd name="T11" fmla="*/ 433 h 594"/>
                <a:gd name="T12" fmla="*/ 948 w 990"/>
                <a:gd name="T13" fmla="*/ 432 h 594"/>
                <a:gd name="T14" fmla="*/ 990 w 990"/>
                <a:gd name="T15" fmla="*/ 390 h 594"/>
                <a:gd name="T16" fmla="*/ 990 w 990"/>
                <a:gd name="T17" fmla="*/ 202 h 594"/>
                <a:gd name="T18" fmla="*/ 978 w 990"/>
                <a:gd name="T19" fmla="*/ 173 h 594"/>
                <a:gd name="T20" fmla="*/ 948 w 990"/>
                <a:gd name="T21" fmla="*/ 160 h 594"/>
                <a:gd name="T22" fmla="*/ 363 w 990"/>
                <a:gd name="T23" fmla="*/ 161 h 594"/>
                <a:gd name="T24" fmla="*/ 363 w 990"/>
                <a:gd name="T25" fmla="*/ 61 h 594"/>
                <a:gd name="T26" fmla="*/ 345 w 990"/>
                <a:gd name="T27" fmla="*/ 18 h 594"/>
                <a:gd name="T28" fmla="*/ 301 w 990"/>
                <a:gd name="T29" fmla="*/ 0 h 594"/>
                <a:gd name="T30" fmla="*/ 61 w 990"/>
                <a:gd name="T31" fmla="*/ 0 h 594"/>
                <a:gd name="T32" fmla="*/ 18 w 990"/>
                <a:gd name="T33" fmla="*/ 18 h 594"/>
                <a:gd name="T34" fmla="*/ 0 w 990"/>
                <a:gd name="T35" fmla="*/ 62 h 594"/>
                <a:gd name="T36" fmla="*/ 0 w 990"/>
                <a:gd name="T37" fmla="*/ 532 h 594"/>
                <a:gd name="T38" fmla="*/ 18 w 990"/>
                <a:gd name="T39" fmla="*/ 57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0" h="594">
                  <a:moveTo>
                    <a:pt x="18" y="576"/>
                  </a:moveTo>
                  <a:cubicBezTo>
                    <a:pt x="29" y="587"/>
                    <a:pt x="45" y="594"/>
                    <a:pt x="62" y="594"/>
                  </a:cubicBezTo>
                  <a:cubicBezTo>
                    <a:pt x="301" y="594"/>
                    <a:pt x="301" y="594"/>
                    <a:pt x="301" y="594"/>
                  </a:cubicBezTo>
                  <a:cubicBezTo>
                    <a:pt x="317" y="594"/>
                    <a:pt x="333" y="587"/>
                    <a:pt x="345" y="576"/>
                  </a:cubicBezTo>
                  <a:cubicBezTo>
                    <a:pt x="357" y="564"/>
                    <a:pt x="363" y="548"/>
                    <a:pt x="363" y="532"/>
                  </a:cubicBezTo>
                  <a:cubicBezTo>
                    <a:pt x="363" y="433"/>
                    <a:pt x="363" y="433"/>
                    <a:pt x="363" y="433"/>
                  </a:cubicBezTo>
                  <a:cubicBezTo>
                    <a:pt x="948" y="432"/>
                    <a:pt x="948" y="432"/>
                    <a:pt x="948" y="432"/>
                  </a:cubicBezTo>
                  <a:cubicBezTo>
                    <a:pt x="971" y="432"/>
                    <a:pt x="990" y="414"/>
                    <a:pt x="990" y="390"/>
                  </a:cubicBezTo>
                  <a:cubicBezTo>
                    <a:pt x="990" y="202"/>
                    <a:pt x="990" y="202"/>
                    <a:pt x="990" y="202"/>
                  </a:cubicBezTo>
                  <a:cubicBezTo>
                    <a:pt x="990" y="191"/>
                    <a:pt x="986" y="181"/>
                    <a:pt x="978" y="173"/>
                  </a:cubicBezTo>
                  <a:cubicBezTo>
                    <a:pt x="970" y="165"/>
                    <a:pt x="959" y="160"/>
                    <a:pt x="948" y="160"/>
                  </a:cubicBezTo>
                  <a:cubicBezTo>
                    <a:pt x="363" y="161"/>
                    <a:pt x="363" y="161"/>
                    <a:pt x="363" y="161"/>
                  </a:cubicBezTo>
                  <a:cubicBezTo>
                    <a:pt x="363" y="61"/>
                    <a:pt x="363" y="61"/>
                    <a:pt x="363" y="61"/>
                  </a:cubicBezTo>
                  <a:cubicBezTo>
                    <a:pt x="363" y="45"/>
                    <a:pt x="356" y="29"/>
                    <a:pt x="345" y="18"/>
                  </a:cubicBezTo>
                  <a:cubicBezTo>
                    <a:pt x="334" y="6"/>
                    <a:pt x="318" y="0"/>
                    <a:pt x="301" y="0"/>
                  </a:cubicBezTo>
                  <a:cubicBezTo>
                    <a:pt x="61" y="0"/>
                    <a:pt x="61" y="0"/>
                    <a:pt x="61" y="0"/>
                  </a:cubicBezTo>
                  <a:cubicBezTo>
                    <a:pt x="45" y="0"/>
                    <a:pt x="29" y="6"/>
                    <a:pt x="18" y="18"/>
                  </a:cubicBezTo>
                  <a:cubicBezTo>
                    <a:pt x="6" y="29"/>
                    <a:pt x="0" y="45"/>
                    <a:pt x="0" y="62"/>
                  </a:cubicBezTo>
                  <a:cubicBezTo>
                    <a:pt x="0" y="532"/>
                    <a:pt x="0" y="532"/>
                    <a:pt x="0" y="532"/>
                  </a:cubicBezTo>
                  <a:cubicBezTo>
                    <a:pt x="0" y="548"/>
                    <a:pt x="6" y="564"/>
                    <a:pt x="18" y="5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3399"/>
                </a:solidFill>
                <a:effectLst/>
                <a:uLnTx/>
                <a:uFillTx/>
                <a:latin typeface="Calibri"/>
                <a:ea typeface="+mn-ea"/>
                <a:cs typeface="+mn-cs"/>
              </a:endParaRPr>
            </a:p>
          </p:txBody>
        </p:sp>
      </p:grpSp>
      <p:sp>
        <p:nvSpPr>
          <p:cNvPr id="65" name="Title 3"/>
          <p:cNvSpPr>
            <a:spLocks noGrp="1"/>
          </p:cNvSpPr>
          <p:nvPr>
            <p:ph type="title"/>
          </p:nvPr>
        </p:nvSpPr>
        <p:spPr>
          <a:xfrm>
            <a:off x="179984" y="-19088"/>
            <a:ext cx="8680422" cy="469722"/>
          </a:xfrm>
        </p:spPr>
        <p:txBody>
          <a:bodyPr>
            <a:noAutofit/>
          </a:bodyPr>
          <a:lstStyle/>
          <a:p>
            <a:r>
              <a:rPr lang="hu-HU" sz="2900" dirty="0" err="1"/>
              <a:t>Heavy-viewers</a:t>
            </a:r>
            <a:endParaRPr lang="hu-HU" sz="2900" dirty="0"/>
          </a:p>
        </p:txBody>
      </p:sp>
      <p:sp>
        <p:nvSpPr>
          <p:cNvPr id="66"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N=240 | Base: regular viewers</a:t>
            </a:r>
          </a:p>
        </p:txBody>
      </p:sp>
      <p:sp>
        <p:nvSpPr>
          <p:cNvPr id="64" name="Szövegdoboz 30"/>
          <p:cNvSpPr txBox="1"/>
          <p:nvPr/>
        </p:nvSpPr>
        <p:spPr>
          <a:xfrm>
            <a:off x="292127" y="3243586"/>
            <a:ext cx="2700719" cy="530915"/>
          </a:xfrm>
          <a:prstGeom prst="rect">
            <a:avLst/>
          </a:prstGeom>
          <a:noFill/>
        </p:spPr>
        <p:txBody>
          <a:bodyPr wrap="square" rtlCol="0">
            <a:spAutoFit/>
          </a:bodyPr>
          <a:lstStyle/>
          <a:p>
            <a:pPr lvl="0" algn="just" defTabSz="914400">
              <a:defRPr/>
            </a:pPr>
            <a:r>
              <a:rPr lang="hu-HU" sz="950" kern="0" dirty="0" err="1">
                <a:solidFill>
                  <a:srgbClr val="58595B"/>
                </a:solidFill>
                <a:latin typeface="Calibri"/>
              </a:rPr>
              <a:t>Apart</a:t>
            </a:r>
            <a:r>
              <a:rPr lang="hu-HU" sz="950" kern="0" dirty="0">
                <a:solidFill>
                  <a:srgbClr val="58595B"/>
                </a:solidFill>
                <a:latin typeface="Calibri"/>
              </a:rPr>
              <a:t> </a:t>
            </a:r>
            <a:r>
              <a:rPr lang="hu-HU" sz="950" kern="0" dirty="0" err="1">
                <a:solidFill>
                  <a:srgbClr val="58595B"/>
                </a:solidFill>
                <a:latin typeface="Calibri"/>
              </a:rPr>
              <a:t>from</a:t>
            </a:r>
            <a:r>
              <a:rPr lang="hu-HU" sz="950" kern="0" dirty="0">
                <a:solidFill>
                  <a:srgbClr val="58595B"/>
                </a:solidFill>
                <a:latin typeface="Calibri"/>
              </a:rPr>
              <a:t> </a:t>
            </a:r>
            <a:r>
              <a:rPr lang="hu-HU" sz="950" kern="0" dirty="0" err="1">
                <a:solidFill>
                  <a:srgbClr val="58595B"/>
                </a:solidFill>
                <a:latin typeface="Calibri"/>
              </a:rPr>
              <a:t>education</a:t>
            </a:r>
            <a:r>
              <a:rPr lang="hu-HU" sz="950" kern="0" dirty="0">
                <a:solidFill>
                  <a:srgbClr val="58595B"/>
                </a:solidFill>
                <a:latin typeface="Calibri"/>
              </a:rPr>
              <a:t>, </a:t>
            </a:r>
            <a:r>
              <a:rPr lang="hu-HU" sz="950" kern="0" dirty="0" err="1">
                <a:solidFill>
                  <a:srgbClr val="58595B"/>
                </a:solidFill>
                <a:latin typeface="Calibri"/>
              </a:rPr>
              <a:t>age</a:t>
            </a:r>
            <a:r>
              <a:rPr lang="hu-HU" sz="950" kern="0" dirty="0">
                <a:solidFill>
                  <a:srgbClr val="58595B"/>
                </a:solidFill>
                <a:latin typeface="Calibri"/>
              </a:rPr>
              <a:t> and </a:t>
            </a:r>
            <a:r>
              <a:rPr lang="hu-HU" sz="950" kern="0" dirty="0" err="1">
                <a:solidFill>
                  <a:srgbClr val="58595B"/>
                </a:solidFill>
                <a:latin typeface="Calibri"/>
              </a:rPr>
              <a:t>phase</a:t>
            </a:r>
            <a:r>
              <a:rPr lang="hu-HU" sz="950" kern="0" dirty="0">
                <a:solidFill>
                  <a:srgbClr val="58595B"/>
                </a:solidFill>
                <a:latin typeface="Calibri"/>
              </a:rPr>
              <a:t> of life </a:t>
            </a:r>
            <a:r>
              <a:rPr lang="hu-HU" sz="950" kern="0" dirty="0" err="1">
                <a:solidFill>
                  <a:srgbClr val="58595B"/>
                </a:solidFill>
                <a:latin typeface="Calibri"/>
              </a:rPr>
              <a:t>effects</a:t>
            </a:r>
            <a:r>
              <a:rPr lang="hu-HU" sz="950" kern="0" dirty="0">
                <a:solidFill>
                  <a:srgbClr val="58595B"/>
                </a:solidFill>
                <a:latin typeface="Calibri"/>
              </a:rPr>
              <a:t> </a:t>
            </a:r>
            <a:r>
              <a:rPr lang="hu-HU" sz="950" kern="0" dirty="0" err="1">
                <a:solidFill>
                  <a:srgbClr val="58595B"/>
                </a:solidFill>
                <a:latin typeface="Calibri"/>
              </a:rPr>
              <a:t>strongly</a:t>
            </a:r>
            <a:r>
              <a:rPr lang="hu-HU" sz="950" kern="0" dirty="0">
                <a:solidFill>
                  <a:srgbClr val="58595B"/>
                </a:solidFill>
                <a:latin typeface="Calibri"/>
              </a:rPr>
              <a:t> </a:t>
            </a:r>
            <a:r>
              <a:rPr lang="hu-HU" sz="950" kern="0" dirty="0" err="1">
                <a:solidFill>
                  <a:srgbClr val="58595B"/>
                </a:solidFill>
                <a:latin typeface="Calibri"/>
              </a:rPr>
              <a:t>one’s</a:t>
            </a:r>
            <a:r>
              <a:rPr lang="hu-HU" sz="950" kern="0" dirty="0">
                <a:solidFill>
                  <a:srgbClr val="58595B"/>
                </a:solidFill>
                <a:latin typeface="Calibri"/>
              </a:rPr>
              <a:t> </a:t>
            </a:r>
            <a:r>
              <a:rPr lang="hu-HU" sz="950" kern="0" dirty="0" err="1">
                <a:solidFill>
                  <a:srgbClr val="58595B"/>
                </a:solidFill>
                <a:latin typeface="Calibri"/>
              </a:rPr>
              <a:t>habits</a:t>
            </a:r>
            <a:r>
              <a:rPr lang="hu-HU" sz="950" kern="0" dirty="0">
                <a:solidFill>
                  <a:srgbClr val="58595B"/>
                </a:solidFill>
                <a:latin typeface="Calibri"/>
              </a:rPr>
              <a:t> of </a:t>
            </a:r>
            <a:r>
              <a:rPr lang="hu-HU" sz="950" kern="0" dirty="0" err="1">
                <a:solidFill>
                  <a:srgbClr val="58595B"/>
                </a:solidFill>
                <a:latin typeface="Calibri"/>
              </a:rPr>
              <a:t>watching</a:t>
            </a:r>
            <a:r>
              <a:rPr lang="hu-HU" sz="950" kern="0" dirty="0">
                <a:solidFill>
                  <a:srgbClr val="58595B"/>
                </a:solidFill>
                <a:latin typeface="Calibri"/>
              </a:rPr>
              <a:t> TV. </a:t>
            </a:r>
            <a:r>
              <a:rPr lang="hu-HU" sz="950" kern="0" dirty="0" err="1">
                <a:solidFill>
                  <a:srgbClr val="58595B"/>
                </a:solidFill>
                <a:latin typeface="Calibri"/>
              </a:rPr>
              <a:t>For</a:t>
            </a:r>
            <a:r>
              <a:rPr lang="hu-HU" sz="950" kern="0" dirty="0">
                <a:solidFill>
                  <a:srgbClr val="58595B"/>
                </a:solidFill>
                <a:latin typeface="Calibri"/>
              </a:rPr>
              <a:t> </a:t>
            </a:r>
            <a:r>
              <a:rPr lang="hu-HU" sz="950" kern="0" dirty="0" err="1">
                <a:solidFill>
                  <a:srgbClr val="58595B"/>
                </a:solidFill>
                <a:latin typeface="Calibri"/>
              </a:rPr>
              <a:t>example</a:t>
            </a:r>
            <a:r>
              <a:rPr lang="hu-HU" sz="950" kern="0" dirty="0">
                <a:solidFill>
                  <a:srgbClr val="58595B"/>
                </a:solidFill>
                <a:latin typeface="Calibri"/>
              </a:rPr>
              <a:t>, 49% of </a:t>
            </a:r>
            <a:r>
              <a:rPr lang="hu-HU" sz="950" kern="0" dirty="0" err="1">
                <a:solidFill>
                  <a:srgbClr val="58595B"/>
                </a:solidFill>
                <a:latin typeface="Calibri"/>
              </a:rPr>
              <a:t>parents</a:t>
            </a:r>
            <a:r>
              <a:rPr lang="hu-HU" sz="950" kern="0" dirty="0">
                <a:solidFill>
                  <a:srgbClr val="58595B"/>
                </a:solidFill>
                <a:latin typeface="Calibri"/>
              </a:rPr>
              <a:t> </a:t>
            </a:r>
            <a:r>
              <a:rPr lang="hu-HU" sz="950" kern="0" dirty="0" err="1">
                <a:solidFill>
                  <a:srgbClr val="58595B"/>
                </a:solidFill>
                <a:latin typeface="Calibri"/>
              </a:rPr>
              <a:t>watch</a:t>
            </a:r>
            <a:r>
              <a:rPr lang="hu-HU" sz="950" kern="0" dirty="0">
                <a:solidFill>
                  <a:srgbClr val="58595B"/>
                </a:solidFill>
                <a:latin typeface="Calibri"/>
              </a:rPr>
              <a:t> TV </a:t>
            </a:r>
            <a:r>
              <a:rPr lang="hu-HU" sz="950" kern="0" dirty="0" err="1">
                <a:solidFill>
                  <a:srgbClr val="58595B"/>
                </a:solidFill>
                <a:latin typeface="Calibri"/>
              </a:rPr>
              <a:t>daily</a:t>
            </a:r>
            <a:r>
              <a:rPr lang="hu-HU" sz="950" kern="0" dirty="0">
                <a:solidFill>
                  <a:srgbClr val="58595B"/>
                </a:solidFill>
                <a:latin typeface="Calibri"/>
              </a:rPr>
              <a:t>.</a:t>
            </a:r>
          </a:p>
        </p:txBody>
      </p:sp>
      <p:pic>
        <p:nvPicPr>
          <p:cNvPr id="70" name="Picture 69">
            <a:extLst>
              <a:ext uri="{FF2B5EF4-FFF2-40B4-BE49-F238E27FC236}">
                <a16:creationId xmlns:a16="http://schemas.microsoft.com/office/drawing/2014/main" xmlns="" id="{5EA02355-35BF-4488-91CC-B5C04E2E1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0" name="Picture 79">
            <a:extLst>
              <a:ext uri="{FF2B5EF4-FFF2-40B4-BE49-F238E27FC236}">
                <a16:creationId xmlns:a16="http://schemas.microsoft.com/office/drawing/2014/main" xmlns="" id="{0DA6DCF2-BED2-49BA-BAF4-E6A3DC5DA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27211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zövegdoboz 35"/>
          <p:cNvSpPr txBox="1"/>
          <p:nvPr/>
        </p:nvSpPr>
        <p:spPr>
          <a:xfrm>
            <a:off x="809101" y="538049"/>
            <a:ext cx="2148411" cy="276999"/>
          </a:xfrm>
          <a:prstGeom prst="rect">
            <a:avLst/>
          </a:prstGeom>
          <a:noFill/>
        </p:spPr>
        <p:txBody>
          <a:bodyPr wrap="square" rtlCol="0">
            <a:spAutoFit/>
          </a:bodyPr>
          <a:lstStyle/>
          <a:p>
            <a:pPr marL="0" lvl="1" algn="ctr" defTabSz="914400">
              <a:defRPr/>
            </a:pPr>
            <a:r>
              <a:rPr lang="hu-HU" sz="1200" kern="0" dirty="0">
                <a:solidFill>
                  <a:srgbClr val="58595B"/>
                </a:solidFill>
              </a:rPr>
              <a:t>SIZE OF HOUSEHOLD</a:t>
            </a:r>
          </a:p>
        </p:txBody>
      </p:sp>
      <p:sp>
        <p:nvSpPr>
          <p:cNvPr id="164" name="Szövegdoboz 35"/>
          <p:cNvSpPr txBox="1"/>
          <p:nvPr/>
        </p:nvSpPr>
        <p:spPr>
          <a:xfrm>
            <a:off x="320510" y="2931790"/>
            <a:ext cx="3027354" cy="276999"/>
          </a:xfrm>
          <a:prstGeom prst="rect">
            <a:avLst/>
          </a:prstGeom>
          <a:noFill/>
        </p:spPr>
        <p:txBody>
          <a:bodyPr wrap="square" rtlCol="0">
            <a:spAutoFit/>
          </a:bodyPr>
          <a:lstStyle/>
          <a:p>
            <a:pPr marL="0" lvl="1" algn="ctr" defTabSz="914400">
              <a:defRPr/>
            </a:pPr>
            <a:r>
              <a:rPr lang="hu-HU" sz="1200" kern="0" dirty="0">
                <a:solidFill>
                  <a:srgbClr val="58595B"/>
                </a:solidFill>
              </a:rPr>
              <a:t>0-14 YEAR OLD CHILD IN THE HOUSEHOLD</a:t>
            </a:r>
          </a:p>
        </p:txBody>
      </p:sp>
      <p:graphicFrame>
        <p:nvGraphicFramePr>
          <p:cNvPr id="165" name="Chart 4"/>
          <p:cNvGraphicFramePr>
            <a:graphicFrameLocks noChangeAspect="1"/>
          </p:cNvGraphicFramePr>
          <p:nvPr>
            <p:extLst>
              <p:ext uri="{D42A27DB-BD31-4B8C-83A1-F6EECF244321}">
                <p14:modId xmlns:p14="http://schemas.microsoft.com/office/powerpoint/2010/main" val="3377614080"/>
              </p:ext>
            </p:extLst>
          </p:nvPr>
        </p:nvGraphicFramePr>
        <p:xfrm>
          <a:off x="983750" y="3435846"/>
          <a:ext cx="1643196" cy="1627921"/>
        </p:xfrm>
        <a:graphic>
          <a:graphicData uri="http://schemas.openxmlformats.org/drawingml/2006/chart">
            <c:chart xmlns:c="http://schemas.openxmlformats.org/drawingml/2006/chart" xmlns:r="http://schemas.openxmlformats.org/officeDocument/2006/relationships" r:id="rId3"/>
          </a:graphicData>
        </a:graphic>
      </p:graphicFrame>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N=1005 | Base: total sample</a:t>
            </a:r>
          </a:p>
        </p:txBody>
      </p:sp>
      <p:sp>
        <p:nvSpPr>
          <p:cNvPr id="170" name="Title 3"/>
          <p:cNvSpPr>
            <a:spLocks noGrp="1"/>
          </p:cNvSpPr>
          <p:nvPr>
            <p:ph type="title"/>
          </p:nvPr>
        </p:nvSpPr>
        <p:spPr>
          <a:xfrm>
            <a:off x="179984" y="-19088"/>
            <a:ext cx="8680422" cy="469722"/>
          </a:xfrm>
        </p:spPr>
        <p:txBody>
          <a:bodyPr>
            <a:noAutofit/>
          </a:bodyPr>
          <a:lstStyle/>
          <a:p>
            <a:r>
              <a:rPr lang="hu-HU" sz="2900" dirty="0" err="1"/>
              <a:t>Demographics</a:t>
            </a:r>
            <a:endParaRPr lang="hu-HU" sz="2900" dirty="0"/>
          </a:p>
        </p:txBody>
      </p:sp>
      <p:sp>
        <p:nvSpPr>
          <p:cNvPr id="171" name="Szövegdoboz 35"/>
          <p:cNvSpPr txBox="1"/>
          <p:nvPr/>
        </p:nvSpPr>
        <p:spPr>
          <a:xfrm>
            <a:off x="5640930" y="532833"/>
            <a:ext cx="1844591" cy="276999"/>
          </a:xfrm>
          <a:prstGeom prst="rect">
            <a:avLst/>
          </a:prstGeom>
          <a:noFill/>
        </p:spPr>
        <p:txBody>
          <a:bodyPr wrap="square" rtlCol="0">
            <a:spAutoFit/>
          </a:bodyPr>
          <a:lstStyle/>
          <a:p>
            <a:pPr marL="0" lvl="1" algn="ctr" defTabSz="914400">
              <a:defRPr/>
            </a:pPr>
            <a:r>
              <a:rPr lang="hu-HU" sz="1200" kern="0" dirty="0">
                <a:solidFill>
                  <a:srgbClr val="58595B"/>
                </a:solidFill>
              </a:rPr>
              <a:t>TYPE OF HOUSEHOLD</a:t>
            </a:r>
          </a:p>
        </p:txBody>
      </p:sp>
      <p:sp>
        <p:nvSpPr>
          <p:cNvPr id="172" name="Szövegdoboz 81"/>
          <p:cNvSpPr txBox="1"/>
          <p:nvPr/>
        </p:nvSpPr>
        <p:spPr>
          <a:xfrm>
            <a:off x="1052063" y="3895497"/>
            <a:ext cx="160144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2000" b="1" kern="0" dirty="0">
                <a:solidFill>
                  <a:schemeClr val="accent4"/>
                </a:solidFill>
              </a:rPr>
              <a:t>26%</a:t>
            </a:r>
            <a:endParaRPr kumimoji="0" lang="hu-HU" sz="2000" b="1" i="0" u="none" strike="noStrike" kern="0" cap="none" spc="0" normalizeH="0" baseline="0" noProof="0" dirty="0">
              <a:ln>
                <a:noFill/>
              </a:ln>
              <a:solidFill>
                <a:schemeClr val="accent4"/>
              </a:solidFill>
              <a:effectLst/>
              <a:uLnTx/>
              <a:uFillTx/>
            </a:endParaRPr>
          </a:p>
        </p:txBody>
      </p:sp>
      <p:cxnSp>
        <p:nvCxnSpPr>
          <p:cNvPr id="84" name="Straight Connector 64"/>
          <p:cNvCxnSpPr/>
          <p:nvPr/>
        </p:nvCxnSpPr>
        <p:spPr>
          <a:xfrm>
            <a:off x="488791" y="2928695"/>
            <a:ext cx="79647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Szövegdoboz 35"/>
          <p:cNvSpPr txBox="1"/>
          <p:nvPr/>
        </p:nvSpPr>
        <p:spPr>
          <a:xfrm>
            <a:off x="5148064" y="3003798"/>
            <a:ext cx="2435163" cy="276999"/>
          </a:xfrm>
          <a:prstGeom prst="rect">
            <a:avLst/>
          </a:prstGeom>
          <a:noFill/>
        </p:spPr>
        <p:txBody>
          <a:bodyPr wrap="square" rtlCol="0">
            <a:spAutoFit/>
          </a:bodyPr>
          <a:lstStyle/>
          <a:p>
            <a:pPr marL="0" lvl="1" algn="ctr" defTabSz="914400">
              <a:defRPr/>
            </a:pPr>
            <a:r>
              <a:rPr lang="hu-HU" sz="1200" kern="0" noProof="0" dirty="0">
                <a:solidFill>
                  <a:srgbClr val="58595B"/>
                </a:solidFill>
              </a:rPr>
              <a:t>THE CHILD IN THE HOUSEHOLD</a:t>
            </a:r>
            <a:endParaRPr kumimoji="0" lang="hu-HU" sz="1200" b="0" i="0" u="none" strike="noStrike" kern="0" cap="none" spc="0" normalizeH="0" baseline="0" noProof="0" dirty="0">
              <a:ln>
                <a:noFill/>
              </a:ln>
              <a:solidFill>
                <a:srgbClr val="58595B"/>
              </a:solidFill>
              <a:effectLst/>
              <a:uLnTx/>
              <a:uFillTx/>
            </a:endParaRPr>
          </a:p>
        </p:txBody>
      </p:sp>
      <p:sp>
        <p:nvSpPr>
          <p:cNvPr id="176" name="Freeform 85"/>
          <p:cNvSpPr>
            <a:spLocks noEditPoints="1"/>
          </p:cNvSpPr>
          <p:nvPr/>
        </p:nvSpPr>
        <p:spPr bwMode="auto">
          <a:xfrm>
            <a:off x="4362639" y="3383067"/>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Szövegdoboz 81"/>
          <p:cNvSpPr txBox="1"/>
          <p:nvPr/>
        </p:nvSpPr>
        <p:spPr>
          <a:xfrm>
            <a:off x="3923928" y="4146611"/>
            <a:ext cx="1674955" cy="4770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53</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hu-HU" sz="1100" kern="0" dirty="0">
                <a:solidFill>
                  <a:srgbClr val="404040"/>
                </a:solidFill>
              </a:rPr>
              <a:t>My son/daughter</a:t>
            </a:r>
            <a:endParaRPr kumimoji="0" lang="en-GB" sz="1100" b="0" i="0" u="none" strike="noStrike" kern="0" cap="none" spc="0" normalizeH="0" baseline="0" noProof="0" dirty="0">
              <a:ln>
                <a:noFill/>
              </a:ln>
              <a:solidFill>
                <a:srgbClr val="404040"/>
              </a:solidFill>
              <a:effectLst/>
              <a:uLnTx/>
              <a:uFillTx/>
            </a:endParaRPr>
          </a:p>
        </p:txBody>
      </p:sp>
      <p:sp>
        <p:nvSpPr>
          <p:cNvPr id="234" name="Szövegdoboz 81"/>
          <p:cNvSpPr txBox="1"/>
          <p:nvPr/>
        </p:nvSpPr>
        <p:spPr>
          <a:xfrm>
            <a:off x="5563800" y="4147766"/>
            <a:ext cx="1601443" cy="4770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44</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err="1">
                <a:ln>
                  <a:noFill/>
                </a:ln>
                <a:solidFill>
                  <a:srgbClr val="404040"/>
                </a:solidFill>
                <a:effectLst/>
                <a:uLnTx/>
                <a:uFillTx/>
              </a:rPr>
              <a:t>My</a:t>
            </a:r>
            <a:r>
              <a:rPr kumimoji="0" lang="hu-HU" sz="1100" b="0" i="0" u="none" strike="noStrike" kern="0" cap="none" spc="0" normalizeH="0" noProof="0" dirty="0">
                <a:ln>
                  <a:noFill/>
                </a:ln>
                <a:solidFill>
                  <a:srgbClr val="404040"/>
                </a:solidFill>
                <a:effectLst/>
                <a:uLnTx/>
                <a:uFillTx/>
              </a:rPr>
              <a:t> </a:t>
            </a:r>
            <a:r>
              <a:rPr kumimoji="0" lang="hu-HU" sz="1100" b="0" i="0" u="none" strike="noStrike" kern="0" cap="none" spc="0" normalizeH="0" noProof="0" dirty="0" err="1">
                <a:ln>
                  <a:noFill/>
                </a:ln>
                <a:solidFill>
                  <a:srgbClr val="404040"/>
                </a:solidFill>
                <a:effectLst/>
                <a:uLnTx/>
                <a:uFillTx/>
              </a:rPr>
              <a:t>brother</a:t>
            </a:r>
            <a:r>
              <a:rPr kumimoji="0" lang="hu-HU" sz="1100" b="0" i="0" u="none" strike="noStrike" kern="0" cap="none" spc="0" normalizeH="0" noProof="0" dirty="0">
                <a:ln>
                  <a:noFill/>
                </a:ln>
                <a:solidFill>
                  <a:srgbClr val="404040"/>
                </a:solidFill>
                <a:effectLst/>
                <a:uLnTx/>
                <a:uFillTx/>
              </a:rPr>
              <a:t>/</a:t>
            </a:r>
            <a:r>
              <a:rPr kumimoji="0" lang="hu-HU" sz="1100" b="0" i="0" u="none" strike="noStrike" kern="0" cap="none" spc="0" normalizeH="0" noProof="0" dirty="0" err="1">
                <a:ln>
                  <a:noFill/>
                </a:ln>
                <a:solidFill>
                  <a:srgbClr val="404040"/>
                </a:solidFill>
                <a:effectLst/>
                <a:uLnTx/>
                <a:uFillTx/>
              </a:rPr>
              <a:t>sister</a:t>
            </a:r>
            <a:endParaRPr kumimoji="0" lang="en-GB" sz="1100" b="0" i="0" u="none" strike="noStrike" kern="0" cap="none" spc="0" normalizeH="0" baseline="0" noProof="0" dirty="0">
              <a:ln>
                <a:noFill/>
              </a:ln>
              <a:solidFill>
                <a:srgbClr val="404040"/>
              </a:solidFill>
              <a:effectLst/>
              <a:uLnTx/>
              <a:uFillTx/>
            </a:endParaRPr>
          </a:p>
        </p:txBody>
      </p:sp>
      <p:sp>
        <p:nvSpPr>
          <p:cNvPr id="275" name="Szövegdoboz 81"/>
          <p:cNvSpPr txBox="1"/>
          <p:nvPr/>
        </p:nvSpPr>
        <p:spPr>
          <a:xfrm>
            <a:off x="7159030" y="4157667"/>
            <a:ext cx="160144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6</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rPr>
              <a:t>Other type of relationship</a:t>
            </a:r>
            <a:endParaRPr kumimoji="0" lang="en-GB" sz="1100" b="0" i="0" u="none" strike="noStrike" kern="0" cap="none" spc="0" normalizeH="0" baseline="0" noProof="0" dirty="0">
              <a:ln>
                <a:noFill/>
              </a:ln>
              <a:solidFill>
                <a:srgbClr val="404040"/>
              </a:solidFill>
              <a:effectLst/>
              <a:uLnTx/>
              <a:uFillTx/>
            </a:endParaRPr>
          </a:p>
        </p:txBody>
      </p:sp>
      <p:sp>
        <p:nvSpPr>
          <p:cNvPr id="322" name="Freeform 85"/>
          <p:cNvSpPr>
            <a:spLocks noEditPoints="1"/>
          </p:cNvSpPr>
          <p:nvPr/>
        </p:nvSpPr>
        <p:spPr bwMode="auto">
          <a:xfrm>
            <a:off x="5974513" y="3365258"/>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85"/>
          <p:cNvSpPr>
            <a:spLocks noEditPoints="1"/>
          </p:cNvSpPr>
          <p:nvPr/>
        </p:nvSpPr>
        <p:spPr bwMode="auto">
          <a:xfrm>
            <a:off x="7583227" y="3374910"/>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7771308" y="3528813"/>
            <a:ext cx="367089" cy="437036"/>
            <a:chOff x="7771308" y="3528813"/>
            <a:chExt cx="367089" cy="437036"/>
          </a:xfrm>
        </p:grpSpPr>
        <p:sp>
          <p:nvSpPr>
            <p:cNvPr id="306" name="Freeform 801"/>
            <p:cNvSpPr>
              <a:spLocks/>
            </p:cNvSpPr>
            <p:nvPr/>
          </p:nvSpPr>
          <p:spPr bwMode="auto">
            <a:xfrm>
              <a:off x="7771308" y="3528813"/>
              <a:ext cx="229268" cy="437036"/>
            </a:xfrm>
            <a:custGeom>
              <a:avLst/>
              <a:gdLst/>
              <a:ahLst/>
              <a:cxnLst>
                <a:cxn ang="0">
                  <a:pos x="370" y="288"/>
                </a:cxn>
                <a:cxn ang="0">
                  <a:pos x="240" y="171"/>
                </a:cxn>
                <a:cxn ang="0">
                  <a:pos x="240" y="151"/>
                </a:cxn>
                <a:cxn ang="0">
                  <a:pos x="279" y="80"/>
                </a:cxn>
                <a:cxn ang="0">
                  <a:pos x="208" y="0"/>
                </a:cxn>
                <a:cxn ang="0">
                  <a:pos x="137" y="80"/>
                </a:cxn>
                <a:cxn ang="0">
                  <a:pos x="171" y="148"/>
                </a:cxn>
                <a:cxn ang="0">
                  <a:pos x="171" y="171"/>
                </a:cxn>
                <a:cxn ang="0">
                  <a:pos x="43" y="285"/>
                </a:cxn>
                <a:cxn ang="0">
                  <a:pos x="1" y="493"/>
                </a:cxn>
                <a:cxn ang="0">
                  <a:pos x="56" y="501"/>
                </a:cxn>
                <a:cxn ang="0">
                  <a:pos x="122" y="278"/>
                </a:cxn>
                <a:cxn ang="0">
                  <a:pos x="123" y="485"/>
                </a:cxn>
                <a:cxn ang="0">
                  <a:pos x="123" y="487"/>
                </a:cxn>
                <a:cxn ang="0">
                  <a:pos x="123" y="488"/>
                </a:cxn>
                <a:cxn ang="0">
                  <a:pos x="123" y="837"/>
                </a:cxn>
                <a:cxn ang="0">
                  <a:pos x="151" y="862"/>
                </a:cxn>
                <a:cxn ang="0">
                  <a:pos x="170" y="862"/>
                </a:cxn>
                <a:cxn ang="0">
                  <a:pos x="198" y="837"/>
                </a:cxn>
                <a:cxn ang="0">
                  <a:pos x="198" y="510"/>
                </a:cxn>
                <a:cxn ang="0">
                  <a:pos x="223" y="510"/>
                </a:cxn>
                <a:cxn ang="0">
                  <a:pos x="223" y="837"/>
                </a:cxn>
                <a:cxn ang="0">
                  <a:pos x="251" y="862"/>
                </a:cxn>
                <a:cxn ang="0">
                  <a:pos x="270" y="862"/>
                </a:cxn>
                <a:cxn ang="0">
                  <a:pos x="298" y="837"/>
                </a:cxn>
                <a:cxn ang="0">
                  <a:pos x="298" y="488"/>
                </a:cxn>
                <a:cxn ang="0">
                  <a:pos x="298" y="487"/>
                </a:cxn>
                <a:cxn ang="0">
                  <a:pos x="298" y="485"/>
                </a:cxn>
                <a:cxn ang="0">
                  <a:pos x="298" y="285"/>
                </a:cxn>
                <a:cxn ang="0">
                  <a:pos x="356" y="510"/>
                </a:cxn>
                <a:cxn ang="0">
                  <a:pos x="412" y="505"/>
                </a:cxn>
                <a:cxn ang="0">
                  <a:pos x="370" y="288"/>
                </a:cxn>
              </a:cxnLst>
              <a:rect l="0" t="0" r="r" b="b"/>
              <a:pathLst>
                <a:path w="413" h="862">
                  <a:moveTo>
                    <a:pt x="370" y="288"/>
                  </a:moveTo>
                  <a:cubicBezTo>
                    <a:pt x="339" y="166"/>
                    <a:pt x="265" y="173"/>
                    <a:pt x="240" y="171"/>
                  </a:cubicBezTo>
                  <a:cubicBezTo>
                    <a:pt x="240" y="151"/>
                    <a:pt x="240" y="151"/>
                    <a:pt x="240" y="151"/>
                  </a:cubicBezTo>
                  <a:cubicBezTo>
                    <a:pt x="264" y="138"/>
                    <a:pt x="279" y="111"/>
                    <a:pt x="279" y="80"/>
                  </a:cubicBezTo>
                  <a:cubicBezTo>
                    <a:pt x="279" y="36"/>
                    <a:pt x="248" y="0"/>
                    <a:pt x="208" y="0"/>
                  </a:cubicBezTo>
                  <a:cubicBezTo>
                    <a:pt x="169" y="0"/>
                    <a:pt x="137" y="36"/>
                    <a:pt x="137" y="80"/>
                  </a:cubicBezTo>
                  <a:cubicBezTo>
                    <a:pt x="137" y="109"/>
                    <a:pt x="151" y="134"/>
                    <a:pt x="171" y="148"/>
                  </a:cubicBezTo>
                  <a:cubicBezTo>
                    <a:pt x="171" y="171"/>
                    <a:pt x="171" y="171"/>
                    <a:pt x="171" y="171"/>
                  </a:cubicBezTo>
                  <a:cubicBezTo>
                    <a:pt x="148" y="174"/>
                    <a:pt x="71" y="161"/>
                    <a:pt x="43" y="285"/>
                  </a:cubicBezTo>
                  <a:cubicBezTo>
                    <a:pt x="43" y="285"/>
                    <a:pt x="1" y="461"/>
                    <a:pt x="1" y="493"/>
                  </a:cubicBezTo>
                  <a:cubicBezTo>
                    <a:pt x="0" y="525"/>
                    <a:pt x="50" y="532"/>
                    <a:pt x="56" y="501"/>
                  </a:cubicBezTo>
                  <a:cubicBezTo>
                    <a:pt x="56" y="501"/>
                    <a:pt x="75" y="341"/>
                    <a:pt x="122" y="278"/>
                  </a:cubicBezTo>
                  <a:cubicBezTo>
                    <a:pt x="123" y="485"/>
                    <a:pt x="123" y="485"/>
                    <a:pt x="123" y="485"/>
                  </a:cubicBezTo>
                  <a:cubicBezTo>
                    <a:pt x="123" y="486"/>
                    <a:pt x="123" y="486"/>
                    <a:pt x="123" y="487"/>
                  </a:cubicBezTo>
                  <a:cubicBezTo>
                    <a:pt x="123" y="487"/>
                    <a:pt x="123" y="488"/>
                    <a:pt x="123" y="488"/>
                  </a:cubicBezTo>
                  <a:cubicBezTo>
                    <a:pt x="123" y="837"/>
                    <a:pt x="123" y="837"/>
                    <a:pt x="123" y="837"/>
                  </a:cubicBezTo>
                  <a:cubicBezTo>
                    <a:pt x="123" y="851"/>
                    <a:pt x="136" y="862"/>
                    <a:pt x="151" y="862"/>
                  </a:cubicBezTo>
                  <a:cubicBezTo>
                    <a:pt x="170" y="862"/>
                    <a:pt x="170" y="862"/>
                    <a:pt x="170" y="862"/>
                  </a:cubicBezTo>
                  <a:cubicBezTo>
                    <a:pt x="185" y="862"/>
                    <a:pt x="198" y="851"/>
                    <a:pt x="198" y="837"/>
                  </a:cubicBezTo>
                  <a:cubicBezTo>
                    <a:pt x="198" y="510"/>
                    <a:pt x="198" y="510"/>
                    <a:pt x="198" y="510"/>
                  </a:cubicBezTo>
                  <a:cubicBezTo>
                    <a:pt x="223" y="510"/>
                    <a:pt x="223" y="510"/>
                    <a:pt x="223" y="510"/>
                  </a:cubicBezTo>
                  <a:cubicBezTo>
                    <a:pt x="223" y="837"/>
                    <a:pt x="223" y="837"/>
                    <a:pt x="223" y="837"/>
                  </a:cubicBezTo>
                  <a:cubicBezTo>
                    <a:pt x="223" y="851"/>
                    <a:pt x="236" y="862"/>
                    <a:pt x="251" y="862"/>
                  </a:cubicBezTo>
                  <a:cubicBezTo>
                    <a:pt x="270" y="862"/>
                    <a:pt x="270" y="862"/>
                    <a:pt x="270" y="862"/>
                  </a:cubicBezTo>
                  <a:cubicBezTo>
                    <a:pt x="285" y="862"/>
                    <a:pt x="298" y="851"/>
                    <a:pt x="298" y="837"/>
                  </a:cubicBezTo>
                  <a:cubicBezTo>
                    <a:pt x="298" y="488"/>
                    <a:pt x="298" y="488"/>
                    <a:pt x="298" y="488"/>
                  </a:cubicBezTo>
                  <a:cubicBezTo>
                    <a:pt x="298" y="488"/>
                    <a:pt x="298" y="487"/>
                    <a:pt x="298" y="487"/>
                  </a:cubicBezTo>
                  <a:cubicBezTo>
                    <a:pt x="298" y="486"/>
                    <a:pt x="298" y="486"/>
                    <a:pt x="298" y="485"/>
                  </a:cubicBezTo>
                  <a:cubicBezTo>
                    <a:pt x="298" y="285"/>
                    <a:pt x="298" y="285"/>
                    <a:pt x="298" y="285"/>
                  </a:cubicBezTo>
                  <a:cubicBezTo>
                    <a:pt x="337" y="356"/>
                    <a:pt x="356" y="510"/>
                    <a:pt x="356" y="510"/>
                  </a:cubicBezTo>
                  <a:cubicBezTo>
                    <a:pt x="368" y="540"/>
                    <a:pt x="413" y="525"/>
                    <a:pt x="412" y="505"/>
                  </a:cubicBezTo>
                  <a:cubicBezTo>
                    <a:pt x="412" y="459"/>
                    <a:pt x="370" y="288"/>
                    <a:pt x="370" y="288"/>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44"/>
            <p:cNvSpPr>
              <a:spLocks/>
            </p:cNvSpPr>
            <p:nvPr/>
          </p:nvSpPr>
          <p:spPr bwMode="auto">
            <a:xfrm>
              <a:off x="8036559" y="3642316"/>
              <a:ext cx="65176" cy="65855"/>
            </a:xfrm>
            <a:custGeom>
              <a:avLst/>
              <a:gdLst/>
              <a:ahLst/>
              <a:cxnLst>
                <a:cxn ang="0">
                  <a:pos x="72" y="144"/>
                </a:cxn>
                <a:cxn ang="0">
                  <a:pos x="135" y="107"/>
                </a:cxn>
                <a:cxn ang="0">
                  <a:pos x="144" y="72"/>
                </a:cxn>
                <a:cxn ang="0">
                  <a:pos x="72" y="0"/>
                </a:cxn>
                <a:cxn ang="0">
                  <a:pos x="2" y="58"/>
                </a:cxn>
                <a:cxn ang="0">
                  <a:pos x="0" y="72"/>
                </a:cxn>
                <a:cxn ang="0">
                  <a:pos x="72" y="144"/>
                </a:cxn>
              </a:cxnLst>
              <a:rect l="0" t="0" r="r" b="b"/>
              <a:pathLst>
                <a:path w="144" h="144">
                  <a:moveTo>
                    <a:pt x="72" y="144"/>
                  </a:moveTo>
                  <a:cubicBezTo>
                    <a:pt x="100" y="144"/>
                    <a:pt x="123" y="129"/>
                    <a:pt x="135" y="107"/>
                  </a:cubicBezTo>
                  <a:cubicBezTo>
                    <a:pt x="141" y="97"/>
                    <a:pt x="144" y="85"/>
                    <a:pt x="144" y="72"/>
                  </a:cubicBezTo>
                  <a:cubicBezTo>
                    <a:pt x="144" y="33"/>
                    <a:pt x="112" y="0"/>
                    <a:pt x="72" y="0"/>
                  </a:cubicBezTo>
                  <a:cubicBezTo>
                    <a:pt x="37" y="0"/>
                    <a:pt x="8" y="25"/>
                    <a:pt x="2" y="58"/>
                  </a:cubicBezTo>
                  <a:cubicBezTo>
                    <a:pt x="1" y="63"/>
                    <a:pt x="0" y="67"/>
                    <a:pt x="0" y="72"/>
                  </a:cubicBezTo>
                  <a:cubicBezTo>
                    <a:pt x="0" y="112"/>
                    <a:pt x="33" y="144"/>
                    <a:pt x="72" y="144"/>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 name="Freeform 45"/>
            <p:cNvSpPr>
              <a:spLocks noEditPoints="1"/>
            </p:cNvSpPr>
            <p:nvPr/>
          </p:nvSpPr>
          <p:spPr bwMode="auto">
            <a:xfrm>
              <a:off x="8000576" y="3716319"/>
              <a:ext cx="137821" cy="248484"/>
            </a:xfrm>
            <a:custGeom>
              <a:avLst/>
              <a:gdLst/>
              <a:ahLst/>
              <a:cxnLst>
                <a:cxn ang="0">
                  <a:pos x="218" y="1"/>
                </a:cxn>
                <a:cxn ang="0">
                  <a:pos x="214" y="0"/>
                </a:cxn>
                <a:cxn ang="0">
                  <a:pos x="144" y="0"/>
                </a:cxn>
                <a:cxn ang="0">
                  <a:pos x="89" y="0"/>
                </a:cxn>
                <a:cxn ang="0">
                  <a:pos x="85" y="1"/>
                </a:cxn>
                <a:cxn ang="0">
                  <a:pos x="81" y="1"/>
                </a:cxn>
                <a:cxn ang="0">
                  <a:pos x="39" y="22"/>
                </a:cxn>
                <a:cxn ang="0">
                  <a:pos x="22" y="41"/>
                </a:cxn>
                <a:cxn ang="0">
                  <a:pos x="0" y="122"/>
                </a:cxn>
                <a:cxn ang="0">
                  <a:pos x="1" y="134"/>
                </a:cxn>
                <a:cxn ang="0">
                  <a:pos x="22" y="236"/>
                </a:cxn>
                <a:cxn ang="0">
                  <a:pos x="32" y="263"/>
                </a:cxn>
                <a:cxn ang="0">
                  <a:pos x="55" y="278"/>
                </a:cxn>
                <a:cxn ang="0">
                  <a:pos x="63" y="277"/>
                </a:cxn>
                <a:cxn ang="0">
                  <a:pos x="64" y="276"/>
                </a:cxn>
                <a:cxn ang="0">
                  <a:pos x="64" y="507"/>
                </a:cxn>
                <a:cxn ang="0">
                  <a:pos x="102" y="545"/>
                </a:cxn>
                <a:cxn ang="0">
                  <a:pos x="140" y="507"/>
                </a:cxn>
                <a:cxn ang="0">
                  <a:pos x="140" y="300"/>
                </a:cxn>
                <a:cxn ang="0">
                  <a:pos x="163" y="300"/>
                </a:cxn>
                <a:cxn ang="0">
                  <a:pos x="163" y="507"/>
                </a:cxn>
                <a:cxn ang="0">
                  <a:pos x="201" y="545"/>
                </a:cxn>
                <a:cxn ang="0">
                  <a:pos x="239" y="507"/>
                </a:cxn>
                <a:cxn ang="0">
                  <a:pos x="239" y="276"/>
                </a:cxn>
                <a:cxn ang="0">
                  <a:pos x="239" y="277"/>
                </a:cxn>
                <a:cxn ang="0">
                  <a:pos x="248" y="278"/>
                </a:cxn>
                <a:cxn ang="0">
                  <a:pos x="270" y="263"/>
                </a:cxn>
                <a:cxn ang="0">
                  <a:pos x="302" y="122"/>
                </a:cxn>
                <a:cxn ang="0">
                  <a:pos x="264" y="22"/>
                </a:cxn>
                <a:cxn ang="0">
                  <a:pos x="233" y="4"/>
                </a:cxn>
                <a:cxn ang="0">
                  <a:pos x="221" y="1"/>
                </a:cxn>
                <a:cxn ang="0">
                  <a:pos x="218" y="1"/>
                </a:cxn>
                <a:cxn ang="0">
                  <a:pos x="64" y="203"/>
                </a:cxn>
                <a:cxn ang="0">
                  <a:pos x="64" y="208"/>
                </a:cxn>
                <a:cxn ang="0">
                  <a:pos x="48" y="122"/>
                </a:cxn>
                <a:cxn ang="0">
                  <a:pos x="64" y="65"/>
                </a:cxn>
                <a:cxn ang="0">
                  <a:pos x="64" y="203"/>
                </a:cxn>
                <a:cxn ang="0">
                  <a:pos x="239" y="65"/>
                </a:cxn>
                <a:cxn ang="0">
                  <a:pos x="254" y="122"/>
                </a:cxn>
                <a:cxn ang="0">
                  <a:pos x="239" y="208"/>
                </a:cxn>
                <a:cxn ang="0">
                  <a:pos x="239" y="203"/>
                </a:cxn>
                <a:cxn ang="0">
                  <a:pos x="239" y="65"/>
                </a:cxn>
              </a:cxnLst>
              <a:rect l="0" t="0" r="r" b="b"/>
              <a:pathLst>
                <a:path w="303" h="545">
                  <a:moveTo>
                    <a:pt x="218" y="1"/>
                  </a:moveTo>
                  <a:cubicBezTo>
                    <a:pt x="216" y="0"/>
                    <a:pt x="215" y="0"/>
                    <a:pt x="214" y="0"/>
                  </a:cubicBezTo>
                  <a:cubicBezTo>
                    <a:pt x="144" y="0"/>
                    <a:pt x="144" y="0"/>
                    <a:pt x="144" y="0"/>
                  </a:cubicBezTo>
                  <a:cubicBezTo>
                    <a:pt x="89" y="0"/>
                    <a:pt x="89" y="0"/>
                    <a:pt x="89" y="0"/>
                  </a:cubicBezTo>
                  <a:cubicBezTo>
                    <a:pt x="88" y="0"/>
                    <a:pt x="86" y="0"/>
                    <a:pt x="85" y="1"/>
                  </a:cubicBezTo>
                  <a:cubicBezTo>
                    <a:pt x="84" y="1"/>
                    <a:pt x="83" y="1"/>
                    <a:pt x="81" y="1"/>
                  </a:cubicBezTo>
                  <a:cubicBezTo>
                    <a:pt x="79" y="1"/>
                    <a:pt x="59" y="4"/>
                    <a:pt x="39" y="22"/>
                  </a:cubicBezTo>
                  <a:cubicBezTo>
                    <a:pt x="33" y="27"/>
                    <a:pt x="27" y="33"/>
                    <a:pt x="22" y="41"/>
                  </a:cubicBezTo>
                  <a:cubicBezTo>
                    <a:pt x="9" y="59"/>
                    <a:pt x="0" y="86"/>
                    <a:pt x="0" y="122"/>
                  </a:cubicBezTo>
                  <a:cubicBezTo>
                    <a:pt x="0" y="126"/>
                    <a:pt x="0" y="130"/>
                    <a:pt x="1" y="134"/>
                  </a:cubicBezTo>
                  <a:cubicBezTo>
                    <a:pt x="2" y="162"/>
                    <a:pt x="9" y="196"/>
                    <a:pt x="22" y="236"/>
                  </a:cubicBezTo>
                  <a:cubicBezTo>
                    <a:pt x="25" y="244"/>
                    <a:pt x="29" y="254"/>
                    <a:pt x="32" y="263"/>
                  </a:cubicBezTo>
                  <a:cubicBezTo>
                    <a:pt x="36" y="272"/>
                    <a:pt x="45" y="278"/>
                    <a:pt x="55" y="278"/>
                  </a:cubicBezTo>
                  <a:cubicBezTo>
                    <a:pt x="57" y="278"/>
                    <a:pt x="60" y="278"/>
                    <a:pt x="63" y="277"/>
                  </a:cubicBezTo>
                  <a:cubicBezTo>
                    <a:pt x="63" y="277"/>
                    <a:pt x="64" y="276"/>
                    <a:pt x="64" y="276"/>
                  </a:cubicBezTo>
                  <a:cubicBezTo>
                    <a:pt x="64" y="507"/>
                    <a:pt x="64" y="507"/>
                    <a:pt x="64" y="507"/>
                  </a:cubicBezTo>
                  <a:cubicBezTo>
                    <a:pt x="64" y="528"/>
                    <a:pt x="81" y="545"/>
                    <a:pt x="102" y="545"/>
                  </a:cubicBezTo>
                  <a:cubicBezTo>
                    <a:pt x="123" y="545"/>
                    <a:pt x="140" y="528"/>
                    <a:pt x="140" y="507"/>
                  </a:cubicBezTo>
                  <a:cubicBezTo>
                    <a:pt x="140" y="300"/>
                    <a:pt x="140" y="300"/>
                    <a:pt x="140" y="300"/>
                  </a:cubicBezTo>
                  <a:cubicBezTo>
                    <a:pt x="163" y="300"/>
                    <a:pt x="163" y="300"/>
                    <a:pt x="163" y="300"/>
                  </a:cubicBezTo>
                  <a:cubicBezTo>
                    <a:pt x="163" y="507"/>
                    <a:pt x="163" y="507"/>
                    <a:pt x="163" y="507"/>
                  </a:cubicBezTo>
                  <a:cubicBezTo>
                    <a:pt x="163" y="528"/>
                    <a:pt x="180" y="545"/>
                    <a:pt x="201" y="545"/>
                  </a:cubicBezTo>
                  <a:cubicBezTo>
                    <a:pt x="222" y="545"/>
                    <a:pt x="239" y="528"/>
                    <a:pt x="239" y="507"/>
                  </a:cubicBezTo>
                  <a:cubicBezTo>
                    <a:pt x="239" y="276"/>
                    <a:pt x="239" y="276"/>
                    <a:pt x="239" y="276"/>
                  </a:cubicBezTo>
                  <a:cubicBezTo>
                    <a:pt x="239" y="276"/>
                    <a:pt x="239" y="277"/>
                    <a:pt x="239" y="277"/>
                  </a:cubicBezTo>
                  <a:cubicBezTo>
                    <a:pt x="242" y="278"/>
                    <a:pt x="245" y="278"/>
                    <a:pt x="248" y="278"/>
                  </a:cubicBezTo>
                  <a:cubicBezTo>
                    <a:pt x="258" y="278"/>
                    <a:pt x="267" y="272"/>
                    <a:pt x="270" y="263"/>
                  </a:cubicBezTo>
                  <a:cubicBezTo>
                    <a:pt x="293" y="204"/>
                    <a:pt x="302" y="158"/>
                    <a:pt x="302" y="122"/>
                  </a:cubicBezTo>
                  <a:cubicBezTo>
                    <a:pt x="303" y="72"/>
                    <a:pt x="284" y="39"/>
                    <a:pt x="264" y="22"/>
                  </a:cubicBezTo>
                  <a:cubicBezTo>
                    <a:pt x="252" y="12"/>
                    <a:pt x="241" y="7"/>
                    <a:pt x="233" y="4"/>
                  </a:cubicBezTo>
                  <a:cubicBezTo>
                    <a:pt x="227" y="2"/>
                    <a:pt x="222" y="1"/>
                    <a:pt x="221" y="1"/>
                  </a:cubicBezTo>
                  <a:cubicBezTo>
                    <a:pt x="220" y="1"/>
                    <a:pt x="219" y="1"/>
                    <a:pt x="218" y="1"/>
                  </a:cubicBezTo>
                  <a:close/>
                  <a:moveTo>
                    <a:pt x="64" y="203"/>
                  </a:moveTo>
                  <a:cubicBezTo>
                    <a:pt x="64" y="208"/>
                    <a:pt x="64" y="208"/>
                    <a:pt x="64" y="208"/>
                  </a:cubicBezTo>
                  <a:cubicBezTo>
                    <a:pt x="52" y="172"/>
                    <a:pt x="48" y="143"/>
                    <a:pt x="48" y="122"/>
                  </a:cubicBezTo>
                  <a:cubicBezTo>
                    <a:pt x="49" y="91"/>
                    <a:pt x="56" y="75"/>
                    <a:pt x="64" y="65"/>
                  </a:cubicBezTo>
                  <a:lnTo>
                    <a:pt x="64" y="203"/>
                  </a:lnTo>
                  <a:close/>
                  <a:moveTo>
                    <a:pt x="239" y="65"/>
                  </a:moveTo>
                  <a:cubicBezTo>
                    <a:pt x="247" y="75"/>
                    <a:pt x="254" y="91"/>
                    <a:pt x="254" y="122"/>
                  </a:cubicBezTo>
                  <a:cubicBezTo>
                    <a:pt x="254" y="143"/>
                    <a:pt x="250" y="172"/>
                    <a:pt x="239" y="208"/>
                  </a:cubicBezTo>
                  <a:cubicBezTo>
                    <a:pt x="239" y="203"/>
                    <a:pt x="239" y="203"/>
                    <a:pt x="239" y="203"/>
                  </a:cubicBezTo>
                  <a:lnTo>
                    <a:pt x="239" y="65"/>
                  </a:ln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 name="Group 1"/>
          <p:cNvGrpSpPr/>
          <p:nvPr/>
        </p:nvGrpSpPr>
        <p:grpSpPr>
          <a:xfrm>
            <a:off x="847251" y="1072951"/>
            <a:ext cx="2296572" cy="1642815"/>
            <a:chOff x="475228" y="1083330"/>
            <a:chExt cx="2296572" cy="1642815"/>
          </a:xfrm>
        </p:grpSpPr>
        <p:grpSp>
          <p:nvGrpSpPr>
            <p:cNvPr id="20" name="Group 171"/>
            <p:cNvGrpSpPr>
              <a:grpSpLocks noChangeAspect="1"/>
            </p:cNvGrpSpPr>
            <p:nvPr/>
          </p:nvGrpSpPr>
          <p:grpSpPr>
            <a:xfrm>
              <a:off x="481986" y="1127180"/>
              <a:ext cx="114509" cy="196307"/>
              <a:chOff x="2296506" y="655025"/>
              <a:chExt cx="616379" cy="1474091"/>
            </a:xfrm>
            <a:solidFill>
              <a:srgbClr val="1B365D"/>
            </a:solidFill>
          </p:grpSpPr>
          <p:sp>
            <p:nvSpPr>
              <p:cNvPr id="88" name="Freeform 6"/>
              <p:cNvSpPr>
                <a:spLocks/>
              </p:cNvSpPr>
              <p:nvPr/>
            </p:nvSpPr>
            <p:spPr bwMode="auto">
              <a:xfrm>
                <a:off x="2296506" y="981153"/>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9" name="Freeform 7"/>
              <p:cNvSpPr>
                <a:spLocks/>
              </p:cNvSpPr>
              <p:nvPr/>
            </p:nvSpPr>
            <p:spPr bwMode="auto">
              <a:xfrm>
                <a:off x="2451741" y="655025"/>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3" name="Group 171"/>
            <p:cNvGrpSpPr>
              <a:grpSpLocks noChangeAspect="1"/>
            </p:cNvGrpSpPr>
            <p:nvPr/>
          </p:nvGrpSpPr>
          <p:grpSpPr>
            <a:xfrm>
              <a:off x="889528" y="1673505"/>
              <a:ext cx="114509" cy="196307"/>
              <a:chOff x="2357918" y="940897"/>
              <a:chExt cx="616379" cy="1474091"/>
            </a:xfrm>
            <a:solidFill>
              <a:srgbClr val="1B365D"/>
            </a:solidFill>
          </p:grpSpPr>
          <p:sp>
            <p:nvSpPr>
              <p:cNvPr id="82"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3"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4" name="Group 171"/>
            <p:cNvGrpSpPr>
              <a:grpSpLocks noChangeAspect="1"/>
            </p:cNvGrpSpPr>
            <p:nvPr/>
          </p:nvGrpSpPr>
          <p:grpSpPr>
            <a:xfrm>
              <a:off x="478432" y="1671207"/>
              <a:ext cx="114509" cy="196307"/>
              <a:chOff x="2357918" y="940897"/>
              <a:chExt cx="616379" cy="1474091"/>
            </a:xfrm>
            <a:solidFill>
              <a:srgbClr val="1B365D"/>
            </a:solidFill>
          </p:grpSpPr>
          <p:sp>
            <p:nvSpPr>
              <p:cNvPr id="80"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1"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5" name="Group 171"/>
            <p:cNvGrpSpPr>
              <a:grpSpLocks noChangeAspect="1"/>
            </p:cNvGrpSpPr>
            <p:nvPr/>
          </p:nvGrpSpPr>
          <p:grpSpPr>
            <a:xfrm>
              <a:off x="673223" y="1671207"/>
              <a:ext cx="114509" cy="196307"/>
              <a:chOff x="2357918" y="940897"/>
              <a:chExt cx="616379" cy="1474091"/>
            </a:xfrm>
            <a:solidFill>
              <a:srgbClr val="1B365D"/>
            </a:solidFill>
          </p:grpSpPr>
          <p:sp>
            <p:nvSpPr>
              <p:cNvPr id="78"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9" name="Freeform 7"/>
              <p:cNvSpPr>
                <a:spLocks/>
              </p:cNvSpPr>
              <p:nvPr/>
            </p:nvSpPr>
            <p:spPr bwMode="auto">
              <a:xfrm>
                <a:off x="2513152" y="940897"/>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6" name="Group 171"/>
            <p:cNvGrpSpPr>
              <a:grpSpLocks noChangeAspect="1"/>
            </p:cNvGrpSpPr>
            <p:nvPr/>
          </p:nvGrpSpPr>
          <p:grpSpPr>
            <a:xfrm>
              <a:off x="481985" y="1938828"/>
              <a:ext cx="114509" cy="196307"/>
              <a:chOff x="2299310" y="1005911"/>
              <a:chExt cx="616379" cy="1474091"/>
            </a:xfrm>
            <a:solidFill>
              <a:srgbClr val="1B365D"/>
            </a:solidFill>
          </p:grpSpPr>
          <p:sp>
            <p:nvSpPr>
              <p:cNvPr id="76"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7"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7" name="Group 171"/>
            <p:cNvGrpSpPr>
              <a:grpSpLocks noChangeAspect="1"/>
            </p:cNvGrpSpPr>
            <p:nvPr/>
          </p:nvGrpSpPr>
          <p:grpSpPr>
            <a:xfrm>
              <a:off x="676776" y="1938828"/>
              <a:ext cx="114509" cy="196307"/>
              <a:chOff x="2299310" y="1005911"/>
              <a:chExt cx="616379" cy="1474091"/>
            </a:xfrm>
            <a:solidFill>
              <a:srgbClr val="1B365D"/>
            </a:solidFill>
          </p:grpSpPr>
          <p:sp>
            <p:nvSpPr>
              <p:cNvPr id="74"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5"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8" name="Group 171"/>
            <p:cNvGrpSpPr>
              <a:grpSpLocks noChangeAspect="1"/>
            </p:cNvGrpSpPr>
            <p:nvPr/>
          </p:nvGrpSpPr>
          <p:grpSpPr>
            <a:xfrm>
              <a:off x="875169" y="1938828"/>
              <a:ext cx="114509" cy="196307"/>
              <a:chOff x="2299310" y="1005911"/>
              <a:chExt cx="616379" cy="1474091"/>
            </a:xfrm>
            <a:solidFill>
              <a:srgbClr val="1B365D"/>
            </a:solidFill>
          </p:grpSpPr>
          <p:sp>
            <p:nvSpPr>
              <p:cNvPr id="72"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3"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9" name="Group 171"/>
            <p:cNvGrpSpPr>
              <a:grpSpLocks noChangeAspect="1"/>
            </p:cNvGrpSpPr>
            <p:nvPr/>
          </p:nvGrpSpPr>
          <p:grpSpPr>
            <a:xfrm>
              <a:off x="1066978" y="1938828"/>
              <a:ext cx="114509" cy="196307"/>
              <a:chOff x="2299310" y="1005911"/>
              <a:chExt cx="616379" cy="1474091"/>
            </a:xfrm>
            <a:solidFill>
              <a:srgbClr val="1B365D"/>
            </a:solidFill>
          </p:grpSpPr>
          <p:sp>
            <p:nvSpPr>
              <p:cNvPr id="70"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1"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0" name="Group 171"/>
            <p:cNvGrpSpPr>
              <a:grpSpLocks noChangeAspect="1"/>
            </p:cNvGrpSpPr>
            <p:nvPr/>
          </p:nvGrpSpPr>
          <p:grpSpPr>
            <a:xfrm>
              <a:off x="487197" y="2203662"/>
              <a:ext cx="114509" cy="196307"/>
              <a:chOff x="2299310" y="1005911"/>
              <a:chExt cx="616379" cy="1474091"/>
            </a:xfrm>
            <a:solidFill>
              <a:srgbClr val="1B365D"/>
            </a:solidFill>
          </p:grpSpPr>
          <p:sp>
            <p:nvSpPr>
              <p:cNvPr id="68"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9"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1" name="Group 171"/>
            <p:cNvGrpSpPr>
              <a:grpSpLocks noChangeAspect="1"/>
            </p:cNvGrpSpPr>
            <p:nvPr/>
          </p:nvGrpSpPr>
          <p:grpSpPr>
            <a:xfrm>
              <a:off x="681988" y="2203662"/>
              <a:ext cx="114509" cy="196307"/>
              <a:chOff x="2299310" y="1005911"/>
              <a:chExt cx="616379" cy="1474091"/>
            </a:xfrm>
            <a:solidFill>
              <a:srgbClr val="1B365D"/>
            </a:solidFill>
          </p:grpSpPr>
          <p:sp>
            <p:nvSpPr>
              <p:cNvPr id="66"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7"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2" name="Group 171"/>
            <p:cNvGrpSpPr>
              <a:grpSpLocks noChangeAspect="1"/>
            </p:cNvGrpSpPr>
            <p:nvPr/>
          </p:nvGrpSpPr>
          <p:grpSpPr>
            <a:xfrm>
              <a:off x="880381" y="2203662"/>
              <a:ext cx="114509" cy="196307"/>
              <a:chOff x="2299310" y="1005911"/>
              <a:chExt cx="616379" cy="1474091"/>
            </a:xfrm>
            <a:solidFill>
              <a:srgbClr val="1B365D"/>
            </a:solidFill>
          </p:grpSpPr>
          <p:sp>
            <p:nvSpPr>
              <p:cNvPr id="64"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5"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3" name="Group 171"/>
            <p:cNvGrpSpPr>
              <a:grpSpLocks noChangeAspect="1"/>
            </p:cNvGrpSpPr>
            <p:nvPr/>
          </p:nvGrpSpPr>
          <p:grpSpPr>
            <a:xfrm>
              <a:off x="1072189" y="2203662"/>
              <a:ext cx="114509" cy="196307"/>
              <a:chOff x="2299310" y="1005911"/>
              <a:chExt cx="616379" cy="1474091"/>
            </a:xfrm>
            <a:solidFill>
              <a:srgbClr val="1B365D"/>
            </a:solidFill>
          </p:grpSpPr>
          <p:sp>
            <p:nvSpPr>
              <p:cNvPr id="62"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3"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4" name="Group 171"/>
            <p:cNvGrpSpPr>
              <a:grpSpLocks noChangeAspect="1"/>
            </p:cNvGrpSpPr>
            <p:nvPr/>
          </p:nvGrpSpPr>
          <p:grpSpPr>
            <a:xfrm>
              <a:off x="1261371" y="2203393"/>
              <a:ext cx="114509" cy="196307"/>
              <a:chOff x="2299310" y="1005911"/>
              <a:chExt cx="616379" cy="1474091"/>
            </a:xfrm>
            <a:solidFill>
              <a:srgbClr val="1B365D"/>
            </a:solidFill>
          </p:grpSpPr>
          <p:sp>
            <p:nvSpPr>
              <p:cNvPr id="60"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1"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9" name="Group 171"/>
            <p:cNvGrpSpPr>
              <a:grpSpLocks noChangeAspect="1"/>
            </p:cNvGrpSpPr>
            <p:nvPr/>
          </p:nvGrpSpPr>
          <p:grpSpPr>
            <a:xfrm>
              <a:off x="475228" y="1399278"/>
              <a:ext cx="114509" cy="196307"/>
              <a:chOff x="2291823" y="854083"/>
              <a:chExt cx="616379" cy="1474092"/>
            </a:xfrm>
            <a:solidFill>
              <a:srgbClr val="1B365D"/>
            </a:solidFill>
          </p:grpSpPr>
          <p:sp>
            <p:nvSpPr>
              <p:cNvPr id="50"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51" name="Freeform 7"/>
              <p:cNvSpPr>
                <a:spLocks/>
              </p:cNvSpPr>
              <p:nvPr/>
            </p:nvSpPr>
            <p:spPr bwMode="auto">
              <a:xfrm>
                <a:off x="2447058" y="854083"/>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40" name="Group 171"/>
            <p:cNvGrpSpPr>
              <a:grpSpLocks noChangeAspect="1"/>
            </p:cNvGrpSpPr>
            <p:nvPr/>
          </p:nvGrpSpPr>
          <p:grpSpPr>
            <a:xfrm>
              <a:off x="670019" y="1399279"/>
              <a:ext cx="114509" cy="196307"/>
              <a:chOff x="2291823" y="854084"/>
              <a:chExt cx="616379" cy="1474091"/>
            </a:xfrm>
            <a:solidFill>
              <a:srgbClr val="1B365D"/>
            </a:solidFill>
          </p:grpSpPr>
          <p:sp>
            <p:nvSpPr>
              <p:cNvPr id="48"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49" name="Freeform 7"/>
              <p:cNvSpPr>
                <a:spLocks/>
              </p:cNvSpPr>
              <p:nvPr/>
            </p:nvSpPr>
            <p:spPr bwMode="auto">
              <a:xfrm>
                <a:off x="2447057" y="854084"/>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sp>
          <p:nvSpPr>
            <p:cNvPr id="41" name="Pluszjel 343"/>
            <p:cNvSpPr/>
            <p:nvPr/>
          </p:nvSpPr>
          <p:spPr>
            <a:xfrm>
              <a:off x="1593545" y="2468521"/>
              <a:ext cx="284019" cy="255643"/>
            </a:xfrm>
            <a:prstGeom prst="mathPlus">
              <a:avLst/>
            </a:prstGeom>
            <a:solidFill>
              <a:srgbClr val="008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43" name="Szövegdoboz 345"/>
            <p:cNvSpPr txBox="1"/>
            <p:nvPr/>
          </p:nvSpPr>
          <p:spPr>
            <a:xfrm>
              <a:off x="2135805" y="1083330"/>
              <a:ext cx="635995" cy="307777"/>
            </a:xfrm>
            <a:prstGeom prst="rect">
              <a:avLst/>
            </a:prstGeom>
            <a:noFill/>
          </p:spPr>
          <p:txBody>
            <a:bodyPr wrap="square" rtlCol="0">
              <a:spAutoFit/>
            </a:bodyPr>
            <a:lstStyle/>
            <a:p>
              <a:r>
                <a:rPr lang="hu-HU" sz="1400" dirty="0">
                  <a:solidFill>
                    <a:srgbClr val="404040"/>
                  </a:solidFill>
                </a:rPr>
                <a:t>5%</a:t>
              </a:r>
            </a:p>
          </p:txBody>
        </p:sp>
        <p:sp>
          <p:nvSpPr>
            <p:cNvPr id="44" name="Szövegdoboz 346"/>
            <p:cNvSpPr txBox="1"/>
            <p:nvPr/>
          </p:nvSpPr>
          <p:spPr>
            <a:xfrm>
              <a:off x="2129047" y="1352325"/>
              <a:ext cx="635995" cy="307777"/>
            </a:xfrm>
            <a:prstGeom prst="rect">
              <a:avLst/>
            </a:prstGeom>
            <a:noFill/>
          </p:spPr>
          <p:txBody>
            <a:bodyPr wrap="square" rtlCol="0">
              <a:spAutoFit/>
            </a:bodyPr>
            <a:lstStyle/>
            <a:p>
              <a:r>
                <a:rPr lang="hu-HU" sz="1400" dirty="0">
                  <a:solidFill>
                    <a:srgbClr val="404040"/>
                  </a:solidFill>
                </a:rPr>
                <a:t>26%</a:t>
              </a:r>
            </a:p>
          </p:txBody>
        </p:sp>
        <p:sp>
          <p:nvSpPr>
            <p:cNvPr id="45" name="Szövegdoboz 347"/>
            <p:cNvSpPr txBox="1"/>
            <p:nvPr/>
          </p:nvSpPr>
          <p:spPr>
            <a:xfrm>
              <a:off x="2129046" y="1626676"/>
              <a:ext cx="635995" cy="307777"/>
            </a:xfrm>
            <a:prstGeom prst="rect">
              <a:avLst/>
            </a:prstGeom>
            <a:noFill/>
          </p:spPr>
          <p:txBody>
            <a:bodyPr wrap="square" rtlCol="0">
              <a:spAutoFit/>
            </a:bodyPr>
            <a:lstStyle/>
            <a:p>
              <a:r>
                <a:rPr lang="hu-HU" sz="1400" dirty="0">
                  <a:solidFill>
                    <a:srgbClr val="404040"/>
                  </a:solidFill>
                </a:rPr>
                <a:t>26%</a:t>
              </a:r>
            </a:p>
          </p:txBody>
        </p:sp>
        <p:sp>
          <p:nvSpPr>
            <p:cNvPr id="46" name="Szövegdoboz 348"/>
            <p:cNvSpPr txBox="1"/>
            <p:nvPr/>
          </p:nvSpPr>
          <p:spPr>
            <a:xfrm>
              <a:off x="2135805" y="1902547"/>
              <a:ext cx="635995" cy="307777"/>
            </a:xfrm>
            <a:prstGeom prst="rect">
              <a:avLst/>
            </a:prstGeom>
            <a:noFill/>
          </p:spPr>
          <p:txBody>
            <a:bodyPr wrap="square" rtlCol="0">
              <a:spAutoFit/>
            </a:bodyPr>
            <a:lstStyle/>
            <a:p>
              <a:r>
                <a:rPr lang="hu-HU" sz="1400" dirty="0">
                  <a:solidFill>
                    <a:srgbClr val="404040"/>
                  </a:solidFill>
                </a:rPr>
                <a:t>27%</a:t>
              </a:r>
            </a:p>
          </p:txBody>
        </p:sp>
        <p:sp>
          <p:nvSpPr>
            <p:cNvPr id="47" name="Szövegdoboz 349"/>
            <p:cNvSpPr txBox="1"/>
            <p:nvPr/>
          </p:nvSpPr>
          <p:spPr>
            <a:xfrm>
              <a:off x="2132615" y="2153746"/>
              <a:ext cx="635995" cy="307777"/>
            </a:xfrm>
            <a:prstGeom prst="rect">
              <a:avLst/>
            </a:prstGeom>
            <a:noFill/>
          </p:spPr>
          <p:txBody>
            <a:bodyPr wrap="square" rtlCol="0">
              <a:spAutoFit/>
            </a:bodyPr>
            <a:lstStyle/>
            <a:p>
              <a:r>
                <a:rPr lang="hu-HU" sz="1400" dirty="0">
                  <a:solidFill>
                    <a:srgbClr val="404040"/>
                  </a:solidFill>
                </a:rPr>
                <a:t>10%</a:t>
              </a:r>
            </a:p>
          </p:txBody>
        </p:sp>
        <p:sp>
          <p:nvSpPr>
            <p:cNvPr id="135" name="Freeform 6"/>
            <p:cNvSpPr>
              <a:spLocks/>
            </p:cNvSpPr>
            <p:nvPr/>
          </p:nvSpPr>
          <p:spPr bwMode="auto">
            <a:xfrm>
              <a:off x="486995"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6" name="Freeform 7"/>
            <p:cNvSpPr>
              <a:spLocks/>
            </p:cNvSpPr>
            <p:nvPr/>
          </p:nvSpPr>
          <p:spPr bwMode="auto">
            <a:xfrm>
              <a:off x="515834"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7" name="Freeform 6"/>
            <p:cNvSpPr>
              <a:spLocks/>
            </p:cNvSpPr>
            <p:nvPr/>
          </p:nvSpPr>
          <p:spPr bwMode="auto">
            <a:xfrm>
              <a:off x="681786"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8" name="Freeform 7"/>
            <p:cNvSpPr>
              <a:spLocks/>
            </p:cNvSpPr>
            <p:nvPr/>
          </p:nvSpPr>
          <p:spPr bwMode="auto">
            <a:xfrm>
              <a:off x="710625"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9" name="Freeform 6"/>
            <p:cNvSpPr>
              <a:spLocks/>
            </p:cNvSpPr>
            <p:nvPr/>
          </p:nvSpPr>
          <p:spPr bwMode="auto">
            <a:xfrm>
              <a:off x="880179"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0" name="Freeform 7"/>
            <p:cNvSpPr>
              <a:spLocks/>
            </p:cNvSpPr>
            <p:nvPr/>
          </p:nvSpPr>
          <p:spPr bwMode="auto">
            <a:xfrm>
              <a:off x="909018"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1" name="Freeform 6"/>
            <p:cNvSpPr>
              <a:spLocks/>
            </p:cNvSpPr>
            <p:nvPr/>
          </p:nvSpPr>
          <p:spPr bwMode="auto">
            <a:xfrm>
              <a:off x="1071988"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2" name="Freeform 7"/>
            <p:cNvSpPr>
              <a:spLocks/>
            </p:cNvSpPr>
            <p:nvPr/>
          </p:nvSpPr>
          <p:spPr bwMode="auto">
            <a:xfrm>
              <a:off x="1100827"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3" name="Freeform 6"/>
            <p:cNvSpPr>
              <a:spLocks/>
            </p:cNvSpPr>
            <p:nvPr/>
          </p:nvSpPr>
          <p:spPr bwMode="auto">
            <a:xfrm>
              <a:off x="1261169" y="252541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4" name="Freeform 7"/>
            <p:cNvSpPr>
              <a:spLocks/>
            </p:cNvSpPr>
            <p:nvPr/>
          </p:nvSpPr>
          <p:spPr bwMode="auto">
            <a:xfrm>
              <a:off x="1290008" y="248198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5" name="Szövegdoboz 349"/>
            <p:cNvSpPr txBox="1"/>
            <p:nvPr/>
          </p:nvSpPr>
          <p:spPr>
            <a:xfrm>
              <a:off x="2132594" y="2418368"/>
              <a:ext cx="635996" cy="307777"/>
            </a:xfrm>
            <a:prstGeom prst="rect">
              <a:avLst/>
            </a:prstGeom>
            <a:noFill/>
          </p:spPr>
          <p:txBody>
            <a:bodyPr wrap="square" rtlCol="0">
              <a:spAutoFit/>
            </a:bodyPr>
            <a:lstStyle/>
            <a:p>
              <a:r>
                <a:rPr lang="hu-HU" sz="1400" dirty="0">
                  <a:solidFill>
                    <a:srgbClr val="404040"/>
                  </a:solidFill>
                </a:rPr>
                <a:t>6%</a:t>
              </a:r>
            </a:p>
          </p:txBody>
        </p:sp>
        <p:sp>
          <p:nvSpPr>
            <p:cNvPr id="146" name="Freeform 6"/>
            <p:cNvSpPr>
              <a:spLocks/>
            </p:cNvSpPr>
            <p:nvPr/>
          </p:nvSpPr>
          <p:spPr bwMode="auto">
            <a:xfrm>
              <a:off x="1433325" y="2522547"/>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50" name="Freeform 7"/>
            <p:cNvSpPr>
              <a:spLocks/>
            </p:cNvSpPr>
            <p:nvPr/>
          </p:nvSpPr>
          <p:spPr bwMode="auto">
            <a:xfrm>
              <a:off x="1462164" y="2479116"/>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aphicFrame>
        <p:nvGraphicFramePr>
          <p:cNvPr id="5" name="Chart 4"/>
          <p:cNvGraphicFramePr/>
          <p:nvPr>
            <p:extLst>
              <p:ext uri="{D42A27DB-BD31-4B8C-83A1-F6EECF244321}">
                <p14:modId xmlns:p14="http://schemas.microsoft.com/office/powerpoint/2010/main" val="1113520773"/>
              </p:ext>
            </p:extLst>
          </p:nvPr>
        </p:nvGraphicFramePr>
        <p:xfrm>
          <a:off x="4132116" y="731945"/>
          <a:ext cx="3647144" cy="2250379"/>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p:cNvCxnSpPr/>
          <p:nvPr/>
        </p:nvCxnSpPr>
        <p:spPr>
          <a:xfrm>
            <a:off x="2191208" y="3711538"/>
            <a:ext cx="1674341" cy="0"/>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68" name="Group 215"/>
          <p:cNvGrpSpPr>
            <a:grpSpLocks noChangeAspect="1"/>
          </p:cNvGrpSpPr>
          <p:nvPr/>
        </p:nvGrpSpPr>
        <p:grpSpPr>
          <a:xfrm>
            <a:off x="4588464" y="3527600"/>
            <a:ext cx="271568" cy="438582"/>
            <a:chOff x="1208088" y="3201988"/>
            <a:chExt cx="635001" cy="1025526"/>
          </a:xfrm>
          <a:solidFill>
            <a:srgbClr val="BABABA"/>
          </a:solidFill>
        </p:grpSpPr>
        <p:sp>
          <p:nvSpPr>
            <p:cNvPr id="173" name="Freeform 42"/>
            <p:cNvSpPr>
              <a:spLocks/>
            </p:cNvSpPr>
            <p:nvPr/>
          </p:nvSpPr>
          <p:spPr bwMode="auto">
            <a:xfrm>
              <a:off x="1322388" y="3201988"/>
              <a:ext cx="211138" cy="211138"/>
            </a:xfrm>
            <a:custGeom>
              <a:avLst/>
              <a:gdLst/>
              <a:ahLst/>
              <a:cxnLst>
                <a:cxn ang="0">
                  <a:pos x="119" y="11"/>
                </a:cxn>
                <a:cxn ang="0">
                  <a:pos x="11" y="78"/>
                </a:cxn>
                <a:cxn ang="0">
                  <a:pos x="79" y="186"/>
                </a:cxn>
                <a:cxn ang="0">
                  <a:pos x="187" y="119"/>
                </a:cxn>
                <a:cxn ang="0">
                  <a:pos x="119" y="11"/>
                </a:cxn>
              </a:cxnLst>
              <a:rect l="0" t="0" r="r" b="b"/>
              <a:pathLst>
                <a:path w="198" h="197">
                  <a:moveTo>
                    <a:pt x="119" y="11"/>
                  </a:moveTo>
                  <a:cubicBezTo>
                    <a:pt x="71" y="0"/>
                    <a:pt x="23" y="30"/>
                    <a:pt x="11" y="78"/>
                  </a:cubicBezTo>
                  <a:cubicBezTo>
                    <a:pt x="0" y="127"/>
                    <a:pt x="30" y="175"/>
                    <a:pt x="79" y="186"/>
                  </a:cubicBezTo>
                  <a:cubicBezTo>
                    <a:pt x="127" y="197"/>
                    <a:pt x="175" y="167"/>
                    <a:pt x="187" y="119"/>
                  </a:cubicBezTo>
                  <a:cubicBezTo>
                    <a:pt x="198" y="71"/>
                    <a:pt x="168" y="22"/>
                    <a:pt x="11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43"/>
            <p:cNvSpPr>
              <a:spLocks/>
            </p:cNvSpPr>
            <p:nvPr/>
          </p:nvSpPr>
          <p:spPr bwMode="auto">
            <a:xfrm>
              <a:off x="1208088" y="3432176"/>
              <a:ext cx="576263" cy="795338"/>
            </a:xfrm>
            <a:custGeom>
              <a:avLst/>
              <a:gdLst/>
              <a:ahLst/>
              <a:cxnLst>
                <a:cxn ang="0">
                  <a:pos x="85" y="359"/>
                </a:cxn>
                <a:cxn ang="0">
                  <a:pos x="64" y="195"/>
                </a:cxn>
                <a:cxn ang="0">
                  <a:pos x="75" y="115"/>
                </a:cxn>
                <a:cxn ang="0">
                  <a:pos x="99" y="74"/>
                </a:cxn>
                <a:cxn ang="0">
                  <a:pos x="99" y="229"/>
                </a:cxn>
                <a:cxn ang="0">
                  <a:pos x="99" y="305"/>
                </a:cxn>
                <a:cxn ang="0">
                  <a:pos x="99" y="697"/>
                </a:cxn>
                <a:cxn ang="0">
                  <a:pos x="148" y="746"/>
                </a:cxn>
                <a:cxn ang="0">
                  <a:pos x="198" y="697"/>
                </a:cxn>
                <a:cxn ang="0">
                  <a:pos x="198" y="336"/>
                </a:cxn>
                <a:cxn ang="0">
                  <a:pos x="216" y="336"/>
                </a:cxn>
                <a:cxn ang="0">
                  <a:pos x="216" y="697"/>
                </a:cxn>
                <a:cxn ang="0">
                  <a:pos x="266" y="746"/>
                </a:cxn>
                <a:cxn ang="0">
                  <a:pos x="315" y="697"/>
                </a:cxn>
                <a:cxn ang="0">
                  <a:pos x="315" y="459"/>
                </a:cxn>
                <a:cxn ang="0">
                  <a:pos x="286" y="336"/>
                </a:cxn>
                <a:cxn ang="0">
                  <a:pos x="285" y="322"/>
                </a:cxn>
                <a:cxn ang="0">
                  <a:pos x="315" y="227"/>
                </a:cxn>
                <a:cxn ang="0">
                  <a:pos x="315" y="227"/>
                </a:cxn>
                <a:cxn ang="0">
                  <a:pos x="315" y="128"/>
                </a:cxn>
                <a:cxn ang="0">
                  <a:pos x="412" y="192"/>
                </a:cxn>
                <a:cxn ang="0">
                  <a:pos x="507" y="192"/>
                </a:cxn>
                <a:cxn ang="0">
                  <a:pos x="511" y="193"/>
                </a:cxn>
                <a:cxn ang="0">
                  <a:pos x="515" y="193"/>
                </a:cxn>
                <a:cxn ang="0">
                  <a:pos x="532" y="198"/>
                </a:cxn>
                <a:cxn ang="0">
                  <a:pos x="540" y="177"/>
                </a:cxn>
                <a:cxn ang="0">
                  <a:pos x="516" y="146"/>
                </a:cxn>
                <a:cxn ang="0">
                  <a:pos x="444" y="190"/>
                </a:cxn>
                <a:cxn ang="0">
                  <a:pos x="364" y="110"/>
                </a:cxn>
                <a:cxn ang="0">
                  <a:pos x="367" y="90"/>
                </a:cxn>
                <a:cxn ang="0">
                  <a:pos x="360" y="83"/>
                </a:cxn>
                <a:cxn ang="0">
                  <a:pos x="330" y="40"/>
                </a:cxn>
                <a:cxn ang="0">
                  <a:pos x="323" y="26"/>
                </a:cxn>
                <a:cxn ang="0">
                  <a:pos x="321" y="23"/>
                </a:cxn>
                <a:cxn ang="0">
                  <a:pos x="321" y="22"/>
                </a:cxn>
                <a:cxn ang="0">
                  <a:pos x="290" y="1"/>
                </a:cxn>
                <a:cxn ang="0">
                  <a:pos x="284" y="0"/>
                </a:cxn>
                <a:cxn ang="0">
                  <a:pos x="130" y="0"/>
                </a:cxn>
                <a:cxn ang="0">
                  <a:pos x="126" y="1"/>
                </a:cxn>
                <a:cxn ang="0">
                  <a:pos x="124" y="1"/>
                </a:cxn>
                <a:cxn ang="0">
                  <a:pos x="91" y="6"/>
                </a:cxn>
                <a:cxn ang="0">
                  <a:pos x="29" y="61"/>
                </a:cxn>
                <a:cxn ang="0">
                  <a:pos x="0" y="195"/>
                </a:cxn>
                <a:cxn ang="0">
                  <a:pos x="23" y="373"/>
                </a:cxn>
                <a:cxn ang="0">
                  <a:pos x="54" y="398"/>
                </a:cxn>
                <a:cxn ang="0">
                  <a:pos x="61" y="397"/>
                </a:cxn>
                <a:cxn ang="0">
                  <a:pos x="85" y="359"/>
                </a:cxn>
              </a:cxnLst>
              <a:rect l="0" t="0" r="r" b="b"/>
              <a:pathLst>
                <a:path w="540" h="746">
                  <a:moveTo>
                    <a:pt x="85" y="359"/>
                  </a:moveTo>
                  <a:cubicBezTo>
                    <a:pt x="70" y="290"/>
                    <a:pt x="64" y="236"/>
                    <a:pt x="64" y="195"/>
                  </a:cubicBezTo>
                  <a:cubicBezTo>
                    <a:pt x="64" y="159"/>
                    <a:pt x="69" y="133"/>
                    <a:pt x="75" y="115"/>
                  </a:cubicBezTo>
                  <a:cubicBezTo>
                    <a:pt x="82" y="92"/>
                    <a:pt x="91" y="81"/>
                    <a:pt x="99" y="74"/>
                  </a:cubicBezTo>
                  <a:cubicBezTo>
                    <a:pt x="99" y="229"/>
                    <a:pt x="99" y="229"/>
                    <a:pt x="99" y="229"/>
                  </a:cubicBezTo>
                  <a:cubicBezTo>
                    <a:pt x="99" y="305"/>
                    <a:pt x="99" y="305"/>
                    <a:pt x="99" y="305"/>
                  </a:cubicBezTo>
                  <a:cubicBezTo>
                    <a:pt x="99" y="697"/>
                    <a:pt x="99" y="697"/>
                    <a:pt x="99" y="697"/>
                  </a:cubicBezTo>
                  <a:cubicBezTo>
                    <a:pt x="99" y="724"/>
                    <a:pt x="121" y="746"/>
                    <a:pt x="148" y="746"/>
                  </a:cubicBezTo>
                  <a:cubicBezTo>
                    <a:pt x="176" y="746"/>
                    <a:pt x="198" y="724"/>
                    <a:pt x="198" y="697"/>
                  </a:cubicBezTo>
                  <a:cubicBezTo>
                    <a:pt x="198" y="336"/>
                    <a:pt x="198" y="336"/>
                    <a:pt x="198" y="336"/>
                  </a:cubicBezTo>
                  <a:cubicBezTo>
                    <a:pt x="216" y="336"/>
                    <a:pt x="216" y="336"/>
                    <a:pt x="216" y="336"/>
                  </a:cubicBezTo>
                  <a:cubicBezTo>
                    <a:pt x="216" y="697"/>
                    <a:pt x="216" y="697"/>
                    <a:pt x="216" y="697"/>
                  </a:cubicBezTo>
                  <a:cubicBezTo>
                    <a:pt x="216" y="724"/>
                    <a:pt x="239" y="746"/>
                    <a:pt x="266" y="746"/>
                  </a:cubicBezTo>
                  <a:cubicBezTo>
                    <a:pt x="293" y="746"/>
                    <a:pt x="315" y="724"/>
                    <a:pt x="315" y="697"/>
                  </a:cubicBezTo>
                  <a:cubicBezTo>
                    <a:pt x="315" y="459"/>
                    <a:pt x="315" y="459"/>
                    <a:pt x="315" y="459"/>
                  </a:cubicBezTo>
                  <a:cubicBezTo>
                    <a:pt x="297" y="412"/>
                    <a:pt x="288" y="372"/>
                    <a:pt x="286" y="336"/>
                  </a:cubicBezTo>
                  <a:cubicBezTo>
                    <a:pt x="285" y="331"/>
                    <a:pt x="285" y="326"/>
                    <a:pt x="285" y="322"/>
                  </a:cubicBezTo>
                  <a:cubicBezTo>
                    <a:pt x="285" y="274"/>
                    <a:pt x="301" y="244"/>
                    <a:pt x="315" y="227"/>
                  </a:cubicBezTo>
                  <a:cubicBezTo>
                    <a:pt x="315" y="227"/>
                    <a:pt x="315" y="227"/>
                    <a:pt x="315" y="227"/>
                  </a:cubicBezTo>
                  <a:cubicBezTo>
                    <a:pt x="315" y="128"/>
                    <a:pt x="315" y="128"/>
                    <a:pt x="315" y="128"/>
                  </a:cubicBezTo>
                  <a:cubicBezTo>
                    <a:pt x="338" y="153"/>
                    <a:pt x="370" y="177"/>
                    <a:pt x="412" y="192"/>
                  </a:cubicBezTo>
                  <a:cubicBezTo>
                    <a:pt x="507" y="192"/>
                    <a:pt x="507" y="192"/>
                    <a:pt x="507" y="192"/>
                  </a:cubicBezTo>
                  <a:cubicBezTo>
                    <a:pt x="508" y="192"/>
                    <a:pt x="510" y="192"/>
                    <a:pt x="511" y="193"/>
                  </a:cubicBezTo>
                  <a:cubicBezTo>
                    <a:pt x="513" y="193"/>
                    <a:pt x="514" y="193"/>
                    <a:pt x="515" y="193"/>
                  </a:cubicBezTo>
                  <a:cubicBezTo>
                    <a:pt x="519" y="194"/>
                    <a:pt x="525" y="195"/>
                    <a:pt x="532" y="198"/>
                  </a:cubicBezTo>
                  <a:cubicBezTo>
                    <a:pt x="537" y="192"/>
                    <a:pt x="540" y="185"/>
                    <a:pt x="540" y="177"/>
                  </a:cubicBezTo>
                  <a:cubicBezTo>
                    <a:pt x="540" y="162"/>
                    <a:pt x="530" y="149"/>
                    <a:pt x="516" y="146"/>
                  </a:cubicBezTo>
                  <a:cubicBezTo>
                    <a:pt x="503" y="172"/>
                    <a:pt x="476" y="190"/>
                    <a:pt x="444" y="190"/>
                  </a:cubicBezTo>
                  <a:cubicBezTo>
                    <a:pt x="400" y="190"/>
                    <a:pt x="364" y="155"/>
                    <a:pt x="364" y="110"/>
                  </a:cubicBezTo>
                  <a:cubicBezTo>
                    <a:pt x="364" y="103"/>
                    <a:pt x="365" y="96"/>
                    <a:pt x="367" y="90"/>
                  </a:cubicBezTo>
                  <a:cubicBezTo>
                    <a:pt x="365" y="88"/>
                    <a:pt x="363" y="85"/>
                    <a:pt x="360" y="83"/>
                  </a:cubicBezTo>
                  <a:cubicBezTo>
                    <a:pt x="346" y="68"/>
                    <a:pt x="336" y="52"/>
                    <a:pt x="330" y="40"/>
                  </a:cubicBezTo>
                  <a:cubicBezTo>
                    <a:pt x="326" y="34"/>
                    <a:pt x="324" y="29"/>
                    <a:pt x="323" y="26"/>
                  </a:cubicBezTo>
                  <a:cubicBezTo>
                    <a:pt x="322" y="25"/>
                    <a:pt x="322" y="24"/>
                    <a:pt x="321" y="23"/>
                  </a:cubicBezTo>
                  <a:cubicBezTo>
                    <a:pt x="321" y="22"/>
                    <a:pt x="321" y="22"/>
                    <a:pt x="321" y="22"/>
                  </a:cubicBezTo>
                  <a:cubicBezTo>
                    <a:pt x="316" y="9"/>
                    <a:pt x="303" y="0"/>
                    <a:pt x="290" y="1"/>
                  </a:cubicBezTo>
                  <a:cubicBezTo>
                    <a:pt x="288" y="1"/>
                    <a:pt x="286" y="0"/>
                    <a:pt x="284" y="0"/>
                  </a:cubicBezTo>
                  <a:cubicBezTo>
                    <a:pt x="130" y="0"/>
                    <a:pt x="130" y="0"/>
                    <a:pt x="130" y="0"/>
                  </a:cubicBezTo>
                  <a:cubicBezTo>
                    <a:pt x="129" y="0"/>
                    <a:pt x="127" y="0"/>
                    <a:pt x="126" y="1"/>
                  </a:cubicBezTo>
                  <a:cubicBezTo>
                    <a:pt x="125" y="1"/>
                    <a:pt x="125" y="1"/>
                    <a:pt x="124" y="1"/>
                  </a:cubicBezTo>
                  <a:cubicBezTo>
                    <a:pt x="117" y="1"/>
                    <a:pt x="105" y="2"/>
                    <a:pt x="91" y="6"/>
                  </a:cubicBezTo>
                  <a:cubicBezTo>
                    <a:pt x="71" y="13"/>
                    <a:pt x="46" y="30"/>
                    <a:pt x="29" y="61"/>
                  </a:cubicBezTo>
                  <a:cubicBezTo>
                    <a:pt x="11" y="91"/>
                    <a:pt x="0" y="134"/>
                    <a:pt x="0" y="195"/>
                  </a:cubicBezTo>
                  <a:cubicBezTo>
                    <a:pt x="0" y="242"/>
                    <a:pt x="7" y="300"/>
                    <a:pt x="23" y="373"/>
                  </a:cubicBezTo>
                  <a:cubicBezTo>
                    <a:pt x="26" y="388"/>
                    <a:pt x="39" y="398"/>
                    <a:pt x="54" y="398"/>
                  </a:cubicBezTo>
                  <a:cubicBezTo>
                    <a:pt x="56" y="398"/>
                    <a:pt x="58" y="398"/>
                    <a:pt x="61" y="397"/>
                  </a:cubicBezTo>
                  <a:cubicBezTo>
                    <a:pt x="78" y="393"/>
                    <a:pt x="89" y="376"/>
                    <a:pt x="85" y="3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44"/>
            <p:cNvSpPr>
              <a:spLocks/>
            </p:cNvSpPr>
            <p:nvPr/>
          </p:nvSpPr>
          <p:spPr bwMode="auto">
            <a:xfrm>
              <a:off x="1604963" y="3471863"/>
              <a:ext cx="152400" cy="153988"/>
            </a:xfrm>
            <a:custGeom>
              <a:avLst/>
              <a:gdLst/>
              <a:ahLst/>
              <a:cxnLst>
                <a:cxn ang="0">
                  <a:pos x="72" y="144"/>
                </a:cxn>
                <a:cxn ang="0">
                  <a:pos x="135" y="107"/>
                </a:cxn>
                <a:cxn ang="0">
                  <a:pos x="144" y="72"/>
                </a:cxn>
                <a:cxn ang="0">
                  <a:pos x="72" y="0"/>
                </a:cxn>
                <a:cxn ang="0">
                  <a:pos x="2" y="58"/>
                </a:cxn>
                <a:cxn ang="0">
                  <a:pos x="0" y="72"/>
                </a:cxn>
                <a:cxn ang="0">
                  <a:pos x="72" y="144"/>
                </a:cxn>
              </a:cxnLst>
              <a:rect l="0" t="0" r="r" b="b"/>
              <a:pathLst>
                <a:path w="144" h="144">
                  <a:moveTo>
                    <a:pt x="72" y="144"/>
                  </a:moveTo>
                  <a:cubicBezTo>
                    <a:pt x="100" y="144"/>
                    <a:pt x="123" y="129"/>
                    <a:pt x="135" y="107"/>
                  </a:cubicBezTo>
                  <a:cubicBezTo>
                    <a:pt x="141" y="97"/>
                    <a:pt x="144" y="85"/>
                    <a:pt x="144" y="72"/>
                  </a:cubicBezTo>
                  <a:cubicBezTo>
                    <a:pt x="144" y="33"/>
                    <a:pt x="112" y="0"/>
                    <a:pt x="72" y="0"/>
                  </a:cubicBezTo>
                  <a:cubicBezTo>
                    <a:pt x="37" y="0"/>
                    <a:pt x="8" y="25"/>
                    <a:pt x="2" y="58"/>
                  </a:cubicBezTo>
                  <a:cubicBezTo>
                    <a:pt x="1" y="63"/>
                    <a:pt x="0" y="67"/>
                    <a:pt x="0" y="72"/>
                  </a:cubicBezTo>
                  <a:cubicBezTo>
                    <a:pt x="0" y="112"/>
                    <a:pt x="33" y="144"/>
                    <a:pt x="72" y="1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45"/>
            <p:cNvSpPr>
              <a:spLocks noEditPoints="1"/>
            </p:cNvSpPr>
            <p:nvPr/>
          </p:nvSpPr>
          <p:spPr bwMode="auto">
            <a:xfrm>
              <a:off x="1520826" y="3644901"/>
              <a:ext cx="322263" cy="581025"/>
            </a:xfrm>
            <a:custGeom>
              <a:avLst/>
              <a:gdLst/>
              <a:ahLst/>
              <a:cxnLst>
                <a:cxn ang="0">
                  <a:pos x="218" y="1"/>
                </a:cxn>
                <a:cxn ang="0">
                  <a:pos x="214" y="0"/>
                </a:cxn>
                <a:cxn ang="0">
                  <a:pos x="144" y="0"/>
                </a:cxn>
                <a:cxn ang="0">
                  <a:pos x="89" y="0"/>
                </a:cxn>
                <a:cxn ang="0">
                  <a:pos x="85" y="1"/>
                </a:cxn>
                <a:cxn ang="0">
                  <a:pos x="81" y="1"/>
                </a:cxn>
                <a:cxn ang="0">
                  <a:pos x="39" y="22"/>
                </a:cxn>
                <a:cxn ang="0">
                  <a:pos x="22" y="41"/>
                </a:cxn>
                <a:cxn ang="0">
                  <a:pos x="0" y="122"/>
                </a:cxn>
                <a:cxn ang="0">
                  <a:pos x="1" y="134"/>
                </a:cxn>
                <a:cxn ang="0">
                  <a:pos x="22" y="236"/>
                </a:cxn>
                <a:cxn ang="0">
                  <a:pos x="32" y="263"/>
                </a:cxn>
                <a:cxn ang="0">
                  <a:pos x="55" y="278"/>
                </a:cxn>
                <a:cxn ang="0">
                  <a:pos x="63" y="277"/>
                </a:cxn>
                <a:cxn ang="0">
                  <a:pos x="64" y="276"/>
                </a:cxn>
                <a:cxn ang="0">
                  <a:pos x="64" y="507"/>
                </a:cxn>
                <a:cxn ang="0">
                  <a:pos x="102" y="545"/>
                </a:cxn>
                <a:cxn ang="0">
                  <a:pos x="140" y="507"/>
                </a:cxn>
                <a:cxn ang="0">
                  <a:pos x="140" y="300"/>
                </a:cxn>
                <a:cxn ang="0">
                  <a:pos x="163" y="300"/>
                </a:cxn>
                <a:cxn ang="0">
                  <a:pos x="163" y="507"/>
                </a:cxn>
                <a:cxn ang="0">
                  <a:pos x="201" y="545"/>
                </a:cxn>
                <a:cxn ang="0">
                  <a:pos x="239" y="507"/>
                </a:cxn>
                <a:cxn ang="0">
                  <a:pos x="239" y="276"/>
                </a:cxn>
                <a:cxn ang="0">
                  <a:pos x="239" y="277"/>
                </a:cxn>
                <a:cxn ang="0">
                  <a:pos x="248" y="278"/>
                </a:cxn>
                <a:cxn ang="0">
                  <a:pos x="270" y="263"/>
                </a:cxn>
                <a:cxn ang="0">
                  <a:pos x="302" y="122"/>
                </a:cxn>
                <a:cxn ang="0">
                  <a:pos x="264" y="22"/>
                </a:cxn>
                <a:cxn ang="0">
                  <a:pos x="233" y="4"/>
                </a:cxn>
                <a:cxn ang="0">
                  <a:pos x="221" y="1"/>
                </a:cxn>
                <a:cxn ang="0">
                  <a:pos x="218" y="1"/>
                </a:cxn>
                <a:cxn ang="0">
                  <a:pos x="64" y="203"/>
                </a:cxn>
                <a:cxn ang="0">
                  <a:pos x="64" y="208"/>
                </a:cxn>
                <a:cxn ang="0">
                  <a:pos x="48" y="122"/>
                </a:cxn>
                <a:cxn ang="0">
                  <a:pos x="64" y="65"/>
                </a:cxn>
                <a:cxn ang="0">
                  <a:pos x="64" y="203"/>
                </a:cxn>
                <a:cxn ang="0">
                  <a:pos x="239" y="65"/>
                </a:cxn>
                <a:cxn ang="0">
                  <a:pos x="254" y="122"/>
                </a:cxn>
                <a:cxn ang="0">
                  <a:pos x="239" y="208"/>
                </a:cxn>
                <a:cxn ang="0">
                  <a:pos x="239" y="203"/>
                </a:cxn>
                <a:cxn ang="0">
                  <a:pos x="239" y="65"/>
                </a:cxn>
              </a:cxnLst>
              <a:rect l="0" t="0" r="r" b="b"/>
              <a:pathLst>
                <a:path w="303" h="545">
                  <a:moveTo>
                    <a:pt x="218" y="1"/>
                  </a:moveTo>
                  <a:cubicBezTo>
                    <a:pt x="216" y="0"/>
                    <a:pt x="215" y="0"/>
                    <a:pt x="214" y="0"/>
                  </a:cubicBezTo>
                  <a:cubicBezTo>
                    <a:pt x="144" y="0"/>
                    <a:pt x="144" y="0"/>
                    <a:pt x="144" y="0"/>
                  </a:cubicBezTo>
                  <a:cubicBezTo>
                    <a:pt x="89" y="0"/>
                    <a:pt x="89" y="0"/>
                    <a:pt x="89" y="0"/>
                  </a:cubicBezTo>
                  <a:cubicBezTo>
                    <a:pt x="88" y="0"/>
                    <a:pt x="86" y="0"/>
                    <a:pt x="85" y="1"/>
                  </a:cubicBezTo>
                  <a:cubicBezTo>
                    <a:pt x="84" y="1"/>
                    <a:pt x="83" y="1"/>
                    <a:pt x="81" y="1"/>
                  </a:cubicBezTo>
                  <a:cubicBezTo>
                    <a:pt x="79" y="1"/>
                    <a:pt x="59" y="4"/>
                    <a:pt x="39" y="22"/>
                  </a:cubicBezTo>
                  <a:cubicBezTo>
                    <a:pt x="33" y="27"/>
                    <a:pt x="27" y="33"/>
                    <a:pt x="22" y="41"/>
                  </a:cubicBezTo>
                  <a:cubicBezTo>
                    <a:pt x="9" y="59"/>
                    <a:pt x="0" y="86"/>
                    <a:pt x="0" y="122"/>
                  </a:cubicBezTo>
                  <a:cubicBezTo>
                    <a:pt x="0" y="126"/>
                    <a:pt x="0" y="130"/>
                    <a:pt x="1" y="134"/>
                  </a:cubicBezTo>
                  <a:cubicBezTo>
                    <a:pt x="2" y="162"/>
                    <a:pt x="9" y="196"/>
                    <a:pt x="22" y="236"/>
                  </a:cubicBezTo>
                  <a:cubicBezTo>
                    <a:pt x="25" y="244"/>
                    <a:pt x="29" y="254"/>
                    <a:pt x="32" y="263"/>
                  </a:cubicBezTo>
                  <a:cubicBezTo>
                    <a:pt x="36" y="272"/>
                    <a:pt x="45" y="278"/>
                    <a:pt x="55" y="278"/>
                  </a:cubicBezTo>
                  <a:cubicBezTo>
                    <a:pt x="57" y="278"/>
                    <a:pt x="60" y="278"/>
                    <a:pt x="63" y="277"/>
                  </a:cubicBezTo>
                  <a:cubicBezTo>
                    <a:pt x="63" y="277"/>
                    <a:pt x="64" y="276"/>
                    <a:pt x="64" y="276"/>
                  </a:cubicBezTo>
                  <a:cubicBezTo>
                    <a:pt x="64" y="507"/>
                    <a:pt x="64" y="507"/>
                    <a:pt x="64" y="507"/>
                  </a:cubicBezTo>
                  <a:cubicBezTo>
                    <a:pt x="64" y="528"/>
                    <a:pt x="81" y="545"/>
                    <a:pt x="102" y="545"/>
                  </a:cubicBezTo>
                  <a:cubicBezTo>
                    <a:pt x="123" y="545"/>
                    <a:pt x="140" y="528"/>
                    <a:pt x="140" y="507"/>
                  </a:cubicBezTo>
                  <a:cubicBezTo>
                    <a:pt x="140" y="300"/>
                    <a:pt x="140" y="300"/>
                    <a:pt x="140" y="300"/>
                  </a:cubicBezTo>
                  <a:cubicBezTo>
                    <a:pt x="163" y="300"/>
                    <a:pt x="163" y="300"/>
                    <a:pt x="163" y="300"/>
                  </a:cubicBezTo>
                  <a:cubicBezTo>
                    <a:pt x="163" y="507"/>
                    <a:pt x="163" y="507"/>
                    <a:pt x="163" y="507"/>
                  </a:cubicBezTo>
                  <a:cubicBezTo>
                    <a:pt x="163" y="528"/>
                    <a:pt x="180" y="545"/>
                    <a:pt x="201" y="545"/>
                  </a:cubicBezTo>
                  <a:cubicBezTo>
                    <a:pt x="222" y="545"/>
                    <a:pt x="239" y="528"/>
                    <a:pt x="239" y="507"/>
                  </a:cubicBezTo>
                  <a:cubicBezTo>
                    <a:pt x="239" y="276"/>
                    <a:pt x="239" y="276"/>
                    <a:pt x="239" y="276"/>
                  </a:cubicBezTo>
                  <a:cubicBezTo>
                    <a:pt x="239" y="276"/>
                    <a:pt x="239" y="277"/>
                    <a:pt x="239" y="277"/>
                  </a:cubicBezTo>
                  <a:cubicBezTo>
                    <a:pt x="242" y="278"/>
                    <a:pt x="245" y="278"/>
                    <a:pt x="248" y="278"/>
                  </a:cubicBezTo>
                  <a:cubicBezTo>
                    <a:pt x="258" y="278"/>
                    <a:pt x="267" y="272"/>
                    <a:pt x="270" y="263"/>
                  </a:cubicBezTo>
                  <a:cubicBezTo>
                    <a:pt x="293" y="204"/>
                    <a:pt x="302" y="158"/>
                    <a:pt x="302" y="122"/>
                  </a:cubicBezTo>
                  <a:cubicBezTo>
                    <a:pt x="303" y="72"/>
                    <a:pt x="284" y="39"/>
                    <a:pt x="264" y="22"/>
                  </a:cubicBezTo>
                  <a:cubicBezTo>
                    <a:pt x="252" y="12"/>
                    <a:pt x="241" y="7"/>
                    <a:pt x="233" y="4"/>
                  </a:cubicBezTo>
                  <a:cubicBezTo>
                    <a:pt x="227" y="2"/>
                    <a:pt x="222" y="1"/>
                    <a:pt x="221" y="1"/>
                  </a:cubicBezTo>
                  <a:cubicBezTo>
                    <a:pt x="220" y="1"/>
                    <a:pt x="219" y="1"/>
                    <a:pt x="218" y="1"/>
                  </a:cubicBezTo>
                  <a:close/>
                  <a:moveTo>
                    <a:pt x="64" y="203"/>
                  </a:moveTo>
                  <a:cubicBezTo>
                    <a:pt x="64" y="208"/>
                    <a:pt x="64" y="208"/>
                    <a:pt x="64" y="208"/>
                  </a:cubicBezTo>
                  <a:cubicBezTo>
                    <a:pt x="52" y="172"/>
                    <a:pt x="48" y="143"/>
                    <a:pt x="48" y="122"/>
                  </a:cubicBezTo>
                  <a:cubicBezTo>
                    <a:pt x="49" y="91"/>
                    <a:pt x="56" y="75"/>
                    <a:pt x="64" y="65"/>
                  </a:cubicBezTo>
                  <a:lnTo>
                    <a:pt x="64" y="203"/>
                  </a:lnTo>
                  <a:close/>
                  <a:moveTo>
                    <a:pt x="239" y="65"/>
                  </a:moveTo>
                  <a:cubicBezTo>
                    <a:pt x="247" y="75"/>
                    <a:pt x="254" y="91"/>
                    <a:pt x="254" y="122"/>
                  </a:cubicBezTo>
                  <a:cubicBezTo>
                    <a:pt x="254" y="143"/>
                    <a:pt x="250" y="172"/>
                    <a:pt x="239" y="208"/>
                  </a:cubicBezTo>
                  <a:cubicBezTo>
                    <a:pt x="239" y="203"/>
                    <a:pt x="239" y="203"/>
                    <a:pt x="239" y="203"/>
                  </a:cubicBezTo>
                  <a:lnTo>
                    <a:pt x="239" y="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79" name="Group 947"/>
          <p:cNvGrpSpPr>
            <a:grpSpLocks noChangeAspect="1"/>
          </p:cNvGrpSpPr>
          <p:nvPr/>
        </p:nvGrpSpPr>
        <p:grpSpPr>
          <a:xfrm>
            <a:off x="6192965" y="3620717"/>
            <a:ext cx="155021" cy="276999"/>
            <a:chOff x="4264716" y="4440251"/>
            <a:chExt cx="264158" cy="472013"/>
          </a:xfrm>
          <a:solidFill>
            <a:srgbClr val="BABABA"/>
          </a:solidFill>
        </p:grpSpPr>
        <p:sp>
          <p:nvSpPr>
            <p:cNvPr id="180" name="Freeform 429"/>
            <p:cNvSpPr>
              <a:spLocks/>
            </p:cNvSpPr>
            <p:nvPr/>
          </p:nvSpPr>
          <p:spPr bwMode="auto">
            <a:xfrm>
              <a:off x="4264716" y="4554127"/>
              <a:ext cx="264158" cy="358137"/>
            </a:xfrm>
            <a:custGeom>
              <a:avLst/>
              <a:gdLst/>
              <a:ahLst/>
              <a:cxnLst>
                <a:cxn ang="0">
                  <a:pos x="259" y="146"/>
                </a:cxn>
                <a:cxn ang="0">
                  <a:pos x="213" y="27"/>
                </a:cxn>
                <a:cxn ang="0">
                  <a:pos x="174" y="0"/>
                </a:cxn>
                <a:cxn ang="0">
                  <a:pos x="134" y="0"/>
                </a:cxn>
                <a:cxn ang="0">
                  <a:pos x="131" y="0"/>
                </a:cxn>
                <a:cxn ang="0">
                  <a:pos x="91" y="0"/>
                </a:cxn>
                <a:cxn ang="0">
                  <a:pos x="51" y="27"/>
                </a:cxn>
                <a:cxn ang="0">
                  <a:pos x="6" y="146"/>
                </a:cxn>
                <a:cxn ang="0">
                  <a:pos x="15" y="176"/>
                </a:cxn>
                <a:cxn ang="0">
                  <a:pos x="41" y="161"/>
                </a:cxn>
                <a:cxn ang="0">
                  <a:pos x="67" y="94"/>
                </a:cxn>
                <a:cxn ang="0">
                  <a:pos x="82" y="96"/>
                </a:cxn>
                <a:cxn ang="0">
                  <a:pos x="74" y="329"/>
                </a:cxn>
                <a:cxn ang="0">
                  <a:pos x="98" y="358"/>
                </a:cxn>
                <a:cxn ang="0">
                  <a:pos x="122" y="329"/>
                </a:cxn>
                <a:cxn ang="0">
                  <a:pos x="123" y="245"/>
                </a:cxn>
                <a:cxn ang="0">
                  <a:pos x="132" y="216"/>
                </a:cxn>
                <a:cxn ang="0">
                  <a:pos x="142" y="245"/>
                </a:cxn>
                <a:cxn ang="0">
                  <a:pos x="142" y="329"/>
                </a:cxn>
                <a:cxn ang="0">
                  <a:pos x="166" y="358"/>
                </a:cxn>
                <a:cxn ang="0">
                  <a:pos x="191" y="329"/>
                </a:cxn>
                <a:cxn ang="0">
                  <a:pos x="183" y="96"/>
                </a:cxn>
                <a:cxn ang="0">
                  <a:pos x="197" y="94"/>
                </a:cxn>
                <a:cxn ang="0">
                  <a:pos x="224" y="161"/>
                </a:cxn>
                <a:cxn ang="0">
                  <a:pos x="250" y="176"/>
                </a:cxn>
                <a:cxn ang="0">
                  <a:pos x="259" y="146"/>
                </a:cxn>
              </a:cxnLst>
              <a:rect l="0" t="0" r="r" b="b"/>
              <a:pathLst>
                <a:path w="264" h="358">
                  <a:moveTo>
                    <a:pt x="259" y="146"/>
                  </a:moveTo>
                  <a:cubicBezTo>
                    <a:pt x="213" y="27"/>
                    <a:pt x="213" y="27"/>
                    <a:pt x="213" y="27"/>
                  </a:cubicBezTo>
                  <a:cubicBezTo>
                    <a:pt x="207" y="12"/>
                    <a:pt x="190" y="0"/>
                    <a:pt x="174" y="0"/>
                  </a:cubicBezTo>
                  <a:cubicBezTo>
                    <a:pt x="134" y="0"/>
                    <a:pt x="134" y="0"/>
                    <a:pt x="134" y="0"/>
                  </a:cubicBezTo>
                  <a:cubicBezTo>
                    <a:pt x="131" y="0"/>
                    <a:pt x="131" y="0"/>
                    <a:pt x="131" y="0"/>
                  </a:cubicBezTo>
                  <a:cubicBezTo>
                    <a:pt x="91" y="0"/>
                    <a:pt x="91" y="0"/>
                    <a:pt x="91" y="0"/>
                  </a:cubicBezTo>
                  <a:cubicBezTo>
                    <a:pt x="75" y="0"/>
                    <a:pt x="57" y="12"/>
                    <a:pt x="51" y="27"/>
                  </a:cubicBezTo>
                  <a:cubicBezTo>
                    <a:pt x="6" y="146"/>
                    <a:pt x="6" y="146"/>
                    <a:pt x="6" y="146"/>
                  </a:cubicBezTo>
                  <a:cubicBezTo>
                    <a:pt x="0" y="161"/>
                    <a:pt x="2" y="172"/>
                    <a:pt x="15" y="176"/>
                  </a:cubicBezTo>
                  <a:cubicBezTo>
                    <a:pt x="27" y="180"/>
                    <a:pt x="35" y="176"/>
                    <a:pt x="41" y="161"/>
                  </a:cubicBezTo>
                  <a:cubicBezTo>
                    <a:pt x="67" y="94"/>
                    <a:pt x="67" y="94"/>
                    <a:pt x="67" y="94"/>
                  </a:cubicBezTo>
                  <a:cubicBezTo>
                    <a:pt x="73" y="79"/>
                    <a:pt x="80" y="80"/>
                    <a:pt x="82" y="96"/>
                  </a:cubicBezTo>
                  <a:cubicBezTo>
                    <a:pt x="74" y="329"/>
                    <a:pt x="74" y="329"/>
                    <a:pt x="74" y="329"/>
                  </a:cubicBezTo>
                  <a:cubicBezTo>
                    <a:pt x="74" y="345"/>
                    <a:pt x="85" y="358"/>
                    <a:pt x="98" y="358"/>
                  </a:cubicBezTo>
                  <a:cubicBezTo>
                    <a:pt x="112" y="358"/>
                    <a:pt x="122" y="345"/>
                    <a:pt x="122" y="329"/>
                  </a:cubicBezTo>
                  <a:cubicBezTo>
                    <a:pt x="123" y="245"/>
                    <a:pt x="123" y="245"/>
                    <a:pt x="123" y="245"/>
                  </a:cubicBezTo>
                  <a:cubicBezTo>
                    <a:pt x="123" y="231"/>
                    <a:pt x="123" y="219"/>
                    <a:pt x="132" y="216"/>
                  </a:cubicBezTo>
                  <a:cubicBezTo>
                    <a:pt x="141" y="219"/>
                    <a:pt x="142" y="231"/>
                    <a:pt x="142" y="245"/>
                  </a:cubicBezTo>
                  <a:cubicBezTo>
                    <a:pt x="142" y="329"/>
                    <a:pt x="142" y="329"/>
                    <a:pt x="142" y="329"/>
                  </a:cubicBezTo>
                  <a:cubicBezTo>
                    <a:pt x="142" y="345"/>
                    <a:pt x="153" y="358"/>
                    <a:pt x="166" y="358"/>
                  </a:cubicBezTo>
                  <a:cubicBezTo>
                    <a:pt x="180" y="358"/>
                    <a:pt x="191" y="345"/>
                    <a:pt x="191" y="329"/>
                  </a:cubicBezTo>
                  <a:cubicBezTo>
                    <a:pt x="183" y="96"/>
                    <a:pt x="183" y="96"/>
                    <a:pt x="183" y="96"/>
                  </a:cubicBezTo>
                  <a:cubicBezTo>
                    <a:pt x="185" y="80"/>
                    <a:pt x="191" y="79"/>
                    <a:pt x="197" y="94"/>
                  </a:cubicBezTo>
                  <a:cubicBezTo>
                    <a:pt x="224" y="161"/>
                    <a:pt x="224" y="161"/>
                    <a:pt x="224" y="161"/>
                  </a:cubicBezTo>
                  <a:cubicBezTo>
                    <a:pt x="230" y="176"/>
                    <a:pt x="238" y="180"/>
                    <a:pt x="250" y="176"/>
                  </a:cubicBezTo>
                  <a:cubicBezTo>
                    <a:pt x="262" y="172"/>
                    <a:pt x="264" y="161"/>
                    <a:pt x="259"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430"/>
            <p:cNvSpPr>
              <a:spLocks/>
            </p:cNvSpPr>
            <p:nvPr/>
          </p:nvSpPr>
          <p:spPr bwMode="auto">
            <a:xfrm>
              <a:off x="4339646" y="4440251"/>
              <a:ext cx="111336" cy="109219"/>
            </a:xfrm>
            <a:custGeom>
              <a:avLst/>
              <a:gdLst/>
              <a:ahLst/>
              <a:cxnLst>
                <a:cxn ang="0">
                  <a:pos x="54" y="109"/>
                </a:cxn>
                <a:cxn ang="0">
                  <a:pos x="56" y="109"/>
                </a:cxn>
                <a:cxn ang="0">
                  <a:pos x="57" y="109"/>
                </a:cxn>
                <a:cxn ang="0">
                  <a:pos x="111" y="54"/>
                </a:cxn>
                <a:cxn ang="0">
                  <a:pos x="57" y="0"/>
                </a:cxn>
                <a:cxn ang="0">
                  <a:pos x="56" y="0"/>
                </a:cxn>
                <a:cxn ang="0">
                  <a:pos x="54" y="0"/>
                </a:cxn>
                <a:cxn ang="0">
                  <a:pos x="0" y="54"/>
                </a:cxn>
                <a:cxn ang="0">
                  <a:pos x="54" y="109"/>
                </a:cxn>
              </a:cxnLst>
              <a:rect l="0" t="0" r="r" b="b"/>
              <a:pathLst>
                <a:path w="111" h="109">
                  <a:moveTo>
                    <a:pt x="54" y="109"/>
                  </a:moveTo>
                  <a:cubicBezTo>
                    <a:pt x="55" y="109"/>
                    <a:pt x="55" y="109"/>
                    <a:pt x="56" y="109"/>
                  </a:cubicBezTo>
                  <a:cubicBezTo>
                    <a:pt x="56" y="109"/>
                    <a:pt x="57" y="109"/>
                    <a:pt x="57" y="109"/>
                  </a:cubicBezTo>
                  <a:cubicBezTo>
                    <a:pt x="87" y="109"/>
                    <a:pt x="111" y="84"/>
                    <a:pt x="111" y="54"/>
                  </a:cubicBezTo>
                  <a:cubicBezTo>
                    <a:pt x="111" y="24"/>
                    <a:pt x="87" y="0"/>
                    <a:pt x="57" y="0"/>
                  </a:cubicBezTo>
                  <a:cubicBezTo>
                    <a:pt x="57" y="0"/>
                    <a:pt x="56" y="0"/>
                    <a:pt x="56" y="0"/>
                  </a:cubicBezTo>
                  <a:cubicBezTo>
                    <a:pt x="55" y="0"/>
                    <a:pt x="55" y="0"/>
                    <a:pt x="54" y="0"/>
                  </a:cubicBezTo>
                  <a:cubicBezTo>
                    <a:pt x="24" y="0"/>
                    <a:pt x="0" y="24"/>
                    <a:pt x="0" y="54"/>
                  </a:cubicBezTo>
                  <a:cubicBezTo>
                    <a:pt x="0" y="84"/>
                    <a:pt x="24" y="109"/>
                    <a:pt x="54"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2" name="Group 952"/>
          <p:cNvGrpSpPr>
            <a:grpSpLocks noChangeAspect="1"/>
          </p:cNvGrpSpPr>
          <p:nvPr/>
        </p:nvGrpSpPr>
        <p:grpSpPr>
          <a:xfrm>
            <a:off x="6330391" y="3621227"/>
            <a:ext cx="185825" cy="277644"/>
            <a:chOff x="6308978" y="4490204"/>
            <a:chExt cx="287865" cy="430103"/>
          </a:xfrm>
          <a:solidFill>
            <a:srgbClr val="BABABA"/>
          </a:solidFill>
        </p:grpSpPr>
        <p:sp>
          <p:nvSpPr>
            <p:cNvPr id="183" name="Freeform 431"/>
            <p:cNvSpPr>
              <a:spLocks/>
            </p:cNvSpPr>
            <p:nvPr/>
          </p:nvSpPr>
          <p:spPr bwMode="auto">
            <a:xfrm>
              <a:off x="6308978" y="4603233"/>
              <a:ext cx="287865" cy="317074"/>
            </a:xfrm>
            <a:custGeom>
              <a:avLst/>
              <a:gdLst/>
              <a:ahLst/>
              <a:cxnLst>
                <a:cxn ang="0">
                  <a:pos x="279" y="115"/>
                </a:cxn>
                <a:cxn ang="0">
                  <a:pos x="224" y="31"/>
                </a:cxn>
                <a:cxn ang="0">
                  <a:pos x="179" y="0"/>
                </a:cxn>
                <a:cxn ang="0">
                  <a:pos x="109" y="0"/>
                </a:cxn>
                <a:cxn ang="0">
                  <a:pos x="64" y="31"/>
                </a:cxn>
                <a:cxn ang="0">
                  <a:pos x="9" y="115"/>
                </a:cxn>
                <a:cxn ang="0">
                  <a:pos x="17" y="146"/>
                </a:cxn>
                <a:cxn ang="0">
                  <a:pos x="51" y="122"/>
                </a:cxn>
                <a:cxn ang="0">
                  <a:pos x="88" y="76"/>
                </a:cxn>
                <a:cxn ang="0">
                  <a:pos x="53" y="175"/>
                </a:cxn>
                <a:cxn ang="0">
                  <a:pos x="76" y="205"/>
                </a:cxn>
                <a:cxn ang="0">
                  <a:pos x="88" y="205"/>
                </a:cxn>
                <a:cxn ang="0">
                  <a:pos x="88" y="275"/>
                </a:cxn>
                <a:cxn ang="0">
                  <a:pos x="113" y="317"/>
                </a:cxn>
                <a:cxn ang="0">
                  <a:pos x="138" y="275"/>
                </a:cxn>
                <a:cxn ang="0">
                  <a:pos x="138" y="205"/>
                </a:cxn>
                <a:cxn ang="0">
                  <a:pos x="150" y="205"/>
                </a:cxn>
                <a:cxn ang="0">
                  <a:pos x="150" y="275"/>
                </a:cxn>
                <a:cxn ang="0">
                  <a:pos x="174" y="317"/>
                </a:cxn>
                <a:cxn ang="0">
                  <a:pos x="199" y="275"/>
                </a:cxn>
                <a:cxn ang="0">
                  <a:pos x="199" y="205"/>
                </a:cxn>
                <a:cxn ang="0">
                  <a:pos x="212" y="205"/>
                </a:cxn>
                <a:cxn ang="0">
                  <a:pos x="234" y="175"/>
                </a:cxn>
                <a:cxn ang="0">
                  <a:pos x="200" y="76"/>
                </a:cxn>
                <a:cxn ang="0">
                  <a:pos x="239" y="121"/>
                </a:cxn>
                <a:cxn ang="0">
                  <a:pos x="273" y="145"/>
                </a:cxn>
                <a:cxn ang="0">
                  <a:pos x="279" y="115"/>
                </a:cxn>
              </a:cxnLst>
              <a:rect l="0" t="0" r="r" b="b"/>
              <a:pathLst>
                <a:path w="288" h="317">
                  <a:moveTo>
                    <a:pt x="279" y="115"/>
                  </a:moveTo>
                  <a:cubicBezTo>
                    <a:pt x="224" y="31"/>
                    <a:pt x="224" y="31"/>
                    <a:pt x="224" y="31"/>
                  </a:cubicBezTo>
                  <a:cubicBezTo>
                    <a:pt x="217" y="14"/>
                    <a:pt x="197" y="0"/>
                    <a:pt x="179" y="0"/>
                  </a:cubicBezTo>
                  <a:cubicBezTo>
                    <a:pt x="109" y="0"/>
                    <a:pt x="109" y="0"/>
                    <a:pt x="109" y="0"/>
                  </a:cubicBezTo>
                  <a:cubicBezTo>
                    <a:pt x="91" y="0"/>
                    <a:pt x="71" y="14"/>
                    <a:pt x="64" y="31"/>
                  </a:cubicBezTo>
                  <a:cubicBezTo>
                    <a:pt x="9" y="115"/>
                    <a:pt x="9" y="115"/>
                    <a:pt x="9" y="115"/>
                  </a:cubicBezTo>
                  <a:cubicBezTo>
                    <a:pt x="0" y="132"/>
                    <a:pt x="6" y="142"/>
                    <a:pt x="17" y="146"/>
                  </a:cubicBezTo>
                  <a:cubicBezTo>
                    <a:pt x="28" y="149"/>
                    <a:pt x="41" y="138"/>
                    <a:pt x="51" y="122"/>
                  </a:cubicBezTo>
                  <a:cubicBezTo>
                    <a:pt x="51" y="122"/>
                    <a:pt x="82" y="73"/>
                    <a:pt x="88" y="76"/>
                  </a:cubicBezTo>
                  <a:cubicBezTo>
                    <a:pt x="100" y="83"/>
                    <a:pt x="63" y="146"/>
                    <a:pt x="53" y="175"/>
                  </a:cubicBezTo>
                  <a:cubicBezTo>
                    <a:pt x="48" y="192"/>
                    <a:pt x="58" y="205"/>
                    <a:pt x="76" y="205"/>
                  </a:cubicBezTo>
                  <a:cubicBezTo>
                    <a:pt x="88" y="205"/>
                    <a:pt x="88" y="205"/>
                    <a:pt x="88" y="205"/>
                  </a:cubicBezTo>
                  <a:cubicBezTo>
                    <a:pt x="88" y="275"/>
                    <a:pt x="88" y="275"/>
                    <a:pt x="88" y="275"/>
                  </a:cubicBezTo>
                  <a:cubicBezTo>
                    <a:pt x="88" y="298"/>
                    <a:pt x="100" y="317"/>
                    <a:pt x="113" y="317"/>
                  </a:cubicBezTo>
                  <a:cubicBezTo>
                    <a:pt x="127" y="317"/>
                    <a:pt x="138" y="298"/>
                    <a:pt x="138" y="275"/>
                  </a:cubicBezTo>
                  <a:cubicBezTo>
                    <a:pt x="138" y="205"/>
                    <a:pt x="138" y="205"/>
                    <a:pt x="138" y="205"/>
                  </a:cubicBezTo>
                  <a:cubicBezTo>
                    <a:pt x="150" y="205"/>
                    <a:pt x="150" y="205"/>
                    <a:pt x="150" y="205"/>
                  </a:cubicBezTo>
                  <a:cubicBezTo>
                    <a:pt x="150" y="275"/>
                    <a:pt x="150" y="275"/>
                    <a:pt x="150" y="275"/>
                  </a:cubicBezTo>
                  <a:cubicBezTo>
                    <a:pt x="150" y="298"/>
                    <a:pt x="161" y="317"/>
                    <a:pt x="174" y="317"/>
                  </a:cubicBezTo>
                  <a:cubicBezTo>
                    <a:pt x="188" y="317"/>
                    <a:pt x="199" y="298"/>
                    <a:pt x="199" y="275"/>
                  </a:cubicBezTo>
                  <a:cubicBezTo>
                    <a:pt x="199" y="205"/>
                    <a:pt x="199" y="205"/>
                    <a:pt x="199" y="205"/>
                  </a:cubicBezTo>
                  <a:cubicBezTo>
                    <a:pt x="212" y="205"/>
                    <a:pt x="212" y="205"/>
                    <a:pt x="212" y="205"/>
                  </a:cubicBezTo>
                  <a:cubicBezTo>
                    <a:pt x="230" y="205"/>
                    <a:pt x="240" y="192"/>
                    <a:pt x="234" y="175"/>
                  </a:cubicBezTo>
                  <a:cubicBezTo>
                    <a:pt x="225" y="146"/>
                    <a:pt x="188" y="83"/>
                    <a:pt x="200" y="76"/>
                  </a:cubicBezTo>
                  <a:cubicBezTo>
                    <a:pt x="206" y="73"/>
                    <a:pt x="239" y="121"/>
                    <a:pt x="239" y="121"/>
                  </a:cubicBezTo>
                  <a:cubicBezTo>
                    <a:pt x="249" y="137"/>
                    <a:pt x="261" y="149"/>
                    <a:pt x="273" y="145"/>
                  </a:cubicBezTo>
                  <a:cubicBezTo>
                    <a:pt x="284" y="142"/>
                    <a:pt x="288" y="132"/>
                    <a:pt x="279"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432"/>
            <p:cNvSpPr>
              <a:spLocks/>
            </p:cNvSpPr>
            <p:nvPr/>
          </p:nvSpPr>
          <p:spPr bwMode="auto">
            <a:xfrm>
              <a:off x="6397877" y="4490204"/>
              <a:ext cx="110913" cy="109219"/>
            </a:xfrm>
            <a:custGeom>
              <a:avLst/>
              <a:gdLst/>
              <a:ahLst/>
              <a:cxnLst>
                <a:cxn ang="0">
                  <a:pos x="54" y="109"/>
                </a:cxn>
                <a:cxn ang="0">
                  <a:pos x="55" y="109"/>
                </a:cxn>
                <a:cxn ang="0">
                  <a:pos x="57" y="109"/>
                </a:cxn>
                <a:cxn ang="0">
                  <a:pos x="111" y="55"/>
                </a:cxn>
                <a:cxn ang="0">
                  <a:pos x="57" y="0"/>
                </a:cxn>
                <a:cxn ang="0">
                  <a:pos x="55" y="0"/>
                </a:cxn>
                <a:cxn ang="0">
                  <a:pos x="54" y="0"/>
                </a:cxn>
                <a:cxn ang="0">
                  <a:pos x="0" y="55"/>
                </a:cxn>
                <a:cxn ang="0">
                  <a:pos x="54" y="109"/>
                </a:cxn>
              </a:cxnLst>
              <a:rect l="0" t="0" r="r" b="b"/>
              <a:pathLst>
                <a:path w="111" h="109">
                  <a:moveTo>
                    <a:pt x="54" y="109"/>
                  </a:moveTo>
                  <a:cubicBezTo>
                    <a:pt x="54" y="109"/>
                    <a:pt x="55" y="109"/>
                    <a:pt x="55" y="109"/>
                  </a:cubicBezTo>
                  <a:cubicBezTo>
                    <a:pt x="56" y="109"/>
                    <a:pt x="56" y="109"/>
                    <a:pt x="57" y="109"/>
                  </a:cubicBezTo>
                  <a:cubicBezTo>
                    <a:pt x="87" y="109"/>
                    <a:pt x="111" y="85"/>
                    <a:pt x="111" y="55"/>
                  </a:cubicBezTo>
                  <a:cubicBezTo>
                    <a:pt x="111" y="25"/>
                    <a:pt x="87" y="0"/>
                    <a:pt x="57" y="0"/>
                  </a:cubicBezTo>
                  <a:cubicBezTo>
                    <a:pt x="56" y="0"/>
                    <a:pt x="56" y="0"/>
                    <a:pt x="55" y="0"/>
                  </a:cubicBezTo>
                  <a:cubicBezTo>
                    <a:pt x="55" y="0"/>
                    <a:pt x="54" y="0"/>
                    <a:pt x="54" y="0"/>
                  </a:cubicBezTo>
                  <a:cubicBezTo>
                    <a:pt x="24" y="0"/>
                    <a:pt x="0" y="25"/>
                    <a:pt x="0" y="55"/>
                  </a:cubicBezTo>
                  <a:cubicBezTo>
                    <a:pt x="0" y="85"/>
                    <a:pt x="24" y="109"/>
                    <a:pt x="54"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99" name="Picture 98">
            <a:extLst>
              <a:ext uri="{FF2B5EF4-FFF2-40B4-BE49-F238E27FC236}">
                <a16:creationId xmlns:a16="http://schemas.microsoft.com/office/drawing/2014/main" xmlns="" id="{18768E38-EED8-4C9C-AC50-8DEC0C462E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4659982"/>
            <a:ext cx="600901" cy="600901"/>
          </a:xfrm>
          <a:prstGeom prst="rect">
            <a:avLst/>
          </a:prstGeom>
        </p:spPr>
      </p:pic>
      <p:pic>
        <p:nvPicPr>
          <p:cNvPr id="100" name="Picture 99">
            <a:extLst>
              <a:ext uri="{FF2B5EF4-FFF2-40B4-BE49-F238E27FC236}">
                <a16:creationId xmlns:a16="http://schemas.microsoft.com/office/drawing/2014/main" xmlns="" id="{567DB52B-8A36-4600-9156-734800E7B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618" y="4931353"/>
            <a:ext cx="725425" cy="137160"/>
          </a:xfrm>
          <a:prstGeom prst="rect">
            <a:avLst/>
          </a:prstGeom>
        </p:spPr>
      </p:pic>
    </p:spTree>
    <p:extLst>
      <p:ext uri="{BB962C8B-B14F-4D97-AF65-F5344CB8AC3E}">
        <p14:creationId xmlns:p14="http://schemas.microsoft.com/office/powerpoint/2010/main" val="14393570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179984" y="-19088"/>
            <a:ext cx="8680422" cy="469722"/>
          </a:xfrm>
        </p:spPr>
        <p:txBody>
          <a:bodyPr>
            <a:noAutofit/>
          </a:bodyPr>
          <a:lstStyle/>
          <a:p>
            <a:r>
              <a:rPr lang="hu-HU" sz="2900" dirty="0" err="1"/>
              <a:t>Type</a:t>
            </a:r>
            <a:r>
              <a:rPr lang="hu-HU" sz="2900" dirty="0"/>
              <a:t> of </a:t>
            </a:r>
            <a:r>
              <a:rPr lang="hu-HU" sz="2900" dirty="0" err="1"/>
              <a:t>media</a:t>
            </a:r>
            <a:r>
              <a:rPr lang="hu-HU" sz="2900" dirty="0"/>
              <a:t> </a:t>
            </a:r>
            <a:r>
              <a:rPr lang="hu-HU" sz="2900" dirty="0" err="1"/>
              <a:t>consumption</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hu-HU" sz="1000" i="1" dirty="0">
                <a:solidFill>
                  <a:schemeClr val="bg1">
                    <a:lumMod val="50000"/>
                  </a:schemeClr>
                </a:solidFill>
              </a:rPr>
              <a:t>In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group</a:t>
            </a:r>
            <a:r>
              <a:rPr lang="hu-HU" sz="1000" i="1" dirty="0">
                <a:solidFill>
                  <a:schemeClr val="bg1">
                    <a:lumMod val="50000"/>
                  </a:schemeClr>
                </a:solidFill>
              </a:rPr>
              <a:t> of </a:t>
            </a:r>
            <a:r>
              <a:rPr lang="hu-HU" sz="1000" i="1" dirty="0" err="1">
                <a:solidFill>
                  <a:schemeClr val="bg1">
                    <a:lumMod val="50000"/>
                  </a:schemeClr>
                </a:solidFill>
              </a:rPr>
              <a:t>heavy-viewers</a:t>
            </a:r>
            <a:endParaRPr lang="hu-HU" sz="1000" i="1" dirty="0">
              <a:solidFill>
                <a:schemeClr val="bg1">
                  <a:lumMod val="50000"/>
                </a:schemeClr>
              </a:solidFill>
            </a:endParaRPr>
          </a:p>
        </p:txBody>
      </p:sp>
      <p:graphicFrame>
        <p:nvGraphicFramePr>
          <p:cNvPr id="106" name="Chart 5"/>
          <p:cNvGraphicFramePr>
            <a:graphicFrameLocks noChangeAspect="1"/>
          </p:cNvGraphicFramePr>
          <p:nvPr>
            <p:extLst>
              <p:ext uri="{D42A27DB-BD31-4B8C-83A1-F6EECF244321}">
                <p14:modId xmlns:p14="http://schemas.microsoft.com/office/powerpoint/2010/main" val="1941912748"/>
              </p:ext>
            </p:extLst>
          </p:nvPr>
        </p:nvGraphicFramePr>
        <p:xfrm>
          <a:off x="1418430" y="3128544"/>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7" name="Chart 5"/>
          <p:cNvGraphicFramePr>
            <a:graphicFrameLocks noChangeAspect="1"/>
          </p:cNvGraphicFramePr>
          <p:nvPr>
            <p:extLst>
              <p:ext uri="{D42A27DB-BD31-4B8C-83A1-F6EECF244321}">
                <p14:modId xmlns:p14="http://schemas.microsoft.com/office/powerpoint/2010/main" val="2548869282"/>
              </p:ext>
            </p:extLst>
          </p:nvPr>
        </p:nvGraphicFramePr>
        <p:xfrm>
          <a:off x="1415022" y="1535113"/>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9" name="Rectangle 11"/>
          <p:cNvSpPr/>
          <p:nvPr/>
        </p:nvSpPr>
        <p:spPr>
          <a:xfrm>
            <a:off x="1717066" y="1814137"/>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24</a:t>
            </a:r>
            <a:r>
              <a:rPr kumimoji="0" lang="en-ZA"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0" name="Chart 109"/>
          <p:cNvGraphicFramePr>
            <a:graphicFrameLocks noChangeAspect="1"/>
          </p:cNvGraphicFramePr>
          <p:nvPr>
            <p:extLst>
              <p:ext uri="{D42A27DB-BD31-4B8C-83A1-F6EECF244321}">
                <p14:modId xmlns:p14="http://schemas.microsoft.com/office/powerpoint/2010/main" val="1821396053"/>
              </p:ext>
            </p:extLst>
          </p:nvPr>
        </p:nvGraphicFramePr>
        <p:xfrm>
          <a:off x="2718012" y="1528763"/>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11" name="Rectangle 110"/>
          <p:cNvSpPr/>
          <p:nvPr/>
        </p:nvSpPr>
        <p:spPr>
          <a:xfrm>
            <a:off x="3079576" y="1813619"/>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9%</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2" name="Chart 16"/>
          <p:cNvGraphicFramePr>
            <a:graphicFrameLocks noChangeAspect="1"/>
          </p:cNvGraphicFramePr>
          <p:nvPr>
            <p:extLst>
              <p:ext uri="{D42A27DB-BD31-4B8C-83A1-F6EECF244321}">
                <p14:modId xmlns:p14="http://schemas.microsoft.com/office/powerpoint/2010/main" val="3269567635"/>
              </p:ext>
            </p:extLst>
          </p:nvPr>
        </p:nvGraphicFramePr>
        <p:xfrm>
          <a:off x="4096202" y="1525087"/>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13" name="Rectangle 26"/>
          <p:cNvSpPr/>
          <p:nvPr/>
        </p:nvSpPr>
        <p:spPr>
          <a:xfrm>
            <a:off x="4472717" y="1814113"/>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3%</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115" name="Rectangle 11"/>
          <p:cNvSpPr/>
          <p:nvPr/>
        </p:nvSpPr>
        <p:spPr>
          <a:xfrm>
            <a:off x="1637992" y="3408763"/>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ED6737"/>
                </a:solidFill>
                <a:effectLst/>
                <a:uLnTx/>
                <a:uFillTx/>
                <a:latin typeface="Calibri"/>
                <a:ea typeface="+mn-ea"/>
                <a:cs typeface="+mn-cs"/>
              </a:rPr>
              <a:t>100</a:t>
            </a:r>
            <a:r>
              <a:rPr kumimoji="0" lang="en-ZA" sz="2250" b="1" i="0" u="sng" strike="noStrike" kern="0" cap="none" spc="0" normalizeH="0" baseline="0" noProof="0" dirty="0">
                <a:ln>
                  <a:noFill/>
                </a:ln>
                <a:solidFill>
                  <a:srgbClr val="ED6737"/>
                </a:solidFill>
                <a:effectLst/>
                <a:uLnTx/>
                <a:uFillTx/>
                <a:latin typeface="Calibri"/>
                <a:ea typeface="+mn-ea"/>
                <a:cs typeface="+mn-cs"/>
              </a:rPr>
              <a:t>%</a:t>
            </a:r>
            <a:endParaRPr kumimoji="0" lang="en-ZA" sz="2250" b="0" i="0" u="sng"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6" name="Chart 13"/>
          <p:cNvGraphicFramePr>
            <a:graphicFrameLocks noChangeAspect="1"/>
          </p:cNvGraphicFramePr>
          <p:nvPr>
            <p:extLst>
              <p:ext uri="{D42A27DB-BD31-4B8C-83A1-F6EECF244321}">
                <p14:modId xmlns:p14="http://schemas.microsoft.com/office/powerpoint/2010/main" val="3054699241"/>
              </p:ext>
            </p:extLst>
          </p:nvPr>
        </p:nvGraphicFramePr>
        <p:xfrm>
          <a:off x="2718012" y="3103640"/>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117" name="Rectangle 14"/>
          <p:cNvSpPr/>
          <p:nvPr/>
        </p:nvSpPr>
        <p:spPr>
          <a:xfrm>
            <a:off x="3033376" y="3412624"/>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ED6737"/>
                </a:solidFill>
                <a:effectLst/>
                <a:uLnTx/>
                <a:uFillTx/>
                <a:latin typeface="Calibri"/>
                <a:ea typeface="+mn-ea"/>
                <a:cs typeface="+mn-cs"/>
              </a:rPr>
              <a:t>31</a:t>
            </a:r>
            <a:r>
              <a:rPr kumimoji="0" lang="en-ZA" sz="2250" b="1" i="0" u="sng" strike="noStrike" kern="0" cap="none" spc="0" normalizeH="0" baseline="0" noProof="0" dirty="0">
                <a:ln>
                  <a:noFill/>
                </a:ln>
                <a:solidFill>
                  <a:srgbClr val="ED6737"/>
                </a:solidFill>
                <a:effectLst/>
                <a:uLnTx/>
                <a:uFillTx/>
                <a:latin typeface="Calibri"/>
                <a:ea typeface="+mn-ea"/>
                <a:cs typeface="+mn-cs"/>
              </a:rPr>
              <a:t>%</a:t>
            </a:r>
            <a:endParaRPr kumimoji="0" lang="en-ZA" sz="2250" b="0" i="0" u="sng"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8" name="Chart 16"/>
          <p:cNvGraphicFramePr>
            <a:graphicFrameLocks noChangeAspect="1"/>
          </p:cNvGraphicFramePr>
          <p:nvPr>
            <p:extLst>
              <p:ext uri="{D42A27DB-BD31-4B8C-83A1-F6EECF244321}">
                <p14:modId xmlns:p14="http://schemas.microsoft.com/office/powerpoint/2010/main" val="1954002465"/>
              </p:ext>
            </p:extLst>
          </p:nvPr>
        </p:nvGraphicFramePr>
        <p:xfrm>
          <a:off x="4096202" y="3099964"/>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119" name="Rectangle 20"/>
          <p:cNvSpPr/>
          <p:nvPr/>
        </p:nvSpPr>
        <p:spPr>
          <a:xfrm>
            <a:off x="4430895" y="3403778"/>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ED6737"/>
                </a:solidFill>
                <a:effectLst/>
                <a:uLnTx/>
                <a:uFillTx/>
                <a:latin typeface="Calibri"/>
                <a:ea typeface="+mn-ea"/>
                <a:cs typeface="+mn-cs"/>
              </a:rPr>
              <a:t>12</a:t>
            </a:r>
            <a:r>
              <a:rPr kumimoji="0" lang="en-ZA" sz="2250" b="1" i="0" u="sng" strike="noStrike" kern="0" cap="none" spc="0" normalizeH="0" baseline="0" noProof="0" dirty="0">
                <a:ln>
                  <a:noFill/>
                </a:ln>
                <a:solidFill>
                  <a:srgbClr val="ED6737"/>
                </a:solidFill>
                <a:effectLst/>
                <a:uLnTx/>
                <a:uFillTx/>
                <a:latin typeface="Calibri"/>
                <a:ea typeface="+mn-ea"/>
                <a:cs typeface="+mn-cs"/>
              </a:rPr>
              <a:t>%</a:t>
            </a:r>
            <a:endParaRPr kumimoji="0" lang="en-ZA" sz="2250" b="0" i="0" u="sng"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64" name="Chart 16"/>
          <p:cNvGraphicFramePr>
            <a:graphicFrameLocks noChangeAspect="1"/>
          </p:cNvGraphicFramePr>
          <p:nvPr>
            <p:extLst>
              <p:ext uri="{D42A27DB-BD31-4B8C-83A1-F6EECF244321}">
                <p14:modId xmlns:p14="http://schemas.microsoft.com/office/powerpoint/2010/main" val="2415911073"/>
              </p:ext>
            </p:extLst>
          </p:nvPr>
        </p:nvGraphicFramePr>
        <p:xfrm>
          <a:off x="5471078" y="1538079"/>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165" name="Rectangle 26"/>
          <p:cNvSpPr/>
          <p:nvPr/>
        </p:nvSpPr>
        <p:spPr>
          <a:xfrm>
            <a:off x="5790962" y="1819352"/>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82%</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6" name="Chart 16"/>
          <p:cNvGraphicFramePr>
            <a:graphicFrameLocks noChangeAspect="1"/>
          </p:cNvGraphicFramePr>
          <p:nvPr>
            <p:extLst>
              <p:ext uri="{D42A27DB-BD31-4B8C-83A1-F6EECF244321}">
                <p14:modId xmlns:p14="http://schemas.microsoft.com/office/powerpoint/2010/main" val="2560727474"/>
              </p:ext>
            </p:extLst>
          </p:nvPr>
        </p:nvGraphicFramePr>
        <p:xfrm>
          <a:off x="5471078" y="3112956"/>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167" name="Rectangle 20"/>
          <p:cNvSpPr/>
          <p:nvPr/>
        </p:nvSpPr>
        <p:spPr>
          <a:xfrm>
            <a:off x="5782216" y="3403778"/>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ED6737"/>
                </a:solidFill>
                <a:effectLst/>
                <a:uLnTx/>
                <a:uFillTx/>
                <a:latin typeface="Calibri"/>
                <a:ea typeface="+mn-ea"/>
                <a:cs typeface="+mn-cs"/>
              </a:rPr>
              <a:t>92</a:t>
            </a:r>
            <a:r>
              <a:rPr kumimoji="0" lang="en-ZA" sz="2250" b="1" i="0" u="sng" strike="noStrike" kern="0" cap="none" spc="0" normalizeH="0" baseline="0" noProof="0" dirty="0">
                <a:ln>
                  <a:noFill/>
                </a:ln>
                <a:solidFill>
                  <a:srgbClr val="ED6737"/>
                </a:solidFill>
                <a:effectLst/>
                <a:uLnTx/>
                <a:uFillTx/>
                <a:latin typeface="Calibri"/>
                <a:ea typeface="+mn-ea"/>
                <a:cs typeface="+mn-cs"/>
              </a:rPr>
              <a:t>%</a:t>
            </a:r>
            <a:endParaRPr kumimoji="0" lang="en-ZA" sz="2250" b="0" i="0" u="sng" strike="noStrike" kern="0" cap="none" spc="0" normalizeH="0" baseline="0" noProof="0" dirty="0">
              <a:ln>
                <a:noFill/>
              </a:ln>
              <a:solidFill>
                <a:srgbClr val="ED6737"/>
              </a:solidFill>
              <a:effectLst/>
              <a:uLnTx/>
              <a:uFillTx/>
              <a:latin typeface="Calibri"/>
              <a:ea typeface="+mn-ea"/>
              <a:cs typeface="+mn-cs"/>
            </a:endParaRPr>
          </a:p>
        </p:txBody>
      </p:sp>
      <p:cxnSp>
        <p:nvCxnSpPr>
          <p:cNvPr id="32" name="Straight Connector 46"/>
          <p:cNvCxnSpPr/>
          <p:nvPr/>
        </p:nvCxnSpPr>
        <p:spPr>
          <a:xfrm>
            <a:off x="1199470" y="2817081"/>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4" name="Group 95"/>
          <p:cNvGrpSpPr>
            <a:grpSpLocks noChangeAspect="1"/>
          </p:cNvGrpSpPr>
          <p:nvPr/>
        </p:nvGrpSpPr>
        <p:grpSpPr>
          <a:xfrm>
            <a:off x="5835122" y="1038576"/>
            <a:ext cx="547132" cy="396320"/>
            <a:chOff x="5673725" y="3644900"/>
            <a:chExt cx="990600" cy="717550"/>
          </a:xfrm>
          <a:solidFill>
            <a:schemeClr val="bg1">
              <a:lumMod val="50000"/>
            </a:schemeClr>
          </a:solidFill>
        </p:grpSpPr>
        <p:sp>
          <p:nvSpPr>
            <p:cNvPr id="35" name="Freeform 16"/>
            <p:cNvSpPr>
              <a:spLocks noEditPoints="1"/>
            </p:cNvSpPr>
            <p:nvPr/>
          </p:nvSpPr>
          <p:spPr bwMode="auto">
            <a:xfrm>
              <a:off x="5673725" y="3644900"/>
              <a:ext cx="990600" cy="717550"/>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6" name="Freeform 17"/>
            <p:cNvSpPr>
              <a:spLocks/>
            </p:cNvSpPr>
            <p:nvPr/>
          </p:nvSpPr>
          <p:spPr bwMode="auto">
            <a:xfrm>
              <a:off x="5972175" y="3759200"/>
              <a:ext cx="393700" cy="98425"/>
            </a:xfrm>
            <a:custGeom>
              <a:avLst/>
              <a:gdLst/>
              <a:ahLst/>
              <a:cxnLst>
                <a:cxn ang="0">
                  <a:pos x="0" y="44"/>
                </a:cxn>
                <a:cxn ang="0">
                  <a:pos x="10" y="62"/>
                </a:cxn>
                <a:cxn ang="0">
                  <a:pos x="10" y="62"/>
                </a:cxn>
                <a:cxn ang="0">
                  <a:pos x="22" y="52"/>
                </a:cxn>
                <a:cxn ang="0">
                  <a:pos x="36" y="44"/>
                </a:cxn>
                <a:cxn ang="0">
                  <a:pos x="50" y="36"/>
                </a:cxn>
                <a:cxn ang="0">
                  <a:pos x="64" y="30"/>
                </a:cxn>
                <a:cxn ang="0">
                  <a:pos x="78" y="26"/>
                </a:cxn>
                <a:cxn ang="0">
                  <a:pos x="94" y="22"/>
                </a:cxn>
                <a:cxn ang="0">
                  <a:pos x="108" y="20"/>
                </a:cxn>
                <a:cxn ang="0">
                  <a:pos x="124" y="20"/>
                </a:cxn>
                <a:cxn ang="0">
                  <a:pos x="138" y="20"/>
                </a:cxn>
                <a:cxn ang="0">
                  <a:pos x="154" y="22"/>
                </a:cxn>
                <a:cxn ang="0">
                  <a:pos x="170" y="26"/>
                </a:cxn>
                <a:cxn ang="0">
                  <a:pos x="184" y="30"/>
                </a:cxn>
                <a:cxn ang="0">
                  <a:pos x="198" y="36"/>
                </a:cxn>
                <a:cxn ang="0">
                  <a:pos x="212" y="42"/>
                </a:cxn>
                <a:cxn ang="0">
                  <a:pos x="226" y="50"/>
                </a:cxn>
                <a:cxn ang="0">
                  <a:pos x="238" y="60"/>
                </a:cxn>
                <a:cxn ang="0">
                  <a:pos x="248" y="44"/>
                </a:cxn>
                <a:cxn ang="0">
                  <a:pos x="248" y="44"/>
                </a:cxn>
                <a:cxn ang="0">
                  <a:pos x="234" y="32"/>
                </a:cxn>
                <a:cxn ang="0">
                  <a:pos x="220" y="24"/>
                </a:cxn>
                <a:cxn ang="0">
                  <a:pos x="204" y="16"/>
                </a:cxn>
                <a:cxn ang="0">
                  <a:pos x="188" y="10"/>
                </a:cxn>
                <a:cxn ang="0">
                  <a:pos x="172" y="6"/>
                </a:cxn>
                <a:cxn ang="0">
                  <a:pos x="156" y="2"/>
                </a:cxn>
                <a:cxn ang="0">
                  <a:pos x="140" y="0"/>
                </a:cxn>
                <a:cxn ang="0">
                  <a:pos x="124" y="0"/>
                </a:cxn>
                <a:cxn ang="0">
                  <a:pos x="108" y="0"/>
                </a:cxn>
                <a:cxn ang="0">
                  <a:pos x="90" y="2"/>
                </a:cxn>
                <a:cxn ang="0">
                  <a:pos x="74" y="6"/>
                </a:cxn>
                <a:cxn ang="0">
                  <a:pos x="58" y="10"/>
                </a:cxn>
                <a:cxn ang="0">
                  <a:pos x="42" y="18"/>
                </a:cxn>
                <a:cxn ang="0">
                  <a:pos x="28" y="24"/>
                </a:cxn>
                <a:cxn ang="0">
                  <a:pos x="14" y="34"/>
                </a:cxn>
                <a:cxn ang="0">
                  <a:pos x="0" y="44"/>
                </a:cxn>
                <a:cxn ang="0">
                  <a:pos x="0" y="44"/>
                </a:cxn>
              </a:cxnLst>
              <a:rect l="0" t="0" r="r" b="b"/>
              <a:pathLst>
                <a:path w="248" h="62">
                  <a:moveTo>
                    <a:pt x="0" y="44"/>
                  </a:moveTo>
                  <a:lnTo>
                    <a:pt x="10" y="62"/>
                  </a:lnTo>
                  <a:lnTo>
                    <a:pt x="10" y="62"/>
                  </a:lnTo>
                  <a:lnTo>
                    <a:pt x="22" y="52"/>
                  </a:lnTo>
                  <a:lnTo>
                    <a:pt x="36" y="44"/>
                  </a:lnTo>
                  <a:lnTo>
                    <a:pt x="50" y="36"/>
                  </a:lnTo>
                  <a:lnTo>
                    <a:pt x="64" y="30"/>
                  </a:lnTo>
                  <a:lnTo>
                    <a:pt x="78" y="26"/>
                  </a:lnTo>
                  <a:lnTo>
                    <a:pt x="94" y="22"/>
                  </a:lnTo>
                  <a:lnTo>
                    <a:pt x="108" y="20"/>
                  </a:lnTo>
                  <a:lnTo>
                    <a:pt x="124" y="20"/>
                  </a:lnTo>
                  <a:lnTo>
                    <a:pt x="138" y="20"/>
                  </a:lnTo>
                  <a:lnTo>
                    <a:pt x="154" y="22"/>
                  </a:lnTo>
                  <a:lnTo>
                    <a:pt x="170" y="26"/>
                  </a:lnTo>
                  <a:lnTo>
                    <a:pt x="184" y="30"/>
                  </a:lnTo>
                  <a:lnTo>
                    <a:pt x="198" y="36"/>
                  </a:lnTo>
                  <a:lnTo>
                    <a:pt x="212" y="42"/>
                  </a:lnTo>
                  <a:lnTo>
                    <a:pt x="226" y="50"/>
                  </a:lnTo>
                  <a:lnTo>
                    <a:pt x="238" y="60"/>
                  </a:lnTo>
                  <a:lnTo>
                    <a:pt x="248" y="44"/>
                  </a:lnTo>
                  <a:lnTo>
                    <a:pt x="248" y="44"/>
                  </a:lnTo>
                  <a:lnTo>
                    <a:pt x="234" y="32"/>
                  </a:lnTo>
                  <a:lnTo>
                    <a:pt x="220" y="24"/>
                  </a:lnTo>
                  <a:lnTo>
                    <a:pt x="204" y="16"/>
                  </a:lnTo>
                  <a:lnTo>
                    <a:pt x="188" y="10"/>
                  </a:lnTo>
                  <a:lnTo>
                    <a:pt x="172" y="6"/>
                  </a:lnTo>
                  <a:lnTo>
                    <a:pt x="156" y="2"/>
                  </a:lnTo>
                  <a:lnTo>
                    <a:pt x="140" y="0"/>
                  </a:lnTo>
                  <a:lnTo>
                    <a:pt x="124" y="0"/>
                  </a:lnTo>
                  <a:lnTo>
                    <a:pt x="108" y="0"/>
                  </a:lnTo>
                  <a:lnTo>
                    <a:pt x="90" y="2"/>
                  </a:lnTo>
                  <a:lnTo>
                    <a:pt x="74" y="6"/>
                  </a:lnTo>
                  <a:lnTo>
                    <a:pt x="58" y="10"/>
                  </a:lnTo>
                  <a:lnTo>
                    <a:pt x="42" y="18"/>
                  </a:lnTo>
                  <a:lnTo>
                    <a:pt x="28" y="24"/>
                  </a:lnTo>
                  <a:lnTo>
                    <a:pt x="14" y="34"/>
                  </a:lnTo>
                  <a:lnTo>
                    <a:pt x="0" y="44"/>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7" name="Freeform 18"/>
            <p:cNvSpPr>
              <a:spLocks/>
            </p:cNvSpPr>
            <p:nvPr/>
          </p:nvSpPr>
          <p:spPr bwMode="auto">
            <a:xfrm>
              <a:off x="6130925" y="4038600"/>
              <a:ext cx="76200" cy="76200"/>
            </a:xfrm>
            <a:custGeom>
              <a:avLst/>
              <a:gdLst/>
              <a:ahLst/>
              <a:cxnLst>
                <a:cxn ang="0">
                  <a:pos x="24" y="0"/>
                </a:cxn>
                <a:cxn ang="0">
                  <a:pos x="24" y="0"/>
                </a:cxn>
                <a:cxn ang="0">
                  <a:pos x="14" y="2"/>
                </a:cxn>
                <a:cxn ang="0">
                  <a:pos x="8" y="6"/>
                </a:cxn>
                <a:cxn ang="0">
                  <a:pos x="2" y="14"/>
                </a:cxn>
                <a:cxn ang="0">
                  <a:pos x="0" y="24"/>
                </a:cxn>
                <a:cxn ang="0">
                  <a:pos x="0" y="24"/>
                </a:cxn>
                <a:cxn ang="0">
                  <a:pos x="2" y="32"/>
                </a:cxn>
                <a:cxn ang="0">
                  <a:pos x="8" y="40"/>
                </a:cxn>
                <a:cxn ang="0">
                  <a:pos x="14" y="46"/>
                </a:cxn>
                <a:cxn ang="0">
                  <a:pos x="24" y="48"/>
                </a:cxn>
                <a:cxn ang="0">
                  <a:pos x="24" y="48"/>
                </a:cxn>
                <a:cxn ang="0">
                  <a:pos x="34" y="46"/>
                </a:cxn>
                <a:cxn ang="0">
                  <a:pos x="42" y="40"/>
                </a:cxn>
                <a:cxn ang="0">
                  <a:pos x="46" y="32"/>
                </a:cxn>
                <a:cxn ang="0">
                  <a:pos x="48" y="24"/>
                </a:cxn>
                <a:cxn ang="0">
                  <a:pos x="48" y="24"/>
                </a:cxn>
                <a:cxn ang="0">
                  <a:pos x="46" y="14"/>
                </a:cxn>
                <a:cxn ang="0">
                  <a:pos x="42" y="6"/>
                </a:cxn>
                <a:cxn ang="0">
                  <a:pos x="34" y="2"/>
                </a:cxn>
                <a:cxn ang="0">
                  <a:pos x="24" y="0"/>
                </a:cxn>
                <a:cxn ang="0">
                  <a:pos x="24" y="0"/>
                </a:cxn>
              </a:cxnLst>
              <a:rect l="0" t="0" r="r" b="b"/>
              <a:pathLst>
                <a:path w="48" h="48">
                  <a:moveTo>
                    <a:pt x="24" y="0"/>
                  </a:moveTo>
                  <a:lnTo>
                    <a:pt x="24" y="0"/>
                  </a:lnTo>
                  <a:lnTo>
                    <a:pt x="14" y="2"/>
                  </a:lnTo>
                  <a:lnTo>
                    <a:pt x="8" y="6"/>
                  </a:lnTo>
                  <a:lnTo>
                    <a:pt x="2" y="14"/>
                  </a:lnTo>
                  <a:lnTo>
                    <a:pt x="0" y="24"/>
                  </a:lnTo>
                  <a:lnTo>
                    <a:pt x="0" y="24"/>
                  </a:lnTo>
                  <a:lnTo>
                    <a:pt x="2" y="32"/>
                  </a:lnTo>
                  <a:lnTo>
                    <a:pt x="8" y="40"/>
                  </a:lnTo>
                  <a:lnTo>
                    <a:pt x="14" y="46"/>
                  </a:lnTo>
                  <a:lnTo>
                    <a:pt x="24" y="48"/>
                  </a:lnTo>
                  <a:lnTo>
                    <a:pt x="24" y="48"/>
                  </a:lnTo>
                  <a:lnTo>
                    <a:pt x="34" y="46"/>
                  </a:lnTo>
                  <a:lnTo>
                    <a:pt x="42" y="40"/>
                  </a:lnTo>
                  <a:lnTo>
                    <a:pt x="46" y="32"/>
                  </a:lnTo>
                  <a:lnTo>
                    <a:pt x="48" y="24"/>
                  </a:lnTo>
                  <a:lnTo>
                    <a:pt x="48" y="24"/>
                  </a:lnTo>
                  <a:lnTo>
                    <a:pt x="46" y="14"/>
                  </a:lnTo>
                  <a:lnTo>
                    <a:pt x="42" y="6"/>
                  </a:lnTo>
                  <a:lnTo>
                    <a:pt x="34" y="2"/>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Freeform 19"/>
            <p:cNvSpPr>
              <a:spLocks/>
            </p:cNvSpPr>
            <p:nvPr/>
          </p:nvSpPr>
          <p:spPr bwMode="auto">
            <a:xfrm>
              <a:off x="6067425" y="3946525"/>
              <a:ext cx="203200" cy="82550"/>
            </a:xfrm>
            <a:custGeom>
              <a:avLst/>
              <a:gdLst/>
              <a:ahLst/>
              <a:cxnLst>
                <a:cxn ang="0">
                  <a:pos x="8" y="24"/>
                </a:cxn>
                <a:cxn ang="0">
                  <a:pos x="8" y="24"/>
                </a:cxn>
                <a:cxn ang="0">
                  <a:pos x="0" y="32"/>
                </a:cxn>
                <a:cxn ang="0">
                  <a:pos x="12" y="52"/>
                </a:cxn>
                <a:cxn ang="0">
                  <a:pos x="12" y="52"/>
                </a:cxn>
                <a:cxn ang="0">
                  <a:pos x="16" y="44"/>
                </a:cxn>
                <a:cxn ang="0">
                  <a:pos x="22" y="38"/>
                </a:cxn>
                <a:cxn ang="0">
                  <a:pos x="22" y="38"/>
                </a:cxn>
                <a:cxn ang="0">
                  <a:pos x="32" y="30"/>
                </a:cxn>
                <a:cxn ang="0">
                  <a:pos x="42" y="24"/>
                </a:cxn>
                <a:cxn ang="0">
                  <a:pos x="52" y="22"/>
                </a:cxn>
                <a:cxn ang="0">
                  <a:pos x="64" y="20"/>
                </a:cxn>
                <a:cxn ang="0">
                  <a:pos x="76" y="22"/>
                </a:cxn>
                <a:cxn ang="0">
                  <a:pos x="86" y="24"/>
                </a:cxn>
                <a:cxn ang="0">
                  <a:pos x="98" y="30"/>
                </a:cxn>
                <a:cxn ang="0">
                  <a:pos x="106" y="38"/>
                </a:cxn>
                <a:cxn ang="0">
                  <a:pos x="106" y="38"/>
                </a:cxn>
                <a:cxn ang="0">
                  <a:pos x="116" y="50"/>
                </a:cxn>
                <a:cxn ang="0">
                  <a:pos x="128" y="32"/>
                </a:cxn>
                <a:cxn ang="0">
                  <a:pos x="128" y="32"/>
                </a:cxn>
                <a:cxn ang="0">
                  <a:pos x="120" y="24"/>
                </a:cxn>
                <a:cxn ang="0">
                  <a:pos x="120" y="24"/>
                </a:cxn>
                <a:cxn ang="0">
                  <a:pos x="108" y="14"/>
                </a:cxn>
                <a:cxn ang="0">
                  <a:pos x="94" y="6"/>
                </a:cxn>
                <a:cxn ang="0">
                  <a:pos x="80" y="2"/>
                </a:cxn>
                <a:cxn ang="0">
                  <a:pos x="64" y="0"/>
                </a:cxn>
                <a:cxn ang="0">
                  <a:pos x="50" y="2"/>
                </a:cxn>
                <a:cxn ang="0">
                  <a:pos x="34" y="6"/>
                </a:cxn>
                <a:cxn ang="0">
                  <a:pos x="20" y="14"/>
                </a:cxn>
                <a:cxn ang="0">
                  <a:pos x="8" y="24"/>
                </a:cxn>
                <a:cxn ang="0">
                  <a:pos x="8" y="24"/>
                </a:cxn>
              </a:cxnLst>
              <a:rect l="0" t="0" r="r" b="b"/>
              <a:pathLst>
                <a:path w="128" h="52">
                  <a:moveTo>
                    <a:pt x="8" y="24"/>
                  </a:moveTo>
                  <a:lnTo>
                    <a:pt x="8" y="24"/>
                  </a:lnTo>
                  <a:lnTo>
                    <a:pt x="0" y="32"/>
                  </a:lnTo>
                  <a:lnTo>
                    <a:pt x="12" y="52"/>
                  </a:lnTo>
                  <a:lnTo>
                    <a:pt x="12" y="52"/>
                  </a:lnTo>
                  <a:lnTo>
                    <a:pt x="16" y="44"/>
                  </a:lnTo>
                  <a:lnTo>
                    <a:pt x="22" y="38"/>
                  </a:lnTo>
                  <a:lnTo>
                    <a:pt x="22" y="38"/>
                  </a:lnTo>
                  <a:lnTo>
                    <a:pt x="32" y="30"/>
                  </a:lnTo>
                  <a:lnTo>
                    <a:pt x="42" y="24"/>
                  </a:lnTo>
                  <a:lnTo>
                    <a:pt x="52" y="22"/>
                  </a:lnTo>
                  <a:lnTo>
                    <a:pt x="64" y="20"/>
                  </a:lnTo>
                  <a:lnTo>
                    <a:pt x="76" y="22"/>
                  </a:lnTo>
                  <a:lnTo>
                    <a:pt x="86" y="24"/>
                  </a:lnTo>
                  <a:lnTo>
                    <a:pt x="98" y="30"/>
                  </a:lnTo>
                  <a:lnTo>
                    <a:pt x="106" y="38"/>
                  </a:lnTo>
                  <a:lnTo>
                    <a:pt x="106" y="38"/>
                  </a:lnTo>
                  <a:lnTo>
                    <a:pt x="116" y="50"/>
                  </a:lnTo>
                  <a:lnTo>
                    <a:pt x="128" y="32"/>
                  </a:lnTo>
                  <a:lnTo>
                    <a:pt x="128" y="32"/>
                  </a:lnTo>
                  <a:lnTo>
                    <a:pt x="120" y="24"/>
                  </a:lnTo>
                  <a:lnTo>
                    <a:pt x="120" y="24"/>
                  </a:lnTo>
                  <a:lnTo>
                    <a:pt x="108" y="14"/>
                  </a:lnTo>
                  <a:lnTo>
                    <a:pt x="94" y="6"/>
                  </a:lnTo>
                  <a:lnTo>
                    <a:pt x="80" y="2"/>
                  </a:lnTo>
                  <a:lnTo>
                    <a:pt x="64" y="0"/>
                  </a:lnTo>
                  <a:lnTo>
                    <a:pt x="50" y="2"/>
                  </a:lnTo>
                  <a:lnTo>
                    <a:pt x="34" y="6"/>
                  </a:lnTo>
                  <a:lnTo>
                    <a:pt x="20" y="14"/>
                  </a:lnTo>
                  <a:lnTo>
                    <a:pt x="8" y="24"/>
                  </a:lnTo>
                  <a:lnTo>
                    <a:pt x="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Freeform 20"/>
            <p:cNvSpPr>
              <a:spLocks/>
            </p:cNvSpPr>
            <p:nvPr/>
          </p:nvSpPr>
          <p:spPr bwMode="auto">
            <a:xfrm>
              <a:off x="6019800" y="3854450"/>
              <a:ext cx="298450" cy="85725"/>
            </a:xfrm>
            <a:custGeom>
              <a:avLst/>
              <a:gdLst/>
              <a:ahLst/>
              <a:cxnLst>
                <a:cxn ang="0">
                  <a:pos x="0" y="36"/>
                </a:cxn>
                <a:cxn ang="0">
                  <a:pos x="10" y="54"/>
                </a:cxn>
                <a:cxn ang="0">
                  <a:pos x="10" y="54"/>
                </a:cxn>
                <a:cxn ang="0">
                  <a:pos x="10" y="54"/>
                </a:cxn>
                <a:cxn ang="0">
                  <a:pos x="20" y="46"/>
                </a:cxn>
                <a:cxn ang="0">
                  <a:pos x="28" y="38"/>
                </a:cxn>
                <a:cxn ang="0">
                  <a:pos x="50" y="28"/>
                </a:cxn>
                <a:cxn ang="0">
                  <a:pos x="72" y="22"/>
                </a:cxn>
                <a:cxn ang="0">
                  <a:pos x="94" y="18"/>
                </a:cxn>
                <a:cxn ang="0">
                  <a:pos x="116" y="22"/>
                </a:cxn>
                <a:cxn ang="0">
                  <a:pos x="138" y="28"/>
                </a:cxn>
                <a:cxn ang="0">
                  <a:pos x="160" y="38"/>
                </a:cxn>
                <a:cxn ang="0">
                  <a:pos x="168" y="46"/>
                </a:cxn>
                <a:cxn ang="0">
                  <a:pos x="178" y="54"/>
                </a:cxn>
                <a:cxn ang="0">
                  <a:pos x="188" y="36"/>
                </a:cxn>
                <a:cxn ang="0">
                  <a:pos x="188" y="36"/>
                </a:cxn>
                <a:cxn ang="0">
                  <a:pos x="178" y="26"/>
                </a:cxn>
                <a:cxn ang="0">
                  <a:pos x="166" y="20"/>
                </a:cxn>
                <a:cxn ang="0">
                  <a:pos x="156" y="14"/>
                </a:cxn>
                <a:cxn ang="0">
                  <a:pos x="144" y="8"/>
                </a:cxn>
                <a:cxn ang="0">
                  <a:pos x="118" y="2"/>
                </a:cxn>
                <a:cxn ang="0">
                  <a:pos x="94" y="0"/>
                </a:cxn>
                <a:cxn ang="0">
                  <a:pos x="68" y="2"/>
                </a:cxn>
                <a:cxn ang="0">
                  <a:pos x="44" y="8"/>
                </a:cxn>
                <a:cxn ang="0">
                  <a:pos x="32" y="14"/>
                </a:cxn>
                <a:cxn ang="0">
                  <a:pos x="20" y="20"/>
                </a:cxn>
                <a:cxn ang="0">
                  <a:pos x="10" y="28"/>
                </a:cxn>
                <a:cxn ang="0">
                  <a:pos x="0" y="36"/>
                </a:cxn>
                <a:cxn ang="0">
                  <a:pos x="0" y="36"/>
                </a:cxn>
              </a:cxnLst>
              <a:rect l="0" t="0" r="r" b="b"/>
              <a:pathLst>
                <a:path w="188" h="54">
                  <a:moveTo>
                    <a:pt x="0" y="36"/>
                  </a:moveTo>
                  <a:lnTo>
                    <a:pt x="10" y="54"/>
                  </a:lnTo>
                  <a:lnTo>
                    <a:pt x="10" y="54"/>
                  </a:lnTo>
                  <a:lnTo>
                    <a:pt x="10" y="54"/>
                  </a:lnTo>
                  <a:lnTo>
                    <a:pt x="20" y="46"/>
                  </a:lnTo>
                  <a:lnTo>
                    <a:pt x="28" y="38"/>
                  </a:lnTo>
                  <a:lnTo>
                    <a:pt x="50" y="28"/>
                  </a:lnTo>
                  <a:lnTo>
                    <a:pt x="72" y="22"/>
                  </a:lnTo>
                  <a:lnTo>
                    <a:pt x="94" y="18"/>
                  </a:lnTo>
                  <a:lnTo>
                    <a:pt x="116" y="22"/>
                  </a:lnTo>
                  <a:lnTo>
                    <a:pt x="138" y="28"/>
                  </a:lnTo>
                  <a:lnTo>
                    <a:pt x="160" y="38"/>
                  </a:lnTo>
                  <a:lnTo>
                    <a:pt x="168" y="46"/>
                  </a:lnTo>
                  <a:lnTo>
                    <a:pt x="178" y="54"/>
                  </a:lnTo>
                  <a:lnTo>
                    <a:pt x="188" y="36"/>
                  </a:lnTo>
                  <a:lnTo>
                    <a:pt x="188" y="36"/>
                  </a:lnTo>
                  <a:lnTo>
                    <a:pt x="178" y="26"/>
                  </a:lnTo>
                  <a:lnTo>
                    <a:pt x="166" y="20"/>
                  </a:lnTo>
                  <a:lnTo>
                    <a:pt x="156" y="14"/>
                  </a:lnTo>
                  <a:lnTo>
                    <a:pt x="144" y="8"/>
                  </a:lnTo>
                  <a:lnTo>
                    <a:pt x="118" y="2"/>
                  </a:lnTo>
                  <a:lnTo>
                    <a:pt x="94" y="0"/>
                  </a:lnTo>
                  <a:lnTo>
                    <a:pt x="68" y="2"/>
                  </a:lnTo>
                  <a:lnTo>
                    <a:pt x="44" y="8"/>
                  </a:lnTo>
                  <a:lnTo>
                    <a:pt x="32" y="14"/>
                  </a:lnTo>
                  <a:lnTo>
                    <a:pt x="20" y="20"/>
                  </a:lnTo>
                  <a:lnTo>
                    <a:pt x="10"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40" name="Group 360"/>
          <p:cNvGrpSpPr>
            <a:grpSpLocks noChangeAspect="1"/>
          </p:cNvGrpSpPr>
          <p:nvPr/>
        </p:nvGrpSpPr>
        <p:grpSpPr>
          <a:xfrm>
            <a:off x="1737830" y="1013515"/>
            <a:ext cx="584242" cy="459134"/>
            <a:chOff x="7969250" y="2316163"/>
            <a:chExt cx="763588" cy="600075"/>
          </a:xfrm>
          <a:solidFill>
            <a:schemeClr val="bg1">
              <a:lumMod val="50000"/>
            </a:schemeClr>
          </a:solidFill>
        </p:grpSpPr>
        <p:sp>
          <p:nvSpPr>
            <p:cNvPr id="41"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2"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3"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4"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7"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51" name="Freeform 58"/>
          <p:cNvSpPr>
            <a:spLocks noEditPoints="1"/>
          </p:cNvSpPr>
          <p:nvPr/>
        </p:nvSpPr>
        <p:spPr bwMode="auto">
          <a:xfrm>
            <a:off x="3168077" y="1009088"/>
            <a:ext cx="408882" cy="436322"/>
          </a:xfrm>
          <a:custGeom>
            <a:avLst/>
            <a:gdLst/>
            <a:ahLst/>
            <a:cxnLst>
              <a:cxn ang="0">
                <a:pos x="498" y="146"/>
              </a:cxn>
              <a:cxn ang="0">
                <a:pos x="448" y="146"/>
              </a:cxn>
              <a:cxn ang="0">
                <a:pos x="76" y="22"/>
              </a:cxn>
              <a:cxn ang="0">
                <a:pos x="65" y="11"/>
              </a:cxn>
              <a:cxn ang="0">
                <a:pos x="43" y="3"/>
              </a:cxn>
              <a:cxn ang="0">
                <a:pos x="21" y="15"/>
              </a:cxn>
              <a:cxn ang="0">
                <a:pos x="32" y="37"/>
              </a:cxn>
              <a:cxn ang="0">
                <a:pos x="54" y="44"/>
              </a:cxn>
              <a:cxn ang="0">
                <a:pos x="59" y="45"/>
              </a:cxn>
              <a:cxn ang="0">
                <a:pos x="70" y="41"/>
              </a:cxn>
              <a:cxn ang="0">
                <a:pos x="384" y="146"/>
              </a:cxn>
              <a:cxn ang="0">
                <a:pos x="50" y="146"/>
              </a:cxn>
              <a:cxn ang="0">
                <a:pos x="0" y="197"/>
              </a:cxn>
              <a:cxn ang="0">
                <a:pos x="0" y="455"/>
              </a:cxn>
              <a:cxn ang="0">
                <a:pos x="50" y="505"/>
              </a:cxn>
              <a:cxn ang="0">
                <a:pos x="56" y="505"/>
              </a:cxn>
              <a:cxn ang="0">
                <a:pos x="56" y="514"/>
              </a:cxn>
              <a:cxn ang="0">
                <a:pos x="73" y="532"/>
              </a:cxn>
              <a:cxn ang="0">
                <a:pos x="91" y="514"/>
              </a:cxn>
              <a:cxn ang="0">
                <a:pos x="91" y="505"/>
              </a:cxn>
              <a:cxn ang="0">
                <a:pos x="445" y="505"/>
              </a:cxn>
              <a:cxn ang="0">
                <a:pos x="445" y="515"/>
              </a:cxn>
              <a:cxn ang="0">
                <a:pos x="462" y="532"/>
              </a:cxn>
              <a:cxn ang="0">
                <a:pos x="480" y="515"/>
              </a:cxn>
              <a:cxn ang="0">
                <a:pos x="480" y="505"/>
              </a:cxn>
              <a:cxn ang="0">
                <a:pos x="498" y="505"/>
              </a:cxn>
              <a:cxn ang="0">
                <a:pos x="549" y="455"/>
              </a:cxn>
              <a:cxn ang="0">
                <a:pos x="549" y="197"/>
              </a:cxn>
              <a:cxn ang="0">
                <a:pos x="498" y="146"/>
              </a:cxn>
              <a:cxn ang="0">
                <a:pos x="156" y="448"/>
              </a:cxn>
              <a:cxn ang="0">
                <a:pos x="51" y="343"/>
              </a:cxn>
              <a:cxn ang="0">
                <a:pos x="156" y="238"/>
              </a:cxn>
              <a:cxn ang="0">
                <a:pos x="262" y="343"/>
              </a:cxn>
              <a:cxn ang="0">
                <a:pos x="156" y="448"/>
              </a:cxn>
              <a:cxn ang="0">
                <a:pos x="420" y="355"/>
              </a:cxn>
              <a:cxn ang="0">
                <a:pos x="442" y="332"/>
              </a:cxn>
              <a:cxn ang="0">
                <a:pos x="465" y="355"/>
              </a:cxn>
              <a:cxn ang="0">
                <a:pos x="442" y="377"/>
              </a:cxn>
              <a:cxn ang="0">
                <a:pos x="420" y="355"/>
              </a:cxn>
              <a:cxn ang="0">
                <a:pos x="420" y="292"/>
              </a:cxn>
              <a:cxn ang="0">
                <a:pos x="442" y="270"/>
              </a:cxn>
              <a:cxn ang="0">
                <a:pos x="465" y="292"/>
              </a:cxn>
              <a:cxn ang="0">
                <a:pos x="442" y="315"/>
              </a:cxn>
              <a:cxn ang="0">
                <a:pos x="420" y="292"/>
              </a:cxn>
              <a:cxn ang="0">
                <a:pos x="498" y="211"/>
              </a:cxn>
              <a:cxn ang="0">
                <a:pos x="462" y="211"/>
              </a:cxn>
              <a:cxn ang="0">
                <a:pos x="454" y="242"/>
              </a:cxn>
              <a:cxn ang="0">
                <a:pos x="445" y="211"/>
              </a:cxn>
              <a:cxn ang="0">
                <a:pos x="50" y="211"/>
              </a:cxn>
              <a:cxn ang="0">
                <a:pos x="40" y="201"/>
              </a:cxn>
              <a:cxn ang="0">
                <a:pos x="50" y="191"/>
              </a:cxn>
              <a:cxn ang="0">
                <a:pos x="498" y="191"/>
              </a:cxn>
              <a:cxn ang="0">
                <a:pos x="508" y="201"/>
              </a:cxn>
              <a:cxn ang="0">
                <a:pos x="498" y="211"/>
              </a:cxn>
            </a:cxnLst>
            <a:rect l="0" t="0" r="r" b="b"/>
            <a:pathLst>
              <a:path w="549" h="532">
                <a:moveTo>
                  <a:pt x="498" y="146"/>
                </a:moveTo>
                <a:cubicBezTo>
                  <a:pt x="448" y="146"/>
                  <a:pt x="448" y="146"/>
                  <a:pt x="448" y="146"/>
                </a:cubicBezTo>
                <a:cubicBezTo>
                  <a:pt x="76" y="22"/>
                  <a:pt x="76" y="22"/>
                  <a:pt x="76" y="22"/>
                </a:cubicBezTo>
                <a:cubicBezTo>
                  <a:pt x="74" y="17"/>
                  <a:pt x="70" y="13"/>
                  <a:pt x="65" y="11"/>
                </a:cubicBezTo>
                <a:cubicBezTo>
                  <a:pt x="43" y="3"/>
                  <a:pt x="43" y="3"/>
                  <a:pt x="43" y="3"/>
                </a:cubicBezTo>
                <a:cubicBezTo>
                  <a:pt x="34" y="0"/>
                  <a:pt x="24" y="5"/>
                  <a:pt x="21" y="15"/>
                </a:cubicBezTo>
                <a:cubicBezTo>
                  <a:pt x="18" y="24"/>
                  <a:pt x="23" y="34"/>
                  <a:pt x="32" y="37"/>
                </a:cubicBezTo>
                <a:cubicBezTo>
                  <a:pt x="54" y="44"/>
                  <a:pt x="54" y="44"/>
                  <a:pt x="54" y="44"/>
                </a:cubicBezTo>
                <a:cubicBezTo>
                  <a:pt x="55" y="45"/>
                  <a:pt x="57" y="45"/>
                  <a:pt x="59" y="45"/>
                </a:cubicBezTo>
                <a:cubicBezTo>
                  <a:pt x="63" y="45"/>
                  <a:pt x="67" y="44"/>
                  <a:pt x="70" y="41"/>
                </a:cubicBezTo>
                <a:cubicBezTo>
                  <a:pt x="384" y="146"/>
                  <a:pt x="384" y="146"/>
                  <a:pt x="384" y="146"/>
                </a:cubicBezTo>
                <a:cubicBezTo>
                  <a:pt x="50" y="146"/>
                  <a:pt x="50" y="146"/>
                  <a:pt x="50" y="146"/>
                </a:cubicBezTo>
                <a:cubicBezTo>
                  <a:pt x="23" y="146"/>
                  <a:pt x="0" y="169"/>
                  <a:pt x="0" y="197"/>
                </a:cubicBezTo>
                <a:cubicBezTo>
                  <a:pt x="0" y="455"/>
                  <a:pt x="0" y="455"/>
                  <a:pt x="0" y="455"/>
                </a:cubicBezTo>
                <a:cubicBezTo>
                  <a:pt x="0" y="483"/>
                  <a:pt x="23" y="505"/>
                  <a:pt x="50" y="505"/>
                </a:cubicBezTo>
                <a:cubicBezTo>
                  <a:pt x="56" y="505"/>
                  <a:pt x="56" y="505"/>
                  <a:pt x="56" y="505"/>
                </a:cubicBezTo>
                <a:cubicBezTo>
                  <a:pt x="56" y="514"/>
                  <a:pt x="56" y="514"/>
                  <a:pt x="56" y="514"/>
                </a:cubicBezTo>
                <a:cubicBezTo>
                  <a:pt x="56" y="524"/>
                  <a:pt x="64" y="532"/>
                  <a:pt x="73" y="532"/>
                </a:cubicBezTo>
                <a:cubicBezTo>
                  <a:pt x="83" y="532"/>
                  <a:pt x="91" y="524"/>
                  <a:pt x="91" y="514"/>
                </a:cubicBezTo>
                <a:cubicBezTo>
                  <a:pt x="91" y="505"/>
                  <a:pt x="91" y="505"/>
                  <a:pt x="91" y="505"/>
                </a:cubicBezTo>
                <a:cubicBezTo>
                  <a:pt x="445" y="505"/>
                  <a:pt x="445" y="505"/>
                  <a:pt x="445" y="505"/>
                </a:cubicBezTo>
                <a:cubicBezTo>
                  <a:pt x="445" y="515"/>
                  <a:pt x="445" y="515"/>
                  <a:pt x="445" y="515"/>
                </a:cubicBezTo>
                <a:cubicBezTo>
                  <a:pt x="445" y="524"/>
                  <a:pt x="453" y="532"/>
                  <a:pt x="462" y="532"/>
                </a:cubicBezTo>
                <a:cubicBezTo>
                  <a:pt x="472" y="532"/>
                  <a:pt x="480" y="524"/>
                  <a:pt x="480" y="515"/>
                </a:cubicBezTo>
                <a:cubicBezTo>
                  <a:pt x="480" y="505"/>
                  <a:pt x="480" y="505"/>
                  <a:pt x="480" y="505"/>
                </a:cubicBezTo>
                <a:cubicBezTo>
                  <a:pt x="498" y="505"/>
                  <a:pt x="498" y="505"/>
                  <a:pt x="498" y="505"/>
                </a:cubicBezTo>
                <a:cubicBezTo>
                  <a:pt x="526" y="505"/>
                  <a:pt x="549" y="483"/>
                  <a:pt x="549" y="455"/>
                </a:cubicBezTo>
                <a:cubicBezTo>
                  <a:pt x="549" y="197"/>
                  <a:pt x="549" y="197"/>
                  <a:pt x="549" y="197"/>
                </a:cubicBezTo>
                <a:cubicBezTo>
                  <a:pt x="549" y="169"/>
                  <a:pt x="526" y="146"/>
                  <a:pt x="498" y="146"/>
                </a:cubicBezTo>
                <a:close/>
                <a:moveTo>
                  <a:pt x="156" y="448"/>
                </a:moveTo>
                <a:cubicBezTo>
                  <a:pt x="98" y="448"/>
                  <a:pt x="51" y="401"/>
                  <a:pt x="51" y="343"/>
                </a:cubicBezTo>
                <a:cubicBezTo>
                  <a:pt x="51" y="285"/>
                  <a:pt x="98" y="238"/>
                  <a:pt x="156" y="238"/>
                </a:cubicBezTo>
                <a:cubicBezTo>
                  <a:pt x="215" y="238"/>
                  <a:pt x="262" y="285"/>
                  <a:pt x="262" y="343"/>
                </a:cubicBezTo>
                <a:cubicBezTo>
                  <a:pt x="262" y="401"/>
                  <a:pt x="215" y="448"/>
                  <a:pt x="156" y="448"/>
                </a:cubicBezTo>
                <a:close/>
                <a:moveTo>
                  <a:pt x="420" y="355"/>
                </a:moveTo>
                <a:cubicBezTo>
                  <a:pt x="420" y="342"/>
                  <a:pt x="430" y="332"/>
                  <a:pt x="442" y="332"/>
                </a:cubicBezTo>
                <a:cubicBezTo>
                  <a:pt x="455" y="332"/>
                  <a:pt x="465" y="342"/>
                  <a:pt x="465" y="355"/>
                </a:cubicBezTo>
                <a:cubicBezTo>
                  <a:pt x="465" y="367"/>
                  <a:pt x="455" y="377"/>
                  <a:pt x="442" y="377"/>
                </a:cubicBezTo>
                <a:cubicBezTo>
                  <a:pt x="430" y="377"/>
                  <a:pt x="420" y="367"/>
                  <a:pt x="420" y="355"/>
                </a:cubicBezTo>
                <a:close/>
                <a:moveTo>
                  <a:pt x="420" y="292"/>
                </a:moveTo>
                <a:cubicBezTo>
                  <a:pt x="420" y="280"/>
                  <a:pt x="430" y="270"/>
                  <a:pt x="442" y="270"/>
                </a:cubicBezTo>
                <a:cubicBezTo>
                  <a:pt x="455" y="270"/>
                  <a:pt x="465" y="280"/>
                  <a:pt x="465" y="292"/>
                </a:cubicBezTo>
                <a:cubicBezTo>
                  <a:pt x="465" y="305"/>
                  <a:pt x="455" y="315"/>
                  <a:pt x="442" y="315"/>
                </a:cubicBezTo>
                <a:cubicBezTo>
                  <a:pt x="430" y="315"/>
                  <a:pt x="420" y="305"/>
                  <a:pt x="420" y="292"/>
                </a:cubicBezTo>
                <a:close/>
                <a:moveTo>
                  <a:pt x="498" y="211"/>
                </a:moveTo>
                <a:cubicBezTo>
                  <a:pt x="462" y="211"/>
                  <a:pt x="462" y="211"/>
                  <a:pt x="462" y="211"/>
                </a:cubicBezTo>
                <a:cubicBezTo>
                  <a:pt x="454" y="242"/>
                  <a:pt x="454" y="242"/>
                  <a:pt x="454" y="242"/>
                </a:cubicBezTo>
                <a:cubicBezTo>
                  <a:pt x="445" y="211"/>
                  <a:pt x="445" y="211"/>
                  <a:pt x="445" y="211"/>
                </a:cubicBezTo>
                <a:cubicBezTo>
                  <a:pt x="50" y="211"/>
                  <a:pt x="50" y="211"/>
                  <a:pt x="50" y="211"/>
                </a:cubicBezTo>
                <a:cubicBezTo>
                  <a:pt x="45" y="211"/>
                  <a:pt x="40" y="206"/>
                  <a:pt x="40" y="201"/>
                </a:cubicBezTo>
                <a:cubicBezTo>
                  <a:pt x="40" y="195"/>
                  <a:pt x="45" y="191"/>
                  <a:pt x="50" y="191"/>
                </a:cubicBezTo>
                <a:cubicBezTo>
                  <a:pt x="498" y="191"/>
                  <a:pt x="498" y="191"/>
                  <a:pt x="498" y="191"/>
                </a:cubicBezTo>
                <a:cubicBezTo>
                  <a:pt x="504" y="191"/>
                  <a:pt x="508" y="195"/>
                  <a:pt x="508" y="201"/>
                </a:cubicBezTo>
                <a:cubicBezTo>
                  <a:pt x="508" y="206"/>
                  <a:pt x="504" y="211"/>
                  <a:pt x="498" y="21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grpSp>
        <p:nvGrpSpPr>
          <p:cNvPr id="52" name="Group 277"/>
          <p:cNvGrpSpPr>
            <a:grpSpLocks noChangeAspect="1"/>
          </p:cNvGrpSpPr>
          <p:nvPr/>
        </p:nvGrpSpPr>
        <p:grpSpPr>
          <a:xfrm>
            <a:off x="4406939" y="1042488"/>
            <a:ext cx="623607" cy="385148"/>
            <a:chOff x="-11113" y="3881438"/>
            <a:chExt cx="2794001" cy="1725612"/>
          </a:xfrm>
          <a:solidFill>
            <a:schemeClr val="bg1">
              <a:lumMod val="50000"/>
            </a:schemeClr>
          </a:solidFill>
        </p:grpSpPr>
        <p:sp>
          <p:nvSpPr>
            <p:cNvPr id="53"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5"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2"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7"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1"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6"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3" name="Szövegdoboz 2"/>
          <p:cNvSpPr txBox="1"/>
          <p:nvPr/>
        </p:nvSpPr>
        <p:spPr>
          <a:xfrm>
            <a:off x="352258" y="1926589"/>
            <a:ext cx="1387600"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Total</a:t>
            </a:r>
          </a:p>
        </p:txBody>
      </p:sp>
      <p:sp>
        <p:nvSpPr>
          <p:cNvPr id="90" name="Szövegdoboz 89"/>
          <p:cNvSpPr txBox="1"/>
          <p:nvPr/>
        </p:nvSpPr>
        <p:spPr>
          <a:xfrm>
            <a:off x="179512" y="3443010"/>
            <a:ext cx="1387600" cy="58477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Heavy</a:t>
            </a:r>
            <a:r>
              <a:rPr kumimoji="0" lang="hu-HU" sz="16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600" b="1"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viewers</a:t>
            </a:r>
            <a:endParaRPr kumimoji="0" lang="hu-HU" sz="1600" b="1"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91"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N=240 | Base: heavy-viewers</a:t>
            </a:r>
          </a:p>
        </p:txBody>
      </p:sp>
      <p:sp>
        <p:nvSpPr>
          <p:cNvPr id="92" name="Szövegdoboz 30"/>
          <p:cNvSpPr txBox="1"/>
          <p:nvPr/>
        </p:nvSpPr>
        <p:spPr>
          <a:xfrm>
            <a:off x="7203782" y="2533023"/>
            <a:ext cx="1779922" cy="530915"/>
          </a:xfrm>
          <a:prstGeom prst="rect">
            <a:avLst/>
          </a:prstGeom>
          <a:noFill/>
        </p:spPr>
        <p:txBody>
          <a:bodyPr wrap="square" rtlCol="0">
            <a:spAutoFit/>
          </a:bodyPr>
          <a:lstStyle/>
          <a:p>
            <a:pPr lvl="0" defTabSz="914400">
              <a:defRPr/>
            </a:pPr>
            <a:r>
              <a:rPr lang="hu-HU" sz="950" kern="0" dirty="0" err="1">
                <a:solidFill>
                  <a:srgbClr val="58595B"/>
                </a:solidFill>
                <a:latin typeface="Calibri"/>
              </a:rPr>
              <a:t>Heavy-viewers</a:t>
            </a:r>
            <a:r>
              <a:rPr lang="hu-HU" sz="950" kern="0" dirty="0">
                <a:solidFill>
                  <a:srgbClr val="58595B"/>
                </a:solidFill>
                <a:latin typeface="Calibri"/>
              </a:rPr>
              <a:t> </a:t>
            </a:r>
            <a:r>
              <a:rPr lang="hu-HU" sz="950" kern="0" dirty="0" err="1">
                <a:solidFill>
                  <a:srgbClr val="58595B"/>
                </a:solidFill>
                <a:latin typeface="Calibri"/>
              </a:rPr>
              <a:t>consume</a:t>
            </a:r>
            <a:r>
              <a:rPr lang="hu-HU" sz="950" kern="0" dirty="0">
                <a:solidFill>
                  <a:srgbClr val="58595B"/>
                </a:solidFill>
                <a:latin typeface="Calibri"/>
              </a:rPr>
              <a:t> </a:t>
            </a:r>
            <a:r>
              <a:rPr lang="hu-HU" sz="950" kern="0" dirty="0" err="1">
                <a:solidFill>
                  <a:srgbClr val="58595B"/>
                </a:solidFill>
                <a:latin typeface="Calibri"/>
              </a:rPr>
              <a:t>other</a:t>
            </a:r>
            <a:r>
              <a:rPr lang="hu-HU" sz="950" kern="0" dirty="0">
                <a:solidFill>
                  <a:srgbClr val="58595B"/>
                </a:solidFill>
                <a:latin typeface="Calibri"/>
              </a:rPr>
              <a:t> </a:t>
            </a:r>
            <a:r>
              <a:rPr lang="hu-HU" sz="950" kern="0" dirty="0" err="1">
                <a:solidFill>
                  <a:srgbClr val="58595B"/>
                </a:solidFill>
                <a:latin typeface="Calibri"/>
              </a:rPr>
              <a:t>types</a:t>
            </a:r>
            <a:r>
              <a:rPr lang="hu-HU" sz="950" kern="0" dirty="0">
                <a:solidFill>
                  <a:srgbClr val="58595B"/>
                </a:solidFill>
                <a:latin typeface="Calibri"/>
              </a:rPr>
              <a:t> of </a:t>
            </a:r>
            <a:r>
              <a:rPr lang="hu-HU" sz="950" kern="0" dirty="0" err="1">
                <a:solidFill>
                  <a:srgbClr val="58595B"/>
                </a:solidFill>
                <a:latin typeface="Calibri"/>
              </a:rPr>
              <a:t>media</a:t>
            </a:r>
            <a:r>
              <a:rPr lang="hu-HU" sz="950" kern="0" dirty="0">
                <a:solidFill>
                  <a:srgbClr val="58595B"/>
                </a:solidFill>
                <a:latin typeface="Calibri"/>
              </a:rPr>
              <a:t> </a:t>
            </a:r>
            <a:r>
              <a:rPr lang="hu-HU" sz="950" kern="0" dirty="0" err="1">
                <a:solidFill>
                  <a:srgbClr val="58595B"/>
                </a:solidFill>
                <a:latin typeface="Calibri"/>
              </a:rPr>
              <a:t>above</a:t>
            </a:r>
            <a:r>
              <a:rPr lang="hu-HU" sz="950" kern="0" dirty="0">
                <a:solidFill>
                  <a:srgbClr val="58595B"/>
                </a:solidFill>
                <a:latin typeface="Calibri"/>
              </a:rPr>
              <a:t> </a:t>
            </a:r>
            <a:r>
              <a:rPr lang="hu-HU" sz="950" kern="0" dirty="0" err="1">
                <a:solidFill>
                  <a:srgbClr val="58595B"/>
                </a:solidFill>
                <a:latin typeface="Calibri"/>
              </a:rPr>
              <a:t>average</a:t>
            </a:r>
            <a:r>
              <a:rPr lang="hu-HU" sz="950" kern="0" dirty="0">
                <a:solidFill>
                  <a:srgbClr val="58595B"/>
                </a:solidFill>
                <a:latin typeface="Calibri"/>
              </a:rPr>
              <a:t>, </a:t>
            </a:r>
            <a:r>
              <a:rPr lang="hu-HU" sz="950" kern="0" dirty="0" err="1">
                <a:solidFill>
                  <a:srgbClr val="58595B"/>
                </a:solidFill>
                <a:latin typeface="Calibri"/>
              </a:rPr>
              <a:t>too</a:t>
            </a:r>
            <a:r>
              <a:rPr lang="hu-HU" sz="950" kern="0" dirty="0">
                <a:solidFill>
                  <a:srgbClr val="58595B"/>
                </a:solidFill>
                <a:latin typeface="Calibri"/>
              </a:rPr>
              <a:t>.</a:t>
            </a:r>
          </a:p>
        </p:txBody>
      </p:sp>
      <p:pic>
        <p:nvPicPr>
          <p:cNvPr id="93" name="Picture 92">
            <a:extLst>
              <a:ext uri="{FF2B5EF4-FFF2-40B4-BE49-F238E27FC236}">
                <a16:creationId xmlns:a16="http://schemas.microsoft.com/office/drawing/2014/main" xmlns="" id="{239BB7C4-E368-4ABF-A94E-9F22D1F613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94" name="Picture 93">
            <a:extLst>
              <a:ext uri="{FF2B5EF4-FFF2-40B4-BE49-F238E27FC236}">
                <a16:creationId xmlns:a16="http://schemas.microsoft.com/office/drawing/2014/main" xmlns="" id="{0255C5B5-9744-4D9F-82EE-691A238238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555070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N=240 | Base: heavy-viewers</a:t>
            </a:r>
          </a:p>
        </p:txBody>
      </p:sp>
      <p:grpSp>
        <p:nvGrpSpPr>
          <p:cNvPr id="7" name="Group 66"/>
          <p:cNvGrpSpPr/>
          <p:nvPr/>
        </p:nvGrpSpPr>
        <p:grpSpPr>
          <a:xfrm>
            <a:off x="2269307" y="1070386"/>
            <a:ext cx="4551514" cy="2952329"/>
            <a:chOff x="951262" y="0"/>
            <a:chExt cx="8566130" cy="5715001"/>
          </a:xfrm>
        </p:grpSpPr>
        <p:grpSp>
          <p:nvGrpSpPr>
            <p:cNvPr id="33" name="Group 41"/>
            <p:cNvGrpSpPr/>
            <p:nvPr/>
          </p:nvGrpSpPr>
          <p:grpSpPr>
            <a:xfrm>
              <a:off x="951262" y="0"/>
              <a:ext cx="2854438" cy="5715000"/>
              <a:chOff x="138462" y="0"/>
              <a:chExt cx="2854436" cy="5715000"/>
            </a:xfrm>
          </p:grpSpPr>
          <p:sp>
            <p:nvSpPr>
              <p:cNvPr id="34" name="Shape 30"/>
              <p:cNvSpPr/>
              <p:nvPr/>
            </p:nvSpPr>
            <p:spPr>
              <a:xfrm>
                <a:off x="604635" y="424948"/>
                <a:ext cx="1980518" cy="4865100"/>
              </a:xfrm>
              <a:custGeom>
                <a:avLst/>
                <a:gdLst/>
                <a:ahLst/>
                <a:cxnLst>
                  <a:cxn ang="0">
                    <a:pos x="wd2" y="hd2"/>
                  </a:cxn>
                  <a:cxn ang="5400000">
                    <a:pos x="wd2" y="hd2"/>
                  </a:cxn>
                  <a:cxn ang="10800000">
                    <a:pos x="wd2" y="hd2"/>
                  </a:cxn>
                  <a:cxn ang="16200000">
                    <a:pos x="wd2" y="hd2"/>
                  </a:cxn>
                </a:cxnLst>
                <a:rect l="0" t="0" r="r" b="b"/>
                <a:pathLst>
                  <a:path w="21600" h="21600" extrusionOk="0">
                    <a:moveTo>
                      <a:pt x="88" y="0"/>
                    </a:moveTo>
                    <a:lnTo>
                      <a:pt x="21600" y="10780"/>
                    </a:lnTo>
                    <a:lnTo>
                      <a:pt x="0" y="21600"/>
                    </a:lnTo>
                  </a:path>
                </a:pathLst>
              </a:cu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35" name="Group 40"/>
              <p:cNvGrpSpPr/>
              <p:nvPr/>
            </p:nvGrpSpPr>
            <p:grpSpPr>
              <a:xfrm>
                <a:off x="138462" y="0"/>
                <a:ext cx="2854436" cy="5715000"/>
                <a:chOff x="138462" y="0"/>
                <a:chExt cx="2854435" cy="5715000"/>
              </a:xfrm>
            </p:grpSpPr>
            <p:sp>
              <p:nvSpPr>
                <p:cNvPr id="43" name="Shape 31"/>
                <p:cNvSpPr/>
                <p:nvPr/>
              </p:nvSpPr>
              <p:spPr>
                <a:xfrm>
                  <a:off x="138462" y="0"/>
                  <a:ext cx="1230708" cy="1230704"/>
                </a:xfrm>
                <a:prstGeom prst="ellipse">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1" name="Shape 34"/>
                <p:cNvSpPr/>
                <p:nvPr/>
              </p:nvSpPr>
              <p:spPr>
                <a:xfrm>
                  <a:off x="1762191" y="2242149"/>
                  <a:ext cx="1230706" cy="1230704"/>
                </a:xfrm>
                <a:prstGeom prst="ellipse">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Shape 37"/>
                <p:cNvSpPr/>
                <p:nvPr/>
              </p:nvSpPr>
              <p:spPr>
                <a:xfrm>
                  <a:off x="158240" y="4484296"/>
                  <a:ext cx="1230706" cy="1230704"/>
                </a:xfrm>
                <a:prstGeom prst="ellipse">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11" name="Group 64"/>
            <p:cNvGrpSpPr/>
            <p:nvPr/>
          </p:nvGrpSpPr>
          <p:grpSpPr>
            <a:xfrm>
              <a:off x="6662953" y="0"/>
              <a:ext cx="2854439" cy="5715001"/>
              <a:chOff x="-138460" y="0"/>
              <a:chExt cx="2854437" cy="5715001"/>
            </a:xfrm>
          </p:grpSpPr>
          <p:sp>
            <p:nvSpPr>
              <p:cNvPr id="12" name="Shape 53"/>
              <p:cNvSpPr/>
              <p:nvPr/>
            </p:nvSpPr>
            <p:spPr>
              <a:xfrm>
                <a:off x="269282" y="424948"/>
                <a:ext cx="1980516" cy="4865100"/>
              </a:xfrm>
              <a:custGeom>
                <a:avLst/>
                <a:gdLst/>
                <a:ahLst/>
                <a:cxnLst>
                  <a:cxn ang="0">
                    <a:pos x="wd2" y="hd2"/>
                  </a:cxn>
                  <a:cxn ang="5400000">
                    <a:pos x="wd2" y="hd2"/>
                  </a:cxn>
                  <a:cxn ang="10800000">
                    <a:pos x="wd2" y="hd2"/>
                  </a:cxn>
                  <a:cxn ang="16200000">
                    <a:pos x="wd2" y="hd2"/>
                  </a:cxn>
                </a:cxnLst>
                <a:rect l="0" t="0" r="r" b="b"/>
                <a:pathLst>
                  <a:path w="21600" h="21600" extrusionOk="0">
                    <a:moveTo>
                      <a:pt x="21512" y="0"/>
                    </a:moveTo>
                    <a:lnTo>
                      <a:pt x="0" y="10780"/>
                    </a:lnTo>
                    <a:lnTo>
                      <a:pt x="21600" y="21600"/>
                    </a:lnTo>
                  </a:path>
                </a:pathLst>
              </a:cu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13" name="Group 63"/>
              <p:cNvGrpSpPr/>
              <p:nvPr/>
            </p:nvGrpSpPr>
            <p:grpSpPr>
              <a:xfrm>
                <a:off x="-138460" y="0"/>
                <a:ext cx="2854437" cy="5715001"/>
                <a:chOff x="-138460" y="0"/>
                <a:chExt cx="2854436" cy="5715001"/>
              </a:xfrm>
            </p:grpSpPr>
            <p:sp>
              <p:nvSpPr>
                <p:cNvPr id="21" name="Shape 54"/>
                <p:cNvSpPr/>
                <p:nvPr/>
              </p:nvSpPr>
              <p:spPr>
                <a:xfrm>
                  <a:off x="-138460" y="2242148"/>
                  <a:ext cx="1230704" cy="1230704"/>
                </a:xfrm>
                <a:prstGeom prst="ellipse">
                  <a:avLst/>
                </a:prstGeom>
                <a:solidFill>
                  <a:srgbClr val="999999"/>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9" name="Shape 57"/>
                <p:cNvSpPr/>
                <p:nvPr/>
              </p:nvSpPr>
              <p:spPr>
                <a:xfrm>
                  <a:off x="1485269" y="0"/>
                  <a:ext cx="1230706" cy="1230704"/>
                </a:xfrm>
                <a:prstGeom prst="ellipse">
                  <a:avLst/>
                </a:prstGeom>
                <a:solidFill>
                  <a:srgbClr val="B9B9B9"/>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7" name="Shape 60"/>
                <p:cNvSpPr/>
                <p:nvPr/>
              </p:nvSpPr>
              <p:spPr>
                <a:xfrm>
                  <a:off x="1485270" y="4484297"/>
                  <a:ext cx="1230706" cy="1230704"/>
                </a:xfrm>
                <a:prstGeom prst="ellipse">
                  <a:avLst/>
                </a:prstGeom>
                <a:solidFill>
                  <a:srgbClr val="7F7F7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grpSp>
        <p:nvGrpSpPr>
          <p:cNvPr id="54" name="Group 360"/>
          <p:cNvGrpSpPr>
            <a:grpSpLocks noChangeAspect="1"/>
          </p:cNvGrpSpPr>
          <p:nvPr/>
        </p:nvGrpSpPr>
        <p:grpSpPr>
          <a:xfrm>
            <a:off x="3898654" y="3055172"/>
            <a:ext cx="1231183" cy="967542"/>
            <a:chOff x="7969250" y="2316163"/>
            <a:chExt cx="763588" cy="600075"/>
          </a:xfrm>
          <a:solidFill>
            <a:schemeClr val="accent2"/>
          </a:solidFill>
        </p:grpSpPr>
        <p:sp>
          <p:nvSpPr>
            <p:cNvPr id="5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64" name="Group 273"/>
          <p:cNvGrpSpPr>
            <a:grpSpLocks noChangeAspect="1"/>
          </p:cNvGrpSpPr>
          <p:nvPr/>
        </p:nvGrpSpPr>
        <p:grpSpPr>
          <a:xfrm>
            <a:off x="3355089" y="2302910"/>
            <a:ext cx="180801" cy="499932"/>
            <a:chOff x="6257926" y="3700463"/>
            <a:chExt cx="236538" cy="654051"/>
          </a:xfrm>
          <a:solidFill>
            <a:schemeClr val="bg1"/>
          </a:solidFill>
        </p:grpSpPr>
        <p:sp>
          <p:nvSpPr>
            <p:cNvPr id="65" name="Freeform 33"/>
            <p:cNvSpPr>
              <a:spLocks/>
            </p:cNvSpPr>
            <p:nvPr/>
          </p:nvSpPr>
          <p:spPr bwMode="auto">
            <a:xfrm>
              <a:off x="6345238" y="3814763"/>
              <a:ext cx="90488" cy="82550"/>
            </a:xfrm>
            <a:custGeom>
              <a:avLst/>
              <a:gdLst/>
              <a:ahLst/>
              <a:cxnLst>
                <a:cxn ang="0">
                  <a:pos x="0" y="7"/>
                </a:cxn>
                <a:cxn ang="0">
                  <a:pos x="9" y="64"/>
                </a:cxn>
                <a:cxn ang="0">
                  <a:pos x="16" y="70"/>
                </a:cxn>
                <a:cxn ang="0">
                  <a:pos x="60" y="70"/>
                </a:cxn>
                <a:cxn ang="0">
                  <a:pos x="67" y="64"/>
                </a:cxn>
                <a:cxn ang="0">
                  <a:pos x="75" y="7"/>
                </a:cxn>
                <a:cxn ang="0">
                  <a:pos x="70" y="0"/>
                </a:cxn>
                <a:cxn ang="0">
                  <a:pos x="6" y="0"/>
                </a:cxn>
                <a:cxn ang="0">
                  <a:pos x="0" y="7"/>
                </a:cxn>
              </a:cxnLst>
              <a:rect l="0" t="0" r="r" b="b"/>
              <a:pathLst>
                <a:path w="76" h="70">
                  <a:moveTo>
                    <a:pt x="0" y="7"/>
                  </a:moveTo>
                  <a:cubicBezTo>
                    <a:pt x="9" y="64"/>
                    <a:pt x="9" y="64"/>
                    <a:pt x="9" y="64"/>
                  </a:cubicBezTo>
                  <a:cubicBezTo>
                    <a:pt x="9" y="67"/>
                    <a:pt x="12" y="70"/>
                    <a:pt x="16" y="70"/>
                  </a:cubicBezTo>
                  <a:cubicBezTo>
                    <a:pt x="60" y="70"/>
                    <a:pt x="60" y="70"/>
                    <a:pt x="60" y="70"/>
                  </a:cubicBezTo>
                  <a:cubicBezTo>
                    <a:pt x="63" y="70"/>
                    <a:pt x="67" y="67"/>
                    <a:pt x="67" y="64"/>
                  </a:cubicBezTo>
                  <a:cubicBezTo>
                    <a:pt x="75" y="7"/>
                    <a:pt x="75" y="7"/>
                    <a:pt x="75" y="7"/>
                  </a:cubicBezTo>
                  <a:cubicBezTo>
                    <a:pt x="76" y="3"/>
                    <a:pt x="73" y="0"/>
                    <a:pt x="70" y="0"/>
                  </a:cubicBezTo>
                  <a:cubicBezTo>
                    <a:pt x="6" y="0"/>
                    <a:pt x="6" y="0"/>
                    <a:pt x="6" y="0"/>
                  </a:cubicBezTo>
                  <a:cubicBezTo>
                    <a:pt x="2" y="0"/>
                    <a:pt x="0" y="3"/>
                    <a:pt x="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34"/>
            <p:cNvSpPr>
              <a:spLocks/>
            </p:cNvSpPr>
            <p:nvPr/>
          </p:nvSpPr>
          <p:spPr bwMode="auto">
            <a:xfrm>
              <a:off x="6345238" y="3935413"/>
              <a:ext cx="90488" cy="53975"/>
            </a:xfrm>
            <a:custGeom>
              <a:avLst/>
              <a:gdLst/>
              <a:ahLst/>
              <a:cxnLst>
                <a:cxn ang="0">
                  <a:pos x="8" y="6"/>
                </a:cxn>
                <a:cxn ang="0">
                  <a:pos x="1" y="39"/>
                </a:cxn>
                <a:cxn ang="0">
                  <a:pos x="6" y="46"/>
                </a:cxn>
                <a:cxn ang="0">
                  <a:pos x="70" y="46"/>
                </a:cxn>
                <a:cxn ang="0">
                  <a:pos x="75" y="39"/>
                </a:cxn>
                <a:cxn ang="0">
                  <a:pos x="68" y="6"/>
                </a:cxn>
                <a:cxn ang="0">
                  <a:pos x="60" y="0"/>
                </a:cxn>
                <a:cxn ang="0">
                  <a:pos x="16" y="0"/>
                </a:cxn>
                <a:cxn ang="0">
                  <a:pos x="8" y="6"/>
                </a:cxn>
              </a:cxnLst>
              <a:rect l="0" t="0" r="r" b="b"/>
              <a:pathLst>
                <a:path w="76" h="46">
                  <a:moveTo>
                    <a:pt x="8" y="6"/>
                  </a:moveTo>
                  <a:cubicBezTo>
                    <a:pt x="1" y="39"/>
                    <a:pt x="1" y="39"/>
                    <a:pt x="1" y="39"/>
                  </a:cubicBezTo>
                  <a:cubicBezTo>
                    <a:pt x="0" y="43"/>
                    <a:pt x="2" y="46"/>
                    <a:pt x="6" y="46"/>
                  </a:cubicBezTo>
                  <a:cubicBezTo>
                    <a:pt x="70" y="46"/>
                    <a:pt x="70" y="46"/>
                    <a:pt x="70" y="46"/>
                  </a:cubicBezTo>
                  <a:cubicBezTo>
                    <a:pt x="73" y="46"/>
                    <a:pt x="76" y="43"/>
                    <a:pt x="75" y="39"/>
                  </a:cubicBezTo>
                  <a:cubicBezTo>
                    <a:pt x="68" y="6"/>
                    <a:pt x="68" y="6"/>
                    <a:pt x="68" y="6"/>
                  </a:cubicBezTo>
                  <a:cubicBezTo>
                    <a:pt x="67" y="2"/>
                    <a:pt x="63" y="0"/>
                    <a:pt x="60" y="0"/>
                  </a:cubicBezTo>
                  <a:cubicBezTo>
                    <a:pt x="16" y="0"/>
                    <a:pt x="16" y="0"/>
                    <a:pt x="16" y="0"/>
                  </a:cubicBezTo>
                  <a:cubicBezTo>
                    <a:pt x="12" y="0"/>
                    <a:pt x="9" y="2"/>
                    <a:pt x="8"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35"/>
            <p:cNvSpPr>
              <a:spLocks/>
            </p:cNvSpPr>
            <p:nvPr/>
          </p:nvSpPr>
          <p:spPr bwMode="auto">
            <a:xfrm>
              <a:off x="6359526" y="3905251"/>
              <a:ext cx="61913" cy="20638"/>
            </a:xfrm>
            <a:custGeom>
              <a:avLst/>
              <a:gdLst/>
              <a:ahLst/>
              <a:cxnLst>
                <a:cxn ang="0">
                  <a:pos x="40" y="17"/>
                </a:cxn>
                <a:cxn ang="0">
                  <a:pos x="52" y="9"/>
                </a:cxn>
                <a:cxn ang="0">
                  <a:pos x="40" y="0"/>
                </a:cxn>
                <a:cxn ang="0">
                  <a:pos x="11" y="0"/>
                </a:cxn>
                <a:cxn ang="0">
                  <a:pos x="0" y="9"/>
                </a:cxn>
                <a:cxn ang="0">
                  <a:pos x="11" y="17"/>
                </a:cxn>
                <a:cxn ang="0">
                  <a:pos x="40" y="17"/>
                </a:cxn>
              </a:cxnLst>
              <a:rect l="0" t="0" r="r" b="b"/>
              <a:pathLst>
                <a:path w="52" h="17">
                  <a:moveTo>
                    <a:pt x="40" y="17"/>
                  </a:moveTo>
                  <a:cubicBezTo>
                    <a:pt x="47" y="17"/>
                    <a:pt x="52" y="13"/>
                    <a:pt x="52" y="9"/>
                  </a:cubicBezTo>
                  <a:cubicBezTo>
                    <a:pt x="52" y="4"/>
                    <a:pt x="47" y="0"/>
                    <a:pt x="40" y="0"/>
                  </a:cubicBezTo>
                  <a:cubicBezTo>
                    <a:pt x="11" y="0"/>
                    <a:pt x="11" y="0"/>
                    <a:pt x="11" y="0"/>
                  </a:cubicBezTo>
                  <a:cubicBezTo>
                    <a:pt x="5" y="0"/>
                    <a:pt x="0" y="4"/>
                    <a:pt x="0" y="9"/>
                  </a:cubicBezTo>
                  <a:cubicBezTo>
                    <a:pt x="0" y="13"/>
                    <a:pt x="5" y="17"/>
                    <a:pt x="11" y="17"/>
                  </a:cubicBezTo>
                  <a:lnTo>
                    <a:pt x="4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36"/>
            <p:cNvSpPr>
              <a:spLocks/>
            </p:cNvSpPr>
            <p:nvPr/>
          </p:nvSpPr>
          <p:spPr bwMode="auto">
            <a:xfrm>
              <a:off x="6359526" y="3700463"/>
              <a:ext cx="63500" cy="90488"/>
            </a:xfrm>
            <a:custGeom>
              <a:avLst/>
              <a:gdLst/>
              <a:ahLst/>
              <a:cxnLst>
                <a:cxn ang="0">
                  <a:pos x="52" y="21"/>
                </a:cxn>
                <a:cxn ang="0">
                  <a:pos x="49" y="9"/>
                </a:cxn>
                <a:cxn ang="0">
                  <a:pos x="4" y="10"/>
                </a:cxn>
                <a:cxn ang="0">
                  <a:pos x="1" y="21"/>
                </a:cxn>
                <a:cxn ang="0">
                  <a:pos x="9" y="70"/>
                </a:cxn>
                <a:cxn ang="0">
                  <a:pos x="17" y="77"/>
                </a:cxn>
                <a:cxn ang="0">
                  <a:pos x="36" y="77"/>
                </a:cxn>
                <a:cxn ang="0">
                  <a:pos x="44" y="70"/>
                </a:cxn>
                <a:cxn ang="0">
                  <a:pos x="52" y="21"/>
                </a:cxn>
              </a:cxnLst>
              <a:rect l="0" t="0" r="r" b="b"/>
              <a:pathLst>
                <a:path w="53" h="77">
                  <a:moveTo>
                    <a:pt x="52" y="21"/>
                  </a:moveTo>
                  <a:cubicBezTo>
                    <a:pt x="53" y="17"/>
                    <a:pt x="52" y="12"/>
                    <a:pt x="49" y="9"/>
                  </a:cubicBezTo>
                  <a:cubicBezTo>
                    <a:pt x="38" y="0"/>
                    <a:pt x="15" y="0"/>
                    <a:pt x="4" y="10"/>
                  </a:cubicBezTo>
                  <a:cubicBezTo>
                    <a:pt x="1" y="12"/>
                    <a:pt x="0" y="17"/>
                    <a:pt x="1" y="21"/>
                  </a:cubicBezTo>
                  <a:cubicBezTo>
                    <a:pt x="9" y="70"/>
                    <a:pt x="9" y="70"/>
                    <a:pt x="9" y="70"/>
                  </a:cubicBezTo>
                  <a:cubicBezTo>
                    <a:pt x="10" y="74"/>
                    <a:pt x="13" y="77"/>
                    <a:pt x="17" y="77"/>
                  </a:cubicBezTo>
                  <a:cubicBezTo>
                    <a:pt x="36" y="77"/>
                    <a:pt x="36" y="77"/>
                    <a:pt x="36" y="77"/>
                  </a:cubicBezTo>
                  <a:cubicBezTo>
                    <a:pt x="40" y="77"/>
                    <a:pt x="43" y="74"/>
                    <a:pt x="44" y="70"/>
                  </a:cubicBezTo>
                  <a:lnTo>
                    <a:pt x="52"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37"/>
            <p:cNvSpPr>
              <a:spLocks/>
            </p:cNvSpPr>
            <p:nvPr/>
          </p:nvSpPr>
          <p:spPr bwMode="auto">
            <a:xfrm>
              <a:off x="6372226" y="3797301"/>
              <a:ext cx="38100" cy="14288"/>
            </a:xfrm>
            <a:custGeom>
              <a:avLst/>
              <a:gdLst/>
              <a:ahLst/>
              <a:cxnLst>
                <a:cxn ang="0">
                  <a:pos x="27" y="0"/>
                </a:cxn>
                <a:cxn ang="0">
                  <a:pos x="6" y="0"/>
                </a:cxn>
                <a:cxn ang="0">
                  <a:pos x="0" y="6"/>
                </a:cxn>
                <a:cxn ang="0">
                  <a:pos x="6" y="12"/>
                </a:cxn>
                <a:cxn ang="0">
                  <a:pos x="27" y="12"/>
                </a:cxn>
                <a:cxn ang="0">
                  <a:pos x="33" y="6"/>
                </a:cxn>
                <a:cxn ang="0">
                  <a:pos x="27" y="0"/>
                </a:cxn>
              </a:cxnLst>
              <a:rect l="0" t="0" r="r" b="b"/>
              <a:pathLst>
                <a:path w="33" h="12">
                  <a:moveTo>
                    <a:pt x="27" y="0"/>
                  </a:moveTo>
                  <a:cubicBezTo>
                    <a:pt x="6" y="0"/>
                    <a:pt x="6" y="0"/>
                    <a:pt x="6" y="0"/>
                  </a:cubicBezTo>
                  <a:cubicBezTo>
                    <a:pt x="3" y="0"/>
                    <a:pt x="0" y="3"/>
                    <a:pt x="0" y="6"/>
                  </a:cubicBezTo>
                  <a:cubicBezTo>
                    <a:pt x="0" y="9"/>
                    <a:pt x="3" y="12"/>
                    <a:pt x="6" y="12"/>
                  </a:cubicBezTo>
                  <a:cubicBezTo>
                    <a:pt x="27" y="12"/>
                    <a:pt x="27" y="12"/>
                    <a:pt x="27" y="12"/>
                  </a:cubicBezTo>
                  <a:cubicBezTo>
                    <a:pt x="30" y="12"/>
                    <a:pt x="33" y="9"/>
                    <a:pt x="33" y="6"/>
                  </a:cubicBezTo>
                  <a:cubicBezTo>
                    <a:pt x="33" y="3"/>
                    <a:pt x="30" y="0"/>
                    <a:pt x="2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Oval 38"/>
            <p:cNvSpPr>
              <a:spLocks noChangeArrowheads="1"/>
            </p:cNvSpPr>
            <p:nvPr/>
          </p:nvSpPr>
          <p:spPr bwMode="auto">
            <a:xfrm>
              <a:off x="6305551" y="3821113"/>
              <a:ext cx="31750"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Oval 39"/>
            <p:cNvSpPr>
              <a:spLocks noChangeArrowheads="1"/>
            </p:cNvSpPr>
            <p:nvPr/>
          </p:nvSpPr>
          <p:spPr bwMode="auto">
            <a:xfrm>
              <a:off x="6338888" y="3994151"/>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2" name="Freeform 40"/>
            <p:cNvSpPr>
              <a:spLocks/>
            </p:cNvSpPr>
            <p:nvPr/>
          </p:nvSpPr>
          <p:spPr bwMode="auto">
            <a:xfrm>
              <a:off x="6286501" y="4122738"/>
              <a:ext cx="33338" cy="33338"/>
            </a:xfrm>
            <a:custGeom>
              <a:avLst/>
              <a:gdLst/>
              <a:ahLst/>
              <a:cxnLst>
                <a:cxn ang="0">
                  <a:pos x="20" y="4"/>
                </a:cxn>
                <a:cxn ang="0">
                  <a:pos x="3" y="9"/>
                </a:cxn>
                <a:cxn ang="0">
                  <a:pos x="9" y="26"/>
                </a:cxn>
                <a:cxn ang="0">
                  <a:pos x="26" y="21"/>
                </a:cxn>
                <a:cxn ang="0">
                  <a:pos x="20" y="4"/>
                </a:cxn>
              </a:cxnLst>
              <a:rect l="0" t="0" r="r" b="b"/>
              <a:pathLst>
                <a:path w="29" h="29">
                  <a:moveTo>
                    <a:pt x="20" y="4"/>
                  </a:moveTo>
                  <a:cubicBezTo>
                    <a:pt x="14" y="0"/>
                    <a:pt x="6" y="3"/>
                    <a:pt x="3" y="9"/>
                  </a:cubicBezTo>
                  <a:cubicBezTo>
                    <a:pt x="0" y="15"/>
                    <a:pt x="2" y="23"/>
                    <a:pt x="9" y="26"/>
                  </a:cubicBezTo>
                  <a:cubicBezTo>
                    <a:pt x="15" y="29"/>
                    <a:pt x="23" y="27"/>
                    <a:pt x="26" y="21"/>
                  </a:cubicBezTo>
                  <a:cubicBezTo>
                    <a:pt x="29" y="15"/>
                    <a:pt x="26" y="7"/>
                    <a:pt x="2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Oval 41"/>
            <p:cNvSpPr>
              <a:spLocks noChangeArrowheads="1"/>
            </p:cNvSpPr>
            <p:nvPr/>
          </p:nvSpPr>
          <p:spPr bwMode="auto">
            <a:xfrm>
              <a:off x="6397626" y="3997326"/>
              <a:ext cx="38100" cy="381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42"/>
            <p:cNvSpPr>
              <a:spLocks/>
            </p:cNvSpPr>
            <p:nvPr/>
          </p:nvSpPr>
          <p:spPr bwMode="auto">
            <a:xfrm>
              <a:off x="6265863" y="3849688"/>
              <a:ext cx="52388" cy="73025"/>
            </a:xfrm>
            <a:custGeom>
              <a:avLst/>
              <a:gdLst/>
              <a:ahLst/>
              <a:cxnLst>
                <a:cxn ang="0">
                  <a:pos x="26" y="5"/>
                </a:cxn>
                <a:cxn ang="0">
                  <a:pos x="2" y="51"/>
                </a:cxn>
                <a:cxn ang="0">
                  <a:pos x="5" y="60"/>
                </a:cxn>
                <a:cxn ang="0">
                  <a:pos x="8" y="62"/>
                </a:cxn>
                <a:cxn ang="0">
                  <a:pos x="17" y="59"/>
                </a:cxn>
                <a:cxn ang="0">
                  <a:pos x="44" y="15"/>
                </a:cxn>
                <a:cxn ang="0">
                  <a:pos x="41" y="6"/>
                </a:cxn>
                <a:cxn ang="0">
                  <a:pos x="34" y="2"/>
                </a:cxn>
                <a:cxn ang="0">
                  <a:pos x="26" y="5"/>
                </a:cxn>
              </a:cxnLst>
              <a:rect l="0" t="0" r="r" b="b"/>
              <a:pathLst>
                <a:path w="45" h="63">
                  <a:moveTo>
                    <a:pt x="26" y="5"/>
                  </a:moveTo>
                  <a:cubicBezTo>
                    <a:pt x="2" y="51"/>
                    <a:pt x="2" y="51"/>
                    <a:pt x="2" y="51"/>
                  </a:cubicBezTo>
                  <a:cubicBezTo>
                    <a:pt x="0" y="54"/>
                    <a:pt x="2" y="58"/>
                    <a:pt x="5" y="60"/>
                  </a:cubicBezTo>
                  <a:cubicBezTo>
                    <a:pt x="8" y="62"/>
                    <a:pt x="8" y="62"/>
                    <a:pt x="8" y="62"/>
                  </a:cubicBezTo>
                  <a:cubicBezTo>
                    <a:pt x="12" y="63"/>
                    <a:pt x="16" y="62"/>
                    <a:pt x="17" y="59"/>
                  </a:cubicBezTo>
                  <a:cubicBezTo>
                    <a:pt x="44" y="15"/>
                    <a:pt x="44" y="15"/>
                    <a:pt x="44" y="15"/>
                  </a:cubicBezTo>
                  <a:cubicBezTo>
                    <a:pt x="45" y="11"/>
                    <a:pt x="44" y="8"/>
                    <a:pt x="41" y="6"/>
                  </a:cubicBezTo>
                  <a:cubicBezTo>
                    <a:pt x="34" y="2"/>
                    <a:pt x="34" y="2"/>
                    <a:pt x="34" y="2"/>
                  </a:cubicBezTo>
                  <a:cubicBezTo>
                    <a:pt x="31" y="0"/>
                    <a:pt x="27" y="1"/>
                    <a:pt x="2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Oval 43"/>
            <p:cNvSpPr>
              <a:spLocks noChangeArrowheads="1"/>
            </p:cNvSpPr>
            <p:nvPr/>
          </p:nvSpPr>
          <p:spPr bwMode="auto">
            <a:xfrm>
              <a:off x="6257926" y="3922713"/>
              <a:ext cx="20638" cy="206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Freeform 44"/>
            <p:cNvSpPr>
              <a:spLocks/>
            </p:cNvSpPr>
            <p:nvPr/>
          </p:nvSpPr>
          <p:spPr bwMode="auto">
            <a:xfrm>
              <a:off x="6261101" y="3946526"/>
              <a:ext cx="31750" cy="68263"/>
            </a:xfrm>
            <a:custGeom>
              <a:avLst/>
              <a:gdLst/>
              <a:ahLst/>
              <a:cxnLst>
                <a:cxn ang="0">
                  <a:pos x="26" y="49"/>
                </a:cxn>
                <a:cxn ang="0">
                  <a:pos x="17" y="6"/>
                </a:cxn>
                <a:cxn ang="0">
                  <a:pos x="10" y="1"/>
                </a:cxn>
                <a:cxn ang="0">
                  <a:pos x="5" y="3"/>
                </a:cxn>
                <a:cxn ang="0">
                  <a:pos x="1" y="10"/>
                </a:cxn>
                <a:cxn ang="0">
                  <a:pos x="13" y="52"/>
                </a:cxn>
                <a:cxn ang="0">
                  <a:pos x="21" y="57"/>
                </a:cxn>
                <a:cxn ang="0">
                  <a:pos x="26" y="49"/>
                </a:cxn>
              </a:cxnLst>
              <a:rect l="0" t="0" r="r" b="b"/>
              <a:pathLst>
                <a:path w="27" h="58">
                  <a:moveTo>
                    <a:pt x="26" y="49"/>
                  </a:moveTo>
                  <a:cubicBezTo>
                    <a:pt x="17" y="6"/>
                    <a:pt x="17" y="6"/>
                    <a:pt x="17" y="6"/>
                  </a:cubicBezTo>
                  <a:cubicBezTo>
                    <a:pt x="17" y="3"/>
                    <a:pt x="13" y="0"/>
                    <a:pt x="10" y="1"/>
                  </a:cubicBezTo>
                  <a:cubicBezTo>
                    <a:pt x="5" y="3"/>
                    <a:pt x="5" y="3"/>
                    <a:pt x="5" y="3"/>
                  </a:cubicBezTo>
                  <a:cubicBezTo>
                    <a:pt x="2" y="3"/>
                    <a:pt x="0" y="7"/>
                    <a:pt x="1" y="10"/>
                  </a:cubicBezTo>
                  <a:cubicBezTo>
                    <a:pt x="13" y="52"/>
                    <a:pt x="13" y="52"/>
                    <a:pt x="13" y="52"/>
                  </a:cubicBezTo>
                  <a:cubicBezTo>
                    <a:pt x="14" y="56"/>
                    <a:pt x="18" y="58"/>
                    <a:pt x="21" y="57"/>
                  </a:cubicBezTo>
                  <a:cubicBezTo>
                    <a:pt x="25" y="56"/>
                    <a:pt x="27" y="52"/>
                    <a:pt x="26"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7" name="Oval 45"/>
            <p:cNvSpPr>
              <a:spLocks noChangeArrowheads="1"/>
            </p:cNvSpPr>
            <p:nvPr/>
          </p:nvSpPr>
          <p:spPr bwMode="auto">
            <a:xfrm>
              <a:off x="6440488" y="3821113"/>
              <a:ext cx="31750"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Freeform 46"/>
            <p:cNvSpPr>
              <a:spLocks/>
            </p:cNvSpPr>
            <p:nvPr/>
          </p:nvSpPr>
          <p:spPr bwMode="auto">
            <a:xfrm>
              <a:off x="6451601" y="3854451"/>
              <a:ext cx="31750" cy="77788"/>
            </a:xfrm>
            <a:custGeom>
              <a:avLst/>
              <a:gdLst/>
              <a:ahLst/>
              <a:cxnLst>
                <a:cxn ang="0">
                  <a:pos x="17" y="66"/>
                </a:cxn>
                <a:cxn ang="0">
                  <a:pos x="21" y="65"/>
                </a:cxn>
                <a:cxn ang="0">
                  <a:pos x="27" y="58"/>
                </a:cxn>
                <a:cxn ang="0">
                  <a:pos x="21" y="6"/>
                </a:cxn>
                <a:cxn ang="0">
                  <a:pos x="14" y="1"/>
                </a:cxn>
                <a:cxn ang="0">
                  <a:pos x="6" y="2"/>
                </a:cxn>
                <a:cxn ang="0">
                  <a:pos x="1" y="9"/>
                </a:cxn>
                <a:cxn ang="0">
                  <a:pos x="9" y="60"/>
                </a:cxn>
                <a:cxn ang="0">
                  <a:pos x="17" y="66"/>
                </a:cxn>
              </a:cxnLst>
              <a:rect l="0" t="0" r="r" b="b"/>
              <a:pathLst>
                <a:path w="27" h="66">
                  <a:moveTo>
                    <a:pt x="17" y="66"/>
                  </a:moveTo>
                  <a:cubicBezTo>
                    <a:pt x="21" y="65"/>
                    <a:pt x="21" y="65"/>
                    <a:pt x="21" y="65"/>
                  </a:cubicBezTo>
                  <a:cubicBezTo>
                    <a:pt x="25" y="65"/>
                    <a:pt x="27" y="61"/>
                    <a:pt x="27" y="58"/>
                  </a:cubicBezTo>
                  <a:cubicBezTo>
                    <a:pt x="21" y="6"/>
                    <a:pt x="21" y="6"/>
                    <a:pt x="21" y="6"/>
                  </a:cubicBezTo>
                  <a:cubicBezTo>
                    <a:pt x="20" y="3"/>
                    <a:pt x="17" y="0"/>
                    <a:pt x="14" y="1"/>
                  </a:cubicBezTo>
                  <a:cubicBezTo>
                    <a:pt x="6" y="2"/>
                    <a:pt x="6" y="2"/>
                    <a:pt x="6" y="2"/>
                  </a:cubicBezTo>
                  <a:cubicBezTo>
                    <a:pt x="2" y="2"/>
                    <a:pt x="0" y="6"/>
                    <a:pt x="1" y="9"/>
                  </a:cubicBezTo>
                  <a:cubicBezTo>
                    <a:pt x="9" y="60"/>
                    <a:pt x="9" y="60"/>
                    <a:pt x="9" y="60"/>
                  </a:cubicBezTo>
                  <a:cubicBezTo>
                    <a:pt x="10" y="64"/>
                    <a:pt x="13" y="66"/>
                    <a:pt x="17"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47"/>
            <p:cNvSpPr>
              <a:spLocks/>
            </p:cNvSpPr>
            <p:nvPr/>
          </p:nvSpPr>
          <p:spPr bwMode="auto">
            <a:xfrm>
              <a:off x="6464301" y="3933826"/>
              <a:ext cx="22225" cy="23813"/>
            </a:xfrm>
            <a:custGeom>
              <a:avLst/>
              <a:gdLst/>
              <a:ahLst/>
              <a:cxnLst>
                <a:cxn ang="0">
                  <a:pos x="13" y="2"/>
                </a:cxn>
                <a:cxn ang="0">
                  <a:pos x="2" y="7"/>
                </a:cxn>
                <a:cxn ang="0">
                  <a:pos x="7" y="18"/>
                </a:cxn>
                <a:cxn ang="0">
                  <a:pos x="18" y="13"/>
                </a:cxn>
                <a:cxn ang="0">
                  <a:pos x="13" y="2"/>
                </a:cxn>
              </a:cxnLst>
              <a:rect l="0" t="0" r="r" b="b"/>
              <a:pathLst>
                <a:path w="19" h="20">
                  <a:moveTo>
                    <a:pt x="13" y="2"/>
                  </a:moveTo>
                  <a:cubicBezTo>
                    <a:pt x="8" y="0"/>
                    <a:pt x="3" y="2"/>
                    <a:pt x="2" y="7"/>
                  </a:cubicBezTo>
                  <a:cubicBezTo>
                    <a:pt x="0" y="11"/>
                    <a:pt x="2" y="16"/>
                    <a:pt x="7" y="18"/>
                  </a:cubicBezTo>
                  <a:cubicBezTo>
                    <a:pt x="11" y="20"/>
                    <a:pt x="16" y="17"/>
                    <a:pt x="18" y="13"/>
                  </a:cubicBezTo>
                  <a:cubicBezTo>
                    <a:pt x="19" y="9"/>
                    <a:pt x="17" y="4"/>
                    <a:pt x="1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Freeform 48"/>
            <p:cNvSpPr>
              <a:spLocks/>
            </p:cNvSpPr>
            <p:nvPr/>
          </p:nvSpPr>
          <p:spPr bwMode="auto">
            <a:xfrm>
              <a:off x="6467476" y="3957638"/>
              <a:ext cx="26988" cy="68263"/>
            </a:xfrm>
            <a:custGeom>
              <a:avLst/>
              <a:gdLst/>
              <a:ahLst/>
              <a:cxnLst>
                <a:cxn ang="0">
                  <a:pos x="11" y="1"/>
                </a:cxn>
                <a:cxn ang="0">
                  <a:pos x="6" y="2"/>
                </a:cxn>
                <a:cxn ang="0">
                  <a:pos x="1" y="9"/>
                </a:cxn>
                <a:cxn ang="0">
                  <a:pos x="8" y="52"/>
                </a:cxn>
                <a:cxn ang="0">
                  <a:pos x="16" y="57"/>
                </a:cxn>
                <a:cxn ang="0">
                  <a:pos x="22" y="50"/>
                </a:cxn>
                <a:cxn ang="0">
                  <a:pos x="18" y="7"/>
                </a:cxn>
                <a:cxn ang="0">
                  <a:pos x="11" y="1"/>
                </a:cxn>
              </a:cxnLst>
              <a:rect l="0" t="0" r="r" b="b"/>
              <a:pathLst>
                <a:path w="22" h="58">
                  <a:moveTo>
                    <a:pt x="11" y="1"/>
                  </a:moveTo>
                  <a:cubicBezTo>
                    <a:pt x="6" y="2"/>
                    <a:pt x="6" y="2"/>
                    <a:pt x="6" y="2"/>
                  </a:cubicBezTo>
                  <a:cubicBezTo>
                    <a:pt x="3" y="2"/>
                    <a:pt x="0" y="5"/>
                    <a:pt x="1" y="9"/>
                  </a:cubicBezTo>
                  <a:cubicBezTo>
                    <a:pt x="8" y="52"/>
                    <a:pt x="8" y="52"/>
                    <a:pt x="8" y="52"/>
                  </a:cubicBezTo>
                  <a:cubicBezTo>
                    <a:pt x="9" y="55"/>
                    <a:pt x="12" y="58"/>
                    <a:pt x="16" y="57"/>
                  </a:cubicBezTo>
                  <a:cubicBezTo>
                    <a:pt x="20" y="57"/>
                    <a:pt x="22" y="54"/>
                    <a:pt x="22" y="50"/>
                  </a:cubicBezTo>
                  <a:cubicBezTo>
                    <a:pt x="18" y="7"/>
                    <a:pt x="18" y="7"/>
                    <a:pt x="18" y="7"/>
                  </a:cubicBezTo>
                  <a:cubicBezTo>
                    <a:pt x="18" y="3"/>
                    <a:pt x="15" y="0"/>
                    <a:pt x="1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1" name="Freeform 49"/>
            <p:cNvSpPr>
              <a:spLocks/>
            </p:cNvSpPr>
            <p:nvPr/>
          </p:nvSpPr>
          <p:spPr bwMode="auto">
            <a:xfrm>
              <a:off x="6296026" y="4029076"/>
              <a:ext cx="68263" cy="96838"/>
            </a:xfrm>
            <a:custGeom>
              <a:avLst/>
              <a:gdLst/>
              <a:ahLst/>
              <a:cxnLst>
                <a:cxn ang="0">
                  <a:pos x="30" y="5"/>
                </a:cxn>
                <a:cxn ang="0">
                  <a:pos x="1" y="67"/>
                </a:cxn>
                <a:cxn ang="0">
                  <a:pos x="5" y="75"/>
                </a:cxn>
                <a:cxn ang="0">
                  <a:pos x="19" y="82"/>
                </a:cxn>
                <a:cxn ang="0">
                  <a:pos x="28" y="79"/>
                </a:cxn>
                <a:cxn ang="0">
                  <a:pos x="57" y="17"/>
                </a:cxn>
                <a:cxn ang="0">
                  <a:pos x="53" y="9"/>
                </a:cxn>
                <a:cxn ang="0">
                  <a:pos x="39" y="2"/>
                </a:cxn>
                <a:cxn ang="0">
                  <a:pos x="30" y="5"/>
                </a:cxn>
              </a:cxnLst>
              <a:rect l="0" t="0" r="r" b="b"/>
              <a:pathLst>
                <a:path w="58" h="83">
                  <a:moveTo>
                    <a:pt x="30" y="5"/>
                  </a:moveTo>
                  <a:cubicBezTo>
                    <a:pt x="1" y="67"/>
                    <a:pt x="1" y="67"/>
                    <a:pt x="1" y="67"/>
                  </a:cubicBezTo>
                  <a:cubicBezTo>
                    <a:pt x="0" y="70"/>
                    <a:pt x="1" y="74"/>
                    <a:pt x="5" y="75"/>
                  </a:cubicBezTo>
                  <a:cubicBezTo>
                    <a:pt x="19" y="82"/>
                    <a:pt x="19" y="82"/>
                    <a:pt x="19" y="82"/>
                  </a:cubicBezTo>
                  <a:cubicBezTo>
                    <a:pt x="23" y="83"/>
                    <a:pt x="26" y="82"/>
                    <a:pt x="28" y="79"/>
                  </a:cubicBezTo>
                  <a:cubicBezTo>
                    <a:pt x="57" y="17"/>
                    <a:pt x="57" y="17"/>
                    <a:pt x="57" y="17"/>
                  </a:cubicBezTo>
                  <a:cubicBezTo>
                    <a:pt x="58" y="14"/>
                    <a:pt x="57" y="10"/>
                    <a:pt x="53" y="9"/>
                  </a:cubicBezTo>
                  <a:cubicBezTo>
                    <a:pt x="39" y="2"/>
                    <a:pt x="39" y="2"/>
                    <a:pt x="39" y="2"/>
                  </a:cubicBezTo>
                  <a:cubicBezTo>
                    <a:pt x="35" y="0"/>
                    <a:pt x="32" y="2"/>
                    <a:pt x="30"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2" name="Freeform 50"/>
            <p:cNvSpPr>
              <a:spLocks/>
            </p:cNvSpPr>
            <p:nvPr/>
          </p:nvSpPr>
          <p:spPr bwMode="auto">
            <a:xfrm>
              <a:off x="6283326" y="4162426"/>
              <a:ext cx="30163" cy="114300"/>
            </a:xfrm>
            <a:custGeom>
              <a:avLst/>
              <a:gdLst/>
              <a:ahLst/>
              <a:cxnLst>
                <a:cxn ang="0">
                  <a:pos x="11" y="97"/>
                </a:cxn>
                <a:cxn ang="0">
                  <a:pos x="17" y="97"/>
                </a:cxn>
                <a:cxn ang="0">
                  <a:pos x="23" y="90"/>
                </a:cxn>
                <a:cxn ang="0">
                  <a:pos x="25" y="6"/>
                </a:cxn>
                <a:cxn ang="0">
                  <a:pos x="19" y="0"/>
                </a:cxn>
                <a:cxn ang="0">
                  <a:pos x="7" y="0"/>
                </a:cxn>
                <a:cxn ang="0">
                  <a:pos x="1" y="7"/>
                </a:cxn>
                <a:cxn ang="0">
                  <a:pos x="5" y="90"/>
                </a:cxn>
                <a:cxn ang="0">
                  <a:pos x="11" y="97"/>
                </a:cxn>
              </a:cxnLst>
              <a:rect l="0" t="0" r="r" b="b"/>
              <a:pathLst>
                <a:path w="25" h="97">
                  <a:moveTo>
                    <a:pt x="11" y="97"/>
                  </a:moveTo>
                  <a:cubicBezTo>
                    <a:pt x="17" y="97"/>
                    <a:pt x="17" y="97"/>
                    <a:pt x="17" y="97"/>
                  </a:cubicBezTo>
                  <a:cubicBezTo>
                    <a:pt x="20" y="97"/>
                    <a:pt x="23" y="94"/>
                    <a:pt x="23" y="90"/>
                  </a:cubicBezTo>
                  <a:cubicBezTo>
                    <a:pt x="25" y="6"/>
                    <a:pt x="25" y="6"/>
                    <a:pt x="25" y="6"/>
                  </a:cubicBezTo>
                  <a:cubicBezTo>
                    <a:pt x="25" y="3"/>
                    <a:pt x="23" y="0"/>
                    <a:pt x="19" y="0"/>
                  </a:cubicBezTo>
                  <a:cubicBezTo>
                    <a:pt x="7" y="0"/>
                    <a:pt x="7" y="0"/>
                    <a:pt x="7" y="0"/>
                  </a:cubicBezTo>
                  <a:cubicBezTo>
                    <a:pt x="3" y="0"/>
                    <a:pt x="0" y="3"/>
                    <a:pt x="1" y="7"/>
                  </a:cubicBezTo>
                  <a:cubicBezTo>
                    <a:pt x="5" y="90"/>
                    <a:pt x="5" y="90"/>
                    <a:pt x="5" y="90"/>
                  </a:cubicBezTo>
                  <a:cubicBezTo>
                    <a:pt x="5" y="94"/>
                    <a:pt x="8" y="97"/>
                    <a:pt x="11"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51"/>
            <p:cNvSpPr>
              <a:spLocks/>
            </p:cNvSpPr>
            <p:nvPr/>
          </p:nvSpPr>
          <p:spPr bwMode="auto">
            <a:xfrm>
              <a:off x="6408738" y="4138613"/>
              <a:ext cx="34925" cy="33338"/>
            </a:xfrm>
            <a:custGeom>
              <a:avLst/>
              <a:gdLst/>
              <a:ahLst/>
              <a:cxnLst>
                <a:cxn ang="0">
                  <a:pos x="27" y="10"/>
                </a:cxn>
                <a:cxn ang="0">
                  <a:pos x="11" y="3"/>
                </a:cxn>
                <a:cxn ang="0">
                  <a:pos x="2" y="19"/>
                </a:cxn>
                <a:cxn ang="0">
                  <a:pos x="19" y="26"/>
                </a:cxn>
                <a:cxn ang="0">
                  <a:pos x="27" y="10"/>
                </a:cxn>
              </a:cxnLst>
              <a:rect l="0" t="0" r="r" b="b"/>
              <a:pathLst>
                <a:path w="29" h="29">
                  <a:moveTo>
                    <a:pt x="27" y="10"/>
                  </a:moveTo>
                  <a:cubicBezTo>
                    <a:pt x="25" y="4"/>
                    <a:pt x="17" y="0"/>
                    <a:pt x="11" y="3"/>
                  </a:cubicBezTo>
                  <a:cubicBezTo>
                    <a:pt x="4" y="5"/>
                    <a:pt x="0" y="12"/>
                    <a:pt x="2" y="19"/>
                  </a:cubicBezTo>
                  <a:cubicBezTo>
                    <a:pt x="5" y="25"/>
                    <a:pt x="12" y="29"/>
                    <a:pt x="19" y="26"/>
                  </a:cubicBezTo>
                  <a:cubicBezTo>
                    <a:pt x="26" y="24"/>
                    <a:pt x="29" y="17"/>
                    <a:pt x="27"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52"/>
            <p:cNvSpPr>
              <a:spLocks/>
            </p:cNvSpPr>
            <p:nvPr/>
          </p:nvSpPr>
          <p:spPr bwMode="auto">
            <a:xfrm>
              <a:off x="6403976" y="4038601"/>
              <a:ext cx="38100" cy="96838"/>
            </a:xfrm>
            <a:custGeom>
              <a:avLst/>
              <a:gdLst/>
              <a:ahLst/>
              <a:cxnLst>
                <a:cxn ang="0">
                  <a:pos x="22" y="0"/>
                </a:cxn>
                <a:cxn ang="0">
                  <a:pos x="6" y="1"/>
                </a:cxn>
                <a:cxn ang="0">
                  <a:pos x="0" y="8"/>
                </a:cxn>
                <a:cxn ang="0">
                  <a:pos x="4" y="76"/>
                </a:cxn>
                <a:cxn ang="0">
                  <a:pos x="10" y="82"/>
                </a:cxn>
                <a:cxn ang="0">
                  <a:pos x="27" y="81"/>
                </a:cxn>
                <a:cxn ang="0">
                  <a:pos x="33" y="74"/>
                </a:cxn>
                <a:cxn ang="0">
                  <a:pos x="29" y="6"/>
                </a:cxn>
                <a:cxn ang="0">
                  <a:pos x="22" y="0"/>
                </a:cxn>
              </a:cxnLst>
              <a:rect l="0" t="0" r="r" b="b"/>
              <a:pathLst>
                <a:path w="33" h="82">
                  <a:moveTo>
                    <a:pt x="22" y="0"/>
                  </a:moveTo>
                  <a:cubicBezTo>
                    <a:pt x="6" y="1"/>
                    <a:pt x="6" y="1"/>
                    <a:pt x="6" y="1"/>
                  </a:cubicBezTo>
                  <a:cubicBezTo>
                    <a:pt x="2" y="1"/>
                    <a:pt x="0" y="4"/>
                    <a:pt x="0" y="8"/>
                  </a:cubicBezTo>
                  <a:cubicBezTo>
                    <a:pt x="4" y="76"/>
                    <a:pt x="4" y="76"/>
                    <a:pt x="4" y="76"/>
                  </a:cubicBezTo>
                  <a:cubicBezTo>
                    <a:pt x="4" y="79"/>
                    <a:pt x="7" y="82"/>
                    <a:pt x="10" y="82"/>
                  </a:cubicBezTo>
                  <a:cubicBezTo>
                    <a:pt x="27" y="81"/>
                    <a:pt x="27" y="81"/>
                    <a:pt x="27" y="81"/>
                  </a:cubicBezTo>
                  <a:cubicBezTo>
                    <a:pt x="30" y="81"/>
                    <a:pt x="33" y="78"/>
                    <a:pt x="33" y="74"/>
                  </a:cubicBezTo>
                  <a:cubicBezTo>
                    <a:pt x="29" y="6"/>
                    <a:pt x="29" y="6"/>
                    <a:pt x="29" y="6"/>
                  </a:cubicBezTo>
                  <a:cubicBezTo>
                    <a:pt x="29" y="3"/>
                    <a:pt x="26"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5" name="Freeform 53"/>
            <p:cNvSpPr>
              <a:spLocks/>
            </p:cNvSpPr>
            <p:nvPr/>
          </p:nvSpPr>
          <p:spPr bwMode="auto">
            <a:xfrm>
              <a:off x="6411913" y="4175126"/>
              <a:ext cx="28575" cy="112713"/>
            </a:xfrm>
            <a:custGeom>
              <a:avLst/>
              <a:gdLst/>
              <a:ahLst/>
              <a:cxnLst>
                <a:cxn ang="0">
                  <a:pos x="6" y="0"/>
                </a:cxn>
                <a:cxn ang="0">
                  <a:pos x="0" y="6"/>
                </a:cxn>
                <a:cxn ang="0">
                  <a:pos x="4" y="90"/>
                </a:cxn>
                <a:cxn ang="0">
                  <a:pos x="11" y="96"/>
                </a:cxn>
                <a:cxn ang="0">
                  <a:pos x="16" y="96"/>
                </a:cxn>
                <a:cxn ang="0">
                  <a:pos x="23" y="90"/>
                </a:cxn>
                <a:cxn ang="0">
                  <a:pos x="25" y="6"/>
                </a:cxn>
                <a:cxn ang="0">
                  <a:pos x="19" y="0"/>
                </a:cxn>
                <a:cxn ang="0">
                  <a:pos x="6" y="0"/>
                </a:cxn>
              </a:cxnLst>
              <a:rect l="0" t="0" r="r" b="b"/>
              <a:pathLst>
                <a:path w="25" h="96">
                  <a:moveTo>
                    <a:pt x="6" y="0"/>
                  </a:moveTo>
                  <a:cubicBezTo>
                    <a:pt x="3" y="0"/>
                    <a:pt x="0" y="3"/>
                    <a:pt x="0" y="6"/>
                  </a:cubicBezTo>
                  <a:cubicBezTo>
                    <a:pt x="4" y="90"/>
                    <a:pt x="4" y="90"/>
                    <a:pt x="4" y="90"/>
                  </a:cubicBezTo>
                  <a:cubicBezTo>
                    <a:pt x="4" y="94"/>
                    <a:pt x="7" y="96"/>
                    <a:pt x="11" y="96"/>
                  </a:cubicBezTo>
                  <a:cubicBezTo>
                    <a:pt x="16" y="96"/>
                    <a:pt x="16" y="96"/>
                    <a:pt x="16" y="96"/>
                  </a:cubicBezTo>
                  <a:cubicBezTo>
                    <a:pt x="20" y="96"/>
                    <a:pt x="23" y="93"/>
                    <a:pt x="23" y="90"/>
                  </a:cubicBezTo>
                  <a:cubicBezTo>
                    <a:pt x="25" y="6"/>
                    <a:pt x="25" y="6"/>
                    <a:pt x="25" y="6"/>
                  </a:cubicBezTo>
                  <a:cubicBezTo>
                    <a:pt x="25" y="3"/>
                    <a:pt x="22" y="0"/>
                    <a:pt x="19" y="0"/>
                  </a:cubicBez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6" name="Freeform 54"/>
            <p:cNvSpPr>
              <a:spLocks/>
            </p:cNvSpPr>
            <p:nvPr/>
          </p:nvSpPr>
          <p:spPr bwMode="auto">
            <a:xfrm>
              <a:off x="6270626" y="4308476"/>
              <a:ext cx="187325" cy="46038"/>
            </a:xfrm>
            <a:custGeom>
              <a:avLst/>
              <a:gdLst/>
              <a:ahLst/>
              <a:cxnLst>
                <a:cxn ang="0">
                  <a:pos x="160" y="33"/>
                </a:cxn>
                <a:cxn ang="0">
                  <a:pos x="160" y="6"/>
                </a:cxn>
                <a:cxn ang="0">
                  <a:pos x="154" y="0"/>
                </a:cxn>
                <a:cxn ang="0">
                  <a:pos x="7" y="0"/>
                </a:cxn>
                <a:cxn ang="0">
                  <a:pos x="0" y="6"/>
                </a:cxn>
                <a:cxn ang="0">
                  <a:pos x="0" y="33"/>
                </a:cxn>
                <a:cxn ang="0">
                  <a:pos x="7" y="40"/>
                </a:cxn>
                <a:cxn ang="0">
                  <a:pos x="154" y="40"/>
                </a:cxn>
                <a:cxn ang="0">
                  <a:pos x="160" y="33"/>
                </a:cxn>
              </a:cxnLst>
              <a:rect l="0" t="0" r="r" b="b"/>
              <a:pathLst>
                <a:path w="160" h="40">
                  <a:moveTo>
                    <a:pt x="160" y="33"/>
                  </a:moveTo>
                  <a:cubicBezTo>
                    <a:pt x="160" y="6"/>
                    <a:pt x="160" y="6"/>
                    <a:pt x="160" y="6"/>
                  </a:cubicBezTo>
                  <a:cubicBezTo>
                    <a:pt x="160" y="3"/>
                    <a:pt x="157" y="0"/>
                    <a:pt x="154" y="0"/>
                  </a:cubicBezTo>
                  <a:cubicBezTo>
                    <a:pt x="7" y="0"/>
                    <a:pt x="7" y="0"/>
                    <a:pt x="7" y="0"/>
                  </a:cubicBezTo>
                  <a:cubicBezTo>
                    <a:pt x="3" y="0"/>
                    <a:pt x="0" y="3"/>
                    <a:pt x="0" y="6"/>
                  </a:cubicBezTo>
                  <a:cubicBezTo>
                    <a:pt x="0" y="33"/>
                    <a:pt x="0" y="33"/>
                    <a:pt x="0" y="33"/>
                  </a:cubicBezTo>
                  <a:cubicBezTo>
                    <a:pt x="0" y="37"/>
                    <a:pt x="3" y="40"/>
                    <a:pt x="7" y="40"/>
                  </a:cubicBezTo>
                  <a:cubicBezTo>
                    <a:pt x="154" y="40"/>
                    <a:pt x="154" y="40"/>
                    <a:pt x="154" y="40"/>
                  </a:cubicBezTo>
                  <a:cubicBezTo>
                    <a:pt x="157" y="40"/>
                    <a:pt x="160" y="37"/>
                    <a:pt x="160"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89" name="Freeform 32"/>
          <p:cNvSpPr>
            <a:spLocks/>
          </p:cNvSpPr>
          <p:nvPr/>
        </p:nvSpPr>
        <p:spPr bwMode="auto">
          <a:xfrm>
            <a:off x="2443991" y="3491588"/>
            <a:ext cx="325137" cy="282431"/>
          </a:xfrm>
          <a:custGeom>
            <a:avLst/>
            <a:gdLst/>
            <a:ahLst/>
            <a:cxnLst>
              <a:cxn ang="0">
                <a:pos x="255" y="0"/>
              </a:cxn>
              <a:cxn ang="0">
                <a:pos x="651" y="0"/>
              </a:cxn>
              <a:cxn ang="0">
                <a:pos x="906" y="787"/>
              </a:cxn>
              <a:cxn ang="0">
                <a:pos x="0" y="787"/>
              </a:cxn>
              <a:cxn ang="0">
                <a:pos x="255" y="0"/>
              </a:cxn>
              <a:cxn ang="0">
                <a:pos x="255" y="0"/>
              </a:cxn>
            </a:cxnLst>
            <a:rect l="0" t="0" r="r" b="b"/>
            <a:pathLst>
              <a:path w="906" h="787">
                <a:moveTo>
                  <a:pt x="255" y="0"/>
                </a:moveTo>
                <a:lnTo>
                  <a:pt x="651" y="0"/>
                </a:lnTo>
                <a:lnTo>
                  <a:pt x="906" y="787"/>
                </a:lnTo>
                <a:lnTo>
                  <a:pt x="0" y="787"/>
                </a:lnTo>
                <a:lnTo>
                  <a:pt x="255" y="0"/>
                </a:lnTo>
                <a:lnTo>
                  <a:pt x="255"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33"/>
          <p:cNvSpPr>
            <a:spLocks/>
          </p:cNvSpPr>
          <p:nvPr/>
        </p:nvSpPr>
        <p:spPr bwMode="auto">
          <a:xfrm>
            <a:off x="2442197" y="3781197"/>
            <a:ext cx="328726" cy="58496"/>
          </a:xfrm>
          <a:custGeom>
            <a:avLst/>
            <a:gdLst/>
            <a:ahLst/>
            <a:cxnLst>
              <a:cxn ang="0">
                <a:pos x="0" y="0"/>
              </a:cxn>
              <a:cxn ang="0">
                <a:pos x="916" y="0"/>
              </a:cxn>
              <a:cxn ang="0">
                <a:pos x="916" y="163"/>
              </a:cxn>
              <a:cxn ang="0">
                <a:pos x="0" y="163"/>
              </a:cxn>
              <a:cxn ang="0">
                <a:pos x="0" y="0"/>
              </a:cxn>
              <a:cxn ang="0">
                <a:pos x="0" y="0"/>
              </a:cxn>
            </a:cxnLst>
            <a:rect l="0" t="0" r="r" b="b"/>
            <a:pathLst>
              <a:path w="916" h="163">
                <a:moveTo>
                  <a:pt x="0" y="0"/>
                </a:moveTo>
                <a:lnTo>
                  <a:pt x="916" y="0"/>
                </a:lnTo>
                <a:lnTo>
                  <a:pt x="916" y="163"/>
                </a:lnTo>
                <a:lnTo>
                  <a:pt x="0" y="163"/>
                </a:lnTo>
                <a:lnTo>
                  <a:pt x="0" y="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34"/>
          <p:cNvSpPr>
            <a:spLocks/>
          </p:cNvSpPr>
          <p:nvPr/>
        </p:nvSpPr>
        <p:spPr bwMode="auto">
          <a:xfrm>
            <a:off x="2591487" y="3804882"/>
            <a:ext cx="30145" cy="26556"/>
          </a:xfrm>
          <a:custGeom>
            <a:avLst/>
            <a:gdLst/>
            <a:ahLst/>
            <a:cxnLst>
              <a:cxn ang="0">
                <a:pos x="213" y="7"/>
              </a:cxn>
              <a:cxn ang="0">
                <a:pos x="37" y="66"/>
              </a:cxn>
              <a:cxn ang="0">
                <a:pos x="0" y="188"/>
              </a:cxn>
              <a:cxn ang="0">
                <a:pos x="244" y="432"/>
              </a:cxn>
              <a:cxn ang="0">
                <a:pos x="488" y="188"/>
              </a:cxn>
              <a:cxn ang="0">
                <a:pos x="448" y="61"/>
              </a:cxn>
              <a:cxn ang="0">
                <a:pos x="213" y="7"/>
              </a:cxn>
            </a:cxnLst>
            <a:rect l="0" t="0" r="r" b="b"/>
            <a:pathLst>
              <a:path w="488" h="432">
                <a:moveTo>
                  <a:pt x="213" y="7"/>
                </a:moveTo>
                <a:cubicBezTo>
                  <a:pt x="141" y="13"/>
                  <a:pt x="82" y="39"/>
                  <a:pt x="37" y="66"/>
                </a:cubicBezTo>
                <a:cubicBezTo>
                  <a:pt x="15" y="102"/>
                  <a:pt x="0" y="142"/>
                  <a:pt x="0" y="188"/>
                </a:cubicBezTo>
                <a:cubicBezTo>
                  <a:pt x="0" y="322"/>
                  <a:pt x="109" y="432"/>
                  <a:pt x="244" y="432"/>
                </a:cubicBezTo>
                <a:cubicBezTo>
                  <a:pt x="379" y="432"/>
                  <a:pt x="488" y="322"/>
                  <a:pt x="488" y="188"/>
                </a:cubicBezTo>
                <a:cubicBezTo>
                  <a:pt x="488" y="140"/>
                  <a:pt x="471" y="98"/>
                  <a:pt x="448" y="61"/>
                </a:cubicBezTo>
                <a:cubicBezTo>
                  <a:pt x="362" y="15"/>
                  <a:pt x="282" y="0"/>
                  <a:pt x="213"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Freeform 35"/>
          <p:cNvSpPr>
            <a:spLocks/>
          </p:cNvSpPr>
          <p:nvPr/>
        </p:nvSpPr>
        <p:spPr bwMode="auto">
          <a:xfrm>
            <a:off x="2577850" y="3856200"/>
            <a:ext cx="54907" cy="16867"/>
          </a:xfrm>
          <a:custGeom>
            <a:avLst/>
            <a:gdLst/>
            <a:ahLst/>
            <a:cxnLst>
              <a:cxn ang="0">
                <a:pos x="887" y="0"/>
              </a:cxn>
              <a:cxn ang="0">
                <a:pos x="444" y="158"/>
              </a:cxn>
              <a:cxn ang="0">
                <a:pos x="0" y="0"/>
              </a:cxn>
              <a:cxn ang="0">
                <a:pos x="444" y="272"/>
              </a:cxn>
              <a:cxn ang="0">
                <a:pos x="887" y="0"/>
              </a:cxn>
            </a:cxnLst>
            <a:rect l="0" t="0" r="r" b="b"/>
            <a:pathLst>
              <a:path w="887" h="272">
                <a:moveTo>
                  <a:pt x="887" y="0"/>
                </a:moveTo>
                <a:cubicBezTo>
                  <a:pt x="766" y="99"/>
                  <a:pt x="612" y="158"/>
                  <a:pt x="444" y="158"/>
                </a:cubicBezTo>
                <a:cubicBezTo>
                  <a:pt x="276" y="158"/>
                  <a:pt x="121" y="99"/>
                  <a:pt x="0" y="0"/>
                </a:cubicBezTo>
                <a:cubicBezTo>
                  <a:pt x="83" y="161"/>
                  <a:pt x="250" y="272"/>
                  <a:pt x="444" y="272"/>
                </a:cubicBezTo>
                <a:cubicBezTo>
                  <a:pt x="637" y="272"/>
                  <a:pt x="804" y="161"/>
                  <a:pt x="88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36"/>
          <p:cNvSpPr>
            <a:spLocks/>
          </p:cNvSpPr>
          <p:nvPr/>
        </p:nvSpPr>
        <p:spPr bwMode="auto">
          <a:xfrm>
            <a:off x="2566725" y="3879527"/>
            <a:ext cx="76798" cy="23685"/>
          </a:xfrm>
          <a:custGeom>
            <a:avLst/>
            <a:gdLst/>
            <a:ahLst/>
            <a:cxnLst>
              <a:cxn ang="0">
                <a:pos x="1241" y="0"/>
              </a:cxn>
              <a:cxn ang="0">
                <a:pos x="621" y="221"/>
              </a:cxn>
              <a:cxn ang="0">
                <a:pos x="0" y="0"/>
              </a:cxn>
              <a:cxn ang="0">
                <a:pos x="621" y="380"/>
              </a:cxn>
              <a:cxn ang="0">
                <a:pos x="1241" y="0"/>
              </a:cxn>
            </a:cxnLst>
            <a:rect l="0" t="0" r="r" b="b"/>
            <a:pathLst>
              <a:path w="1241" h="380">
                <a:moveTo>
                  <a:pt x="1241" y="0"/>
                </a:moveTo>
                <a:cubicBezTo>
                  <a:pt x="1072" y="138"/>
                  <a:pt x="856" y="221"/>
                  <a:pt x="621" y="221"/>
                </a:cubicBezTo>
                <a:cubicBezTo>
                  <a:pt x="385" y="221"/>
                  <a:pt x="169" y="138"/>
                  <a:pt x="0" y="0"/>
                </a:cubicBezTo>
                <a:cubicBezTo>
                  <a:pt x="115" y="226"/>
                  <a:pt x="350" y="380"/>
                  <a:pt x="621" y="380"/>
                </a:cubicBezTo>
                <a:cubicBezTo>
                  <a:pt x="891" y="380"/>
                  <a:pt x="1126" y="226"/>
                  <a:pt x="124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4" name="Freeform 37"/>
          <p:cNvSpPr>
            <a:spLocks/>
          </p:cNvSpPr>
          <p:nvPr/>
        </p:nvSpPr>
        <p:spPr bwMode="auto">
          <a:xfrm>
            <a:off x="2551294" y="3904648"/>
            <a:ext cx="107661" cy="33016"/>
          </a:xfrm>
          <a:custGeom>
            <a:avLst/>
            <a:gdLst/>
            <a:ahLst/>
            <a:cxnLst>
              <a:cxn ang="0">
                <a:pos x="1739" y="0"/>
              </a:cxn>
              <a:cxn ang="0">
                <a:pos x="870" y="309"/>
              </a:cxn>
              <a:cxn ang="0">
                <a:pos x="0" y="0"/>
              </a:cxn>
              <a:cxn ang="0">
                <a:pos x="870" y="533"/>
              </a:cxn>
              <a:cxn ang="0">
                <a:pos x="1739" y="0"/>
              </a:cxn>
            </a:cxnLst>
            <a:rect l="0" t="0" r="r" b="b"/>
            <a:pathLst>
              <a:path w="1739" h="533">
                <a:moveTo>
                  <a:pt x="1739" y="0"/>
                </a:moveTo>
                <a:cubicBezTo>
                  <a:pt x="1501" y="193"/>
                  <a:pt x="1199" y="309"/>
                  <a:pt x="870" y="309"/>
                </a:cubicBezTo>
                <a:cubicBezTo>
                  <a:pt x="540" y="309"/>
                  <a:pt x="238" y="193"/>
                  <a:pt x="0" y="0"/>
                </a:cubicBezTo>
                <a:cubicBezTo>
                  <a:pt x="162" y="316"/>
                  <a:pt x="491" y="533"/>
                  <a:pt x="870" y="533"/>
                </a:cubicBezTo>
                <a:cubicBezTo>
                  <a:pt x="1249" y="533"/>
                  <a:pt x="1577" y="316"/>
                  <a:pt x="1739"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Oval 38"/>
          <p:cNvSpPr>
            <a:spLocks noChangeArrowheads="1"/>
          </p:cNvSpPr>
          <p:nvPr/>
        </p:nvSpPr>
        <p:spPr bwMode="auto">
          <a:xfrm>
            <a:off x="2672951" y="3663487"/>
            <a:ext cx="34811" cy="2799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Oval 39"/>
          <p:cNvSpPr>
            <a:spLocks noChangeArrowheads="1"/>
          </p:cNvSpPr>
          <p:nvPr/>
        </p:nvSpPr>
        <p:spPr bwMode="auto">
          <a:xfrm>
            <a:off x="2616967" y="3663487"/>
            <a:ext cx="34811" cy="2799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7" name="Oval 40"/>
          <p:cNvSpPr>
            <a:spLocks noChangeArrowheads="1"/>
          </p:cNvSpPr>
          <p:nvPr/>
        </p:nvSpPr>
        <p:spPr bwMode="auto">
          <a:xfrm>
            <a:off x="2561342" y="3663487"/>
            <a:ext cx="34811" cy="2799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8" name="Oval 41"/>
          <p:cNvSpPr>
            <a:spLocks noChangeArrowheads="1"/>
          </p:cNvSpPr>
          <p:nvPr/>
        </p:nvSpPr>
        <p:spPr bwMode="auto">
          <a:xfrm>
            <a:off x="2505358" y="3663487"/>
            <a:ext cx="34811" cy="2799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Oval 42"/>
          <p:cNvSpPr>
            <a:spLocks noChangeArrowheads="1"/>
          </p:cNvSpPr>
          <p:nvPr/>
        </p:nvSpPr>
        <p:spPr bwMode="auto">
          <a:xfrm>
            <a:off x="2665056" y="3617552"/>
            <a:ext cx="30863" cy="2476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0" name="Oval 43"/>
          <p:cNvSpPr>
            <a:spLocks noChangeArrowheads="1"/>
          </p:cNvSpPr>
          <p:nvPr/>
        </p:nvSpPr>
        <p:spPr bwMode="auto">
          <a:xfrm>
            <a:off x="2615891" y="3617552"/>
            <a:ext cx="30504" cy="2476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Oval 44"/>
          <p:cNvSpPr>
            <a:spLocks noChangeArrowheads="1"/>
          </p:cNvSpPr>
          <p:nvPr/>
        </p:nvSpPr>
        <p:spPr bwMode="auto">
          <a:xfrm>
            <a:off x="2566725" y="3617552"/>
            <a:ext cx="30504" cy="2476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2" name="Oval 45"/>
          <p:cNvSpPr>
            <a:spLocks noChangeArrowheads="1"/>
          </p:cNvSpPr>
          <p:nvPr/>
        </p:nvSpPr>
        <p:spPr bwMode="auto">
          <a:xfrm>
            <a:off x="2517201" y="3617552"/>
            <a:ext cx="30863" cy="24762"/>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3" name="Oval 46"/>
          <p:cNvSpPr>
            <a:spLocks noChangeArrowheads="1"/>
          </p:cNvSpPr>
          <p:nvPr/>
        </p:nvSpPr>
        <p:spPr bwMode="auto">
          <a:xfrm>
            <a:off x="2657520" y="3577358"/>
            <a:ext cx="26556" cy="21173"/>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Oval 47"/>
          <p:cNvSpPr>
            <a:spLocks noChangeArrowheads="1"/>
          </p:cNvSpPr>
          <p:nvPr/>
        </p:nvSpPr>
        <p:spPr bwMode="auto">
          <a:xfrm>
            <a:off x="2614455" y="3577358"/>
            <a:ext cx="26915" cy="21173"/>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Oval 48"/>
          <p:cNvSpPr>
            <a:spLocks noChangeArrowheads="1"/>
          </p:cNvSpPr>
          <p:nvPr/>
        </p:nvSpPr>
        <p:spPr bwMode="auto">
          <a:xfrm>
            <a:off x="2571750" y="3577358"/>
            <a:ext cx="26915" cy="21173"/>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Oval 49"/>
          <p:cNvSpPr>
            <a:spLocks noChangeArrowheads="1"/>
          </p:cNvSpPr>
          <p:nvPr/>
        </p:nvSpPr>
        <p:spPr bwMode="auto">
          <a:xfrm>
            <a:off x="2529044" y="3577358"/>
            <a:ext cx="26556" cy="21173"/>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7" name="Oval 50"/>
          <p:cNvSpPr>
            <a:spLocks noChangeArrowheads="1"/>
          </p:cNvSpPr>
          <p:nvPr/>
        </p:nvSpPr>
        <p:spPr bwMode="auto">
          <a:xfrm>
            <a:off x="2650342" y="3539318"/>
            <a:ext cx="23327" cy="18661"/>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8" name="Oval 51"/>
          <p:cNvSpPr>
            <a:spLocks noChangeArrowheads="1"/>
          </p:cNvSpPr>
          <p:nvPr/>
        </p:nvSpPr>
        <p:spPr bwMode="auto">
          <a:xfrm>
            <a:off x="2613379" y="3539318"/>
            <a:ext cx="23327" cy="18661"/>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9" name="Oval 52"/>
          <p:cNvSpPr>
            <a:spLocks noChangeArrowheads="1"/>
          </p:cNvSpPr>
          <p:nvPr/>
        </p:nvSpPr>
        <p:spPr bwMode="auto">
          <a:xfrm>
            <a:off x="2576415" y="3539318"/>
            <a:ext cx="23327" cy="18661"/>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0" name="Oval 53"/>
          <p:cNvSpPr>
            <a:spLocks noChangeArrowheads="1"/>
          </p:cNvSpPr>
          <p:nvPr/>
        </p:nvSpPr>
        <p:spPr bwMode="auto">
          <a:xfrm>
            <a:off x="2539451" y="3539318"/>
            <a:ext cx="23327" cy="18661"/>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1" name="Téglalap: lekerekített 110"/>
          <p:cNvSpPr/>
          <p:nvPr/>
        </p:nvSpPr>
        <p:spPr>
          <a:xfrm>
            <a:off x="2363599" y="1295791"/>
            <a:ext cx="317315" cy="2510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113" name="Group 212"/>
          <p:cNvGrpSpPr>
            <a:grpSpLocks noChangeAspect="1"/>
          </p:cNvGrpSpPr>
          <p:nvPr/>
        </p:nvGrpSpPr>
        <p:grpSpPr>
          <a:xfrm>
            <a:off x="2391270" y="1097297"/>
            <a:ext cx="424876" cy="448667"/>
            <a:chOff x="5383212" y="398463"/>
            <a:chExt cx="3600451" cy="3802062"/>
          </a:xfrm>
          <a:solidFill>
            <a:schemeClr val="bg1"/>
          </a:solidFill>
        </p:grpSpPr>
        <p:sp>
          <p:nvSpPr>
            <p:cNvPr id="114" name="Oval 36"/>
            <p:cNvSpPr>
              <a:spLocks noChangeArrowheads="1"/>
            </p:cNvSpPr>
            <p:nvPr/>
          </p:nvSpPr>
          <p:spPr bwMode="auto">
            <a:xfrm>
              <a:off x="6743700" y="1646238"/>
              <a:ext cx="842963" cy="4683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5" name="Freeform 37"/>
            <p:cNvSpPr>
              <a:spLocks/>
            </p:cNvSpPr>
            <p:nvPr/>
          </p:nvSpPr>
          <p:spPr bwMode="auto">
            <a:xfrm>
              <a:off x="7113588" y="442913"/>
              <a:ext cx="506413" cy="1222375"/>
            </a:xfrm>
            <a:custGeom>
              <a:avLst/>
              <a:gdLst/>
              <a:ahLst/>
              <a:cxnLst>
                <a:cxn ang="0">
                  <a:pos x="45" y="770"/>
                </a:cxn>
                <a:cxn ang="0">
                  <a:pos x="0" y="761"/>
                </a:cxn>
                <a:cxn ang="0">
                  <a:pos x="297" y="0"/>
                </a:cxn>
                <a:cxn ang="0">
                  <a:pos x="319" y="5"/>
                </a:cxn>
                <a:cxn ang="0">
                  <a:pos x="45" y="770"/>
                </a:cxn>
              </a:cxnLst>
              <a:rect l="0" t="0" r="r" b="b"/>
              <a:pathLst>
                <a:path w="319" h="770">
                  <a:moveTo>
                    <a:pt x="45" y="770"/>
                  </a:moveTo>
                  <a:lnTo>
                    <a:pt x="0" y="761"/>
                  </a:lnTo>
                  <a:lnTo>
                    <a:pt x="297" y="0"/>
                  </a:lnTo>
                  <a:lnTo>
                    <a:pt x="319" y="5"/>
                  </a:lnTo>
                  <a:lnTo>
                    <a:pt x="45" y="7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6" name="Freeform 38"/>
            <p:cNvSpPr>
              <a:spLocks/>
            </p:cNvSpPr>
            <p:nvPr/>
          </p:nvSpPr>
          <p:spPr bwMode="auto">
            <a:xfrm>
              <a:off x="7540625" y="398463"/>
              <a:ext cx="130175" cy="98425"/>
            </a:xfrm>
            <a:custGeom>
              <a:avLst/>
              <a:gdLst/>
              <a:ahLst/>
              <a:cxnLst>
                <a:cxn ang="0">
                  <a:pos x="96" y="47"/>
                </a:cxn>
                <a:cxn ang="0">
                  <a:pos x="39" y="72"/>
                </a:cxn>
                <a:cxn ang="0">
                  <a:pos x="7" y="30"/>
                </a:cxn>
                <a:cxn ang="0">
                  <a:pos x="64" y="5"/>
                </a:cxn>
                <a:cxn ang="0">
                  <a:pos x="96" y="47"/>
                </a:cxn>
              </a:cxnLst>
              <a:rect l="0" t="0" r="r" b="b"/>
              <a:pathLst>
                <a:path w="103" h="77">
                  <a:moveTo>
                    <a:pt x="96" y="47"/>
                  </a:moveTo>
                  <a:cubicBezTo>
                    <a:pt x="89" y="66"/>
                    <a:pt x="64" y="77"/>
                    <a:pt x="39" y="72"/>
                  </a:cubicBezTo>
                  <a:cubicBezTo>
                    <a:pt x="15" y="68"/>
                    <a:pt x="0" y="49"/>
                    <a:pt x="7" y="30"/>
                  </a:cubicBezTo>
                  <a:cubicBezTo>
                    <a:pt x="14" y="11"/>
                    <a:pt x="39" y="0"/>
                    <a:pt x="64" y="5"/>
                  </a:cubicBezTo>
                  <a:cubicBezTo>
                    <a:pt x="88" y="9"/>
                    <a:pt x="103" y="28"/>
                    <a:pt x="96"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7" name="Freeform 39"/>
            <p:cNvSpPr>
              <a:spLocks/>
            </p:cNvSpPr>
            <p:nvPr/>
          </p:nvSpPr>
          <p:spPr bwMode="auto">
            <a:xfrm>
              <a:off x="6288088" y="892175"/>
              <a:ext cx="952500" cy="1116012"/>
            </a:xfrm>
            <a:custGeom>
              <a:avLst/>
              <a:gdLst/>
              <a:ahLst/>
              <a:cxnLst>
                <a:cxn ang="0">
                  <a:pos x="600" y="687"/>
                </a:cxn>
                <a:cxn ang="0">
                  <a:pos x="563" y="703"/>
                </a:cxn>
                <a:cxn ang="0">
                  <a:pos x="0" y="8"/>
                </a:cxn>
                <a:cxn ang="0">
                  <a:pos x="19" y="0"/>
                </a:cxn>
                <a:cxn ang="0">
                  <a:pos x="600" y="687"/>
                </a:cxn>
              </a:cxnLst>
              <a:rect l="0" t="0" r="r" b="b"/>
              <a:pathLst>
                <a:path w="600" h="703">
                  <a:moveTo>
                    <a:pt x="600" y="687"/>
                  </a:moveTo>
                  <a:lnTo>
                    <a:pt x="563" y="703"/>
                  </a:lnTo>
                  <a:lnTo>
                    <a:pt x="0" y="8"/>
                  </a:lnTo>
                  <a:lnTo>
                    <a:pt x="19" y="0"/>
                  </a:lnTo>
                  <a:lnTo>
                    <a:pt x="600"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8" name="Freeform 40"/>
            <p:cNvSpPr>
              <a:spLocks/>
            </p:cNvSpPr>
            <p:nvPr/>
          </p:nvSpPr>
          <p:spPr bwMode="auto">
            <a:xfrm>
              <a:off x="6240463" y="847725"/>
              <a:ext cx="130175" cy="100012"/>
            </a:xfrm>
            <a:custGeom>
              <a:avLst/>
              <a:gdLst/>
              <a:ahLst/>
              <a:cxnLst>
                <a:cxn ang="0">
                  <a:pos x="88" y="24"/>
                </a:cxn>
                <a:cxn ang="0">
                  <a:pos x="77" y="70"/>
                </a:cxn>
                <a:cxn ang="0">
                  <a:pos x="14" y="56"/>
                </a:cxn>
                <a:cxn ang="0">
                  <a:pos x="25" y="9"/>
                </a:cxn>
                <a:cxn ang="0">
                  <a:pos x="88" y="24"/>
                </a:cxn>
              </a:cxnLst>
              <a:rect l="0" t="0" r="r" b="b"/>
              <a:pathLst>
                <a:path w="102" h="79">
                  <a:moveTo>
                    <a:pt x="88" y="24"/>
                  </a:moveTo>
                  <a:cubicBezTo>
                    <a:pt x="102" y="41"/>
                    <a:pt x="97" y="61"/>
                    <a:pt x="77" y="70"/>
                  </a:cubicBezTo>
                  <a:cubicBezTo>
                    <a:pt x="56" y="79"/>
                    <a:pt x="28" y="72"/>
                    <a:pt x="14" y="56"/>
                  </a:cubicBezTo>
                  <a:cubicBezTo>
                    <a:pt x="0" y="39"/>
                    <a:pt x="5" y="18"/>
                    <a:pt x="25" y="9"/>
                  </a:cubicBezTo>
                  <a:cubicBezTo>
                    <a:pt x="45" y="0"/>
                    <a:pt x="73" y="7"/>
                    <a:pt x="88"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9" name="Freeform 41"/>
            <p:cNvSpPr>
              <a:spLocks/>
            </p:cNvSpPr>
            <p:nvPr/>
          </p:nvSpPr>
          <p:spPr bwMode="auto">
            <a:xfrm>
              <a:off x="5383212" y="1812922"/>
              <a:ext cx="3600451" cy="2185986"/>
            </a:xfrm>
            <a:custGeom>
              <a:avLst/>
              <a:gdLst/>
              <a:ahLst/>
              <a:cxnLst>
                <a:cxn ang="0">
                  <a:pos x="2823" y="1576"/>
                </a:cxn>
                <a:cxn ang="0">
                  <a:pos x="2669" y="1714"/>
                </a:cxn>
                <a:cxn ang="0">
                  <a:pos x="154" y="1714"/>
                </a:cxn>
                <a:cxn ang="0">
                  <a:pos x="0" y="1576"/>
                </a:cxn>
                <a:cxn ang="0">
                  <a:pos x="0" y="138"/>
                </a:cxn>
                <a:cxn ang="0">
                  <a:pos x="154" y="0"/>
                </a:cxn>
                <a:cxn ang="0">
                  <a:pos x="2669" y="0"/>
                </a:cxn>
                <a:cxn ang="0">
                  <a:pos x="2823" y="138"/>
                </a:cxn>
                <a:cxn ang="0">
                  <a:pos x="2823" y="1576"/>
                </a:cxn>
              </a:cxnLst>
              <a:rect l="0" t="0" r="r" b="b"/>
              <a:pathLst>
                <a:path w="2823" h="1714">
                  <a:moveTo>
                    <a:pt x="2823" y="1576"/>
                  </a:moveTo>
                  <a:cubicBezTo>
                    <a:pt x="2823" y="1652"/>
                    <a:pt x="2754" y="1714"/>
                    <a:pt x="2669" y="1714"/>
                  </a:cubicBezTo>
                  <a:cubicBezTo>
                    <a:pt x="154" y="1714"/>
                    <a:pt x="154" y="1714"/>
                    <a:pt x="154" y="1714"/>
                  </a:cubicBezTo>
                  <a:cubicBezTo>
                    <a:pt x="69" y="1714"/>
                    <a:pt x="0" y="1652"/>
                    <a:pt x="0" y="1576"/>
                  </a:cubicBezTo>
                  <a:cubicBezTo>
                    <a:pt x="0" y="138"/>
                    <a:pt x="0" y="138"/>
                    <a:pt x="0" y="138"/>
                  </a:cubicBezTo>
                  <a:cubicBezTo>
                    <a:pt x="0" y="62"/>
                    <a:pt x="69" y="0"/>
                    <a:pt x="154" y="0"/>
                  </a:cubicBezTo>
                  <a:cubicBezTo>
                    <a:pt x="2669" y="0"/>
                    <a:pt x="2669" y="0"/>
                    <a:pt x="2669" y="0"/>
                  </a:cubicBezTo>
                  <a:cubicBezTo>
                    <a:pt x="2754" y="0"/>
                    <a:pt x="2823" y="62"/>
                    <a:pt x="2823" y="138"/>
                  </a:cubicBezTo>
                  <a:lnTo>
                    <a:pt x="2823" y="1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20" name="Freeform 42"/>
            <p:cNvSpPr>
              <a:spLocks/>
            </p:cNvSpPr>
            <p:nvPr/>
          </p:nvSpPr>
          <p:spPr bwMode="auto">
            <a:xfrm>
              <a:off x="5834063" y="2043113"/>
              <a:ext cx="2700338" cy="1662112"/>
            </a:xfrm>
            <a:custGeom>
              <a:avLst/>
              <a:gdLst/>
              <a:ahLst/>
              <a:cxnLst>
                <a:cxn ang="0">
                  <a:pos x="2075" y="27"/>
                </a:cxn>
                <a:cxn ang="0">
                  <a:pos x="1989" y="0"/>
                </a:cxn>
                <a:cxn ang="0">
                  <a:pos x="128" y="0"/>
                </a:cxn>
                <a:cxn ang="0">
                  <a:pos x="41" y="28"/>
                </a:cxn>
                <a:cxn ang="0">
                  <a:pos x="0" y="104"/>
                </a:cxn>
                <a:cxn ang="0">
                  <a:pos x="0" y="1199"/>
                </a:cxn>
                <a:cxn ang="0">
                  <a:pos x="42" y="1276"/>
                </a:cxn>
                <a:cxn ang="0">
                  <a:pos x="128" y="1303"/>
                </a:cxn>
                <a:cxn ang="0">
                  <a:pos x="1989" y="1303"/>
                </a:cxn>
                <a:cxn ang="0">
                  <a:pos x="2074" y="1276"/>
                </a:cxn>
                <a:cxn ang="0">
                  <a:pos x="2117" y="1199"/>
                </a:cxn>
                <a:cxn ang="0">
                  <a:pos x="2117" y="104"/>
                </a:cxn>
                <a:cxn ang="0">
                  <a:pos x="2075" y="27"/>
                </a:cxn>
              </a:cxnLst>
              <a:rect l="0" t="0" r="r" b="b"/>
              <a:pathLst>
                <a:path w="2117" h="1303">
                  <a:moveTo>
                    <a:pt x="2075" y="27"/>
                  </a:moveTo>
                  <a:cubicBezTo>
                    <a:pt x="2052" y="11"/>
                    <a:pt x="2022" y="0"/>
                    <a:pt x="1989" y="0"/>
                  </a:cubicBezTo>
                  <a:cubicBezTo>
                    <a:pt x="128" y="0"/>
                    <a:pt x="128" y="0"/>
                    <a:pt x="128" y="0"/>
                  </a:cubicBezTo>
                  <a:cubicBezTo>
                    <a:pt x="95" y="0"/>
                    <a:pt x="64" y="11"/>
                    <a:pt x="41" y="28"/>
                  </a:cubicBezTo>
                  <a:cubicBezTo>
                    <a:pt x="16" y="47"/>
                    <a:pt x="0" y="74"/>
                    <a:pt x="0" y="104"/>
                  </a:cubicBezTo>
                  <a:cubicBezTo>
                    <a:pt x="0" y="1199"/>
                    <a:pt x="0" y="1199"/>
                    <a:pt x="0" y="1199"/>
                  </a:cubicBezTo>
                  <a:cubicBezTo>
                    <a:pt x="0" y="1229"/>
                    <a:pt x="16" y="1257"/>
                    <a:pt x="42" y="1276"/>
                  </a:cubicBezTo>
                  <a:cubicBezTo>
                    <a:pt x="65" y="1292"/>
                    <a:pt x="95" y="1303"/>
                    <a:pt x="128" y="1303"/>
                  </a:cubicBezTo>
                  <a:cubicBezTo>
                    <a:pt x="1989" y="1303"/>
                    <a:pt x="1989" y="1303"/>
                    <a:pt x="1989" y="1303"/>
                  </a:cubicBezTo>
                  <a:cubicBezTo>
                    <a:pt x="2022" y="1303"/>
                    <a:pt x="2052" y="1293"/>
                    <a:pt x="2074" y="1276"/>
                  </a:cubicBezTo>
                  <a:cubicBezTo>
                    <a:pt x="2101" y="1257"/>
                    <a:pt x="2117" y="1230"/>
                    <a:pt x="2117" y="1199"/>
                  </a:cubicBezTo>
                  <a:cubicBezTo>
                    <a:pt x="2117" y="104"/>
                    <a:pt x="2117" y="104"/>
                    <a:pt x="2117" y="104"/>
                  </a:cubicBezTo>
                  <a:cubicBezTo>
                    <a:pt x="2117" y="74"/>
                    <a:pt x="2101" y="46"/>
                    <a:pt x="2075"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1" name="Freeform 43"/>
            <p:cNvSpPr>
              <a:spLocks/>
            </p:cNvSpPr>
            <p:nvPr/>
          </p:nvSpPr>
          <p:spPr bwMode="auto">
            <a:xfrm>
              <a:off x="6108700" y="2197100"/>
              <a:ext cx="2147888" cy="1384300"/>
            </a:xfrm>
            <a:custGeom>
              <a:avLst/>
              <a:gdLst/>
              <a:ahLst/>
              <a:cxnLst>
                <a:cxn ang="0">
                  <a:pos x="1684" y="697"/>
                </a:cxn>
                <a:cxn ang="0">
                  <a:pos x="1189" y="1086"/>
                </a:cxn>
                <a:cxn ang="0">
                  <a:pos x="495" y="1086"/>
                </a:cxn>
                <a:cxn ang="0">
                  <a:pos x="0" y="697"/>
                </a:cxn>
                <a:cxn ang="0">
                  <a:pos x="0" y="389"/>
                </a:cxn>
                <a:cxn ang="0">
                  <a:pos x="495" y="0"/>
                </a:cxn>
                <a:cxn ang="0">
                  <a:pos x="1189" y="0"/>
                </a:cxn>
                <a:cxn ang="0">
                  <a:pos x="1684" y="389"/>
                </a:cxn>
                <a:cxn ang="0">
                  <a:pos x="1684" y="697"/>
                </a:cxn>
              </a:cxnLst>
              <a:rect l="0" t="0" r="r" b="b"/>
              <a:pathLst>
                <a:path w="1684" h="1086">
                  <a:moveTo>
                    <a:pt x="1684" y="697"/>
                  </a:moveTo>
                  <a:cubicBezTo>
                    <a:pt x="1684" y="912"/>
                    <a:pt x="1462" y="1086"/>
                    <a:pt x="1189" y="1086"/>
                  </a:cubicBezTo>
                  <a:cubicBezTo>
                    <a:pt x="495" y="1086"/>
                    <a:pt x="495" y="1086"/>
                    <a:pt x="495" y="1086"/>
                  </a:cubicBezTo>
                  <a:cubicBezTo>
                    <a:pt x="221" y="1086"/>
                    <a:pt x="0" y="912"/>
                    <a:pt x="0" y="697"/>
                  </a:cubicBezTo>
                  <a:cubicBezTo>
                    <a:pt x="0" y="389"/>
                    <a:pt x="0" y="389"/>
                    <a:pt x="0" y="389"/>
                  </a:cubicBezTo>
                  <a:cubicBezTo>
                    <a:pt x="0" y="174"/>
                    <a:pt x="221" y="0"/>
                    <a:pt x="495" y="0"/>
                  </a:cubicBezTo>
                  <a:cubicBezTo>
                    <a:pt x="1189" y="0"/>
                    <a:pt x="1189" y="0"/>
                    <a:pt x="1189" y="0"/>
                  </a:cubicBezTo>
                  <a:cubicBezTo>
                    <a:pt x="1462" y="0"/>
                    <a:pt x="1684" y="174"/>
                    <a:pt x="1684" y="389"/>
                  </a:cubicBezTo>
                  <a:lnTo>
                    <a:pt x="1684" y="697"/>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2" name="Freeform 44"/>
            <p:cNvSpPr>
              <a:spLocks/>
            </p:cNvSpPr>
            <p:nvPr/>
          </p:nvSpPr>
          <p:spPr bwMode="auto">
            <a:xfrm>
              <a:off x="5600700" y="3949700"/>
              <a:ext cx="3163888" cy="250825"/>
            </a:xfrm>
            <a:custGeom>
              <a:avLst/>
              <a:gdLst/>
              <a:ahLst/>
              <a:cxnLst>
                <a:cxn ang="0">
                  <a:pos x="2481" y="98"/>
                </a:cxn>
                <a:cxn ang="0">
                  <a:pos x="2371" y="197"/>
                </a:cxn>
                <a:cxn ang="0">
                  <a:pos x="110" y="197"/>
                </a:cxn>
                <a:cxn ang="0">
                  <a:pos x="0" y="98"/>
                </a:cxn>
                <a:cxn ang="0">
                  <a:pos x="0" y="98"/>
                </a:cxn>
                <a:cxn ang="0">
                  <a:pos x="110" y="0"/>
                </a:cxn>
                <a:cxn ang="0">
                  <a:pos x="2371" y="0"/>
                </a:cxn>
                <a:cxn ang="0">
                  <a:pos x="2481" y="98"/>
                </a:cxn>
              </a:cxnLst>
              <a:rect l="0" t="0" r="r" b="b"/>
              <a:pathLst>
                <a:path w="2481" h="197">
                  <a:moveTo>
                    <a:pt x="2481" y="98"/>
                  </a:moveTo>
                  <a:cubicBezTo>
                    <a:pt x="2481" y="152"/>
                    <a:pt x="2432" y="197"/>
                    <a:pt x="2371" y="197"/>
                  </a:cubicBezTo>
                  <a:cubicBezTo>
                    <a:pt x="110" y="197"/>
                    <a:pt x="110" y="197"/>
                    <a:pt x="110" y="197"/>
                  </a:cubicBezTo>
                  <a:cubicBezTo>
                    <a:pt x="49" y="197"/>
                    <a:pt x="0" y="152"/>
                    <a:pt x="0" y="98"/>
                  </a:cubicBezTo>
                  <a:cubicBezTo>
                    <a:pt x="0" y="98"/>
                    <a:pt x="0" y="98"/>
                    <a:pt x="0" y="98"/>
                  </a:cubicBezTo>
                  <a:cubicBezTo>
                    <a:pt x="0" y="44"/>
                    <a:pt x="49" y="0"/>
                    <a:pt x="110" y="0"/>
                  </a:cubicBezTo>
                  <a:cubicBezTo>
                    <a:pt x="2371" y="0"/>
                    <a:pt x="2371" y="0"/>
                    <a:pt x="2371" y="0"/>
                  </a:cubicBezTo>
                  <a:cubicBezTo>
                    <a:pt x="2432" y="0"/>
                    <a:pt x="2481" y="44"/>
                    <a:pt x="2481"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23" name="Szövegdoboz 122"/>
          <p:cNvSpPr txBox="1"/>
          <p:nvPr/>
        </p:nvSpPr>
        <p:spPr>
          <a:xfrm>
            <a:off x="302734" y="1051383"/>
            <a:ext cx="2011016" cy="57708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They</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market TV2 (31%) and SuperTV2 (11%) </a:t>
            </a:r>
            <a:r>
              <a:rPr lang="hu-HU" sz="1050" dirty="0" err="1">
                <a:solidFill>
                  <a:srgbClr val="404040"/>
                </a:solidFill>
                <a:latin typeface="Calibri" pitchFamily="34" charset="0"/>
                <a:cs typeface="Arial" pitchFamily="34" charset="0"/>
              </a:rPr>
              <a:t>as</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their</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favourite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channel</a:t>
            </a:r>
            <a:r>
              <a:rPr lang="hu-HU" sz="1050" dirty="0">
                <a:solidFill>
                  <a:srgbClr val="404040"/>
                </a:solidFill>
                <a:latin typeface="Calibri" pitchFamily="34" charset="0"/>
                <a:cs typeface="Arial" pitchFamily="34" charset="0"/>
              </a:rPr>
              <a:t> more </a:t>
            </a:r>
            <a:r>
              <a:rPr lang="hu-HU" sz="1050" dirty="0" err="1">
                <a:solidFill>
                  <a:srgbClr val="404040"/>
                </a:solidFill>
                <a:latin typeface="Calibri" pitchFamily="34" charset="0"/>
                <a:cs typeface="Arial" pitchFamily="34" charset="0"/>
              </a:rPr>
              <a:t>than</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average</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24" name="Szövegdoboz 123"/>
          <p:cNvSpPr txBox="1"/>
          <p:nvPr/>
        </p:nvSpPr>
        <p:spPr>
          <a:xfrm>
            <a:off x="1260671" y="2263122"/>
            <a:ext cx="1867140" cy="415498"/>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hu-HU" sz="1050" dirty="0">
                <a:solidFill>
                  <a:srgbClr val="404040"/>
                </a:solidFill>
                <a:latin typeface="Calibri" pitchFamily="34" charset="0"/>
                <a:cs typeface="Arial" pitchFamily="34" charset="0"/>
              </a:rPr>
              <a:t>The </a:t>
            </a:r>
            <a:r>
              <a:rPr lang="hu-HU" sz="1050" dirty="0" err="1">
                <a:solidFill>
                  <a:srgbClr val="404040"/>
                </a:solidFill>
                <a:latin typeface="Calibri" pitchFamily="34" charset="0"/>
                <a:cs typeface="Arial" pitchFamily="34" charset="0"/>
              </a:rPr>
              <a:t>value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genre</a:t>
            </a:r>
            <a:r>
              <a:rPr lang="hu-HU" sz="1050" dirty="0">
                <a:solidFill>
                  <a:srgbClr val="404040"/>
                </a:solidFill>
                <a:latin typeface="Calibri" pitchFamily="34" charset="0"/>
                <a:cs typeface="Arial" pitchFamily="34" charset="0"/>
              </a:rPr>
              <a:t> of </a:t>
            </a:r>
            <a:r>
              <a:rPr lang="hu-HU" sz="1050" dirty="0" err="1">
                <a:solidFill>
                  <a:srgbClr val="404040"/>
                </a:solidFill>
                <a:latin typeface="Calibri" pitchFamily="34" charset="0"/>
                <a:cs typeface="Arial" pitchFamily="34" charset="0"/>
              </a:rPr>
              <a:t>reality</a:t>
            </a:r>
            <a:r>
              <a:rPr lang="hu-HU" sz="1050" dirty="0">
                <a:solidFill>
                  <a:srgbClr val="404040"/>
                </a:solidFill>
                <a:latin typeface="Calibri" pitchFamily="34" charset="0"/>
                <a:cs typeface="Arial" pitchFamily="34" charset="0"/>
              </a:rPr>
              <a:t> shows </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above</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average</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25" name="Szövegdoboz 124"/>
          <p:cNvSpPr txBox="1"/>
          <p:nvPr/>
        </p:nvSpPr>
        <p:spPr>
          <a:xfrm>
            <a:off x="167652" y="3150632"/>
            <a:ext cx="2115312" cy="738664"/>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Heavy</a:t>
            </a:r>
            <a:r>
              <a:rPr lang="hu-HU" sz="1050" dirty="0">
                <a:solidFill>
                  <a:srgbClr val="404040"/>
                </a:solidFill>
                <a:latin typeface="Calibri" pitchFamily="34" charset="0"/>
                <a:cs typeface="Arial" pitchFamily="34" charset="0"/>
              </a:rPr>
              <a:t>-</a:t>
            </a:r>
            <a:r>
              <a:rPr lang="hu-HU" sz="1050" dirty="0" err="1">
                <a:solidFill>
                  <a:srgbClr val="404040"/>
                </a:solidFill>
                <a:latin typeface="Calibri" pitchFamily="34" charset="0"/>
                <a:cs typeface="Arial" pitchFamily="34" charset="0"/>
              </a:rPr>
              <a:t>viewers</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watch</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movies</a:t>
            </a:r>
            <a:r>
              <a:rPr lang="hu-HU" sz="1050" dirty="0">
                <a:solidFill>
                  <a:srgbClr val="404040"/>
                </a:solidFill>
                <a:latin typeface="Calibri" pitchFamily="34" charset="0"/>
                <a:cs typeface="Arial" pitchFamily="34" charset="0"/>
              </a:rPr>
              <a:t> (43%) and </a:t>
            </a:r>
            <a:r>
              <a:rPr lang="hu-HU" sz="1050" dirty="0" err="1">
                <a:solidFill>
                  <a:srgbClr val="404040"/>
                </a:solidFill>
                <a:latin typeface="Calibri" pitchFamily="34" charset="0"/>
                <a:cs typeface="Arial" pitchFamily="34" charset="0"/>
              </a:rPr>
              <a:t>series</a:t>
            </a:r>
            <a:r>
              <a:rPr lang="hu-HU" sz="1050" dirty="0">
                <a:solidFill>
                  <a:srgbClr val="404040"/>
                </a:solidFill>
                <a:latin typeface="Calibri" pitchFamily="34" charset="0"/>
                <a:cs typeface="Arial" pitchFamily="34" charset="0"/>
              </a:rPr>
              <a:t> (50%) </a:t>
            </a:r>
            <a:r>
              <a:rPr lang="hu-HU" sz="1050" dirty="0" err="1">
                <a:solidFill>
                  <a:srgbClr val="404040"/>
                </a:solidFill>
                <a:latin typeface="Calibri" pitchFamily="34" charset="0"/>
                <a:cs typeface="Arial" pitchFamily="34" charset="0"/>
              </a:rPr>
              <a:t>when</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are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on</a:t>
            </a:r>
            <a:r>
              <a:rPr lang="hu-HU" sz="1050" dirty="0">
                <a:solidFill>
                  <a:srgbClr val="404040"/>
                </a:solidFill>
                <a:latin typeface="Calibri" pitchFamily="34" charset="0"/>
                <a:cs typeface="Arial" pitchFamily="34" charset="0"/>
              </a:rPr>
              <a:t> TV.  </a:t>
            </a:r>
            <a:r>
              <a:rPr lang="hu-HU" sz="1050" dirty="0" err="1">
                <a:solidFill>
                  <a:srgbClr val="404040"/>
                </a:solidFill>
                <a:latin typeface="Calibri" pitchFamily="34" charset="0"/>
                <a:cs typeface="Arial" pitchFamily="34" charset="0"/>
              </a:rPr>
              <a:t>They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use</a:t>
            </a:r>
            <a:r>
              <a:rPr lang="hu-HU" sz="1050" dirty="0">
                <a:solidFill>
                  <a:srgbClr val="404040"/>
                </a:solidFill>
                <a:latin typeface="Calibri" pitchFamily="34" charset="0"/>
                <a:cs typeface="Arial" pitchFamily="34" charset="0"/>
              </a:rPr>
              <a:t> Torrent </a:t>
            </a:r>
            <a:r>
              <a:rPr lang="hu-HU" sz="1050" dirty="0" err="1">
                <a:solidFill>
                  <a:srgbClr val="404040"/>
                </a:solidFill>
                <a:latin typeface="Calibri" pitchFamily="34" charset="0"/>
                <a:cs typeface="Arial" pitchFamily="34" charset="0"/>
              </a:rPr>
              <a:t>or</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watch</a:t>
            </a:r>
            <a:r>
              <a:rPr lang="hu-HU" sz="1050" dirty="0">
                <a:solidFill>
                  <a:srgbClr val="404040"/>
                </a:solidFill>
                <a:latin typeface="Calibri" pitchFamily="34" charset="0"/>
                <a:cs typeface="Arial" pitchFamily="34" charset="0"/>
              </a:rPr>
              <a:t> Tv </a:t>
            </a:r>
            <a:r>
              <a:rPr lang="hu-HU" sz="1050" dirty="0" err="1">
                <a:solidFill>
                  <a:srgbClr val="404040"/>
                </a:solidFill>
                <a:latin typeface="Calibri" pitchFamily="34" charset="0"/>
                <a:cs typeface="Arial" pitchFamily="34" charset="0"/>
              </a:rPr>
              <a:t>content</a:t>
            </a:r>
            <a:r>
              <a:rPr lang="hu-HU" sz="1050" dirty="0">
                <a:solidFill>
                  <a:srgbClr val="404040"/>
                </a:solidFill>
                <a:latin typeface="Calibri" pitchFamily="34" charset="0"/>
                <a:cs typeface="Arial" pitchFamily="34" charset="0"/>
              </a:rPr>
              <a:t> online less </a:t>
            </a:r>
            <a:r>
              <a:rPr lang="hu-HU" sz="1050" dirty="0" err="1">
                <a:solidFill>
                  <a:srgbClr val="404040"/>
                </a:solidFill>
                <a:latin typeface="Calibri" pitchFamily="34" charset="0"/>
                <a:cs typeface="Arial" pitchFamily="34" charset="0"/>
              </a:rPr>
              <a:t>than</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average</a:t>
            </a:r>
            <a:r>
              <a:rPr lang="hu-HU" sz="1050" dirty="0">
                <a:solidFill>
                  <a:srgbClr val="404040"/>
                </a:solidFill>
                <a:latin typeface="Calibri" pitchFamily="34" charset="0"/>
                <a:cs typeface="Arial" pitchFamily="34" charset="0"/>
              </a:rPr>
              <a:t>.</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27" name="Freeform 144"/>
          <p:cNvSpPr>
            <a:spLocks noChangeAspect="1" noEditPoints="1"/>
          </p:cNvSpPr>
          <p:nvPr/>
        </p:nvSpPr>
        <p:spPr bwMode="auto">
          <a:xfrm>
            <a:off x="6276521" y="1159066"/>
            <a:ext cx="434678" cy="434016"/>
          </a:xfrm>
          <a:custGeom>
            <a:avLst/>
            <a:gdLst/>
            <a:ahLst/>
            <a:cxnLst>
              <a:cxn ang="0">
                <a:pos x="253" y="60"/>
              </a:cxn>
              <a:cxn ang="0">
                <a:pos x="145" y="0"/>
              </a:cxn>
              <a:cxn ang="0">
                <a:pos x="132" y="0"/>
              </a:cxn>
              <a:cxn ang="0">
                <a:pos x="25" y="60"/>
              </a:cxn>
              <a:cxn ang="0">
                <a:pos x="0" y="139"/>
              </a:cxn>
              <a:cxn ang="0">
                <a:pos x="27" y="221"/>
              </a:cxn>
              <a:cxn ang="0">
                <a:pos x="132" y="278"/>
              </a:cxn>
              <a:cxn ang="0">
                <a:pos x="145" y="278"/>
              </a:cxn>
              <a:cxn ang="0">
                <a:pos x="251" y="221"/>
              </a:cxn>
              <a:cxn ang="0">
                <a:pos x="278" y="139"/>
              </a:cxn>
              <a:cxn ang="0">
                <a:pos x="228" y="50"/>
              </a:cxn>
              <a:cxn ang="0">
                <a:pos x="196" y="71"/>
              </a:cxn>
              <a:cxn ang="0">
                <a:pos x="228" y="50"/>
              </a:cxn>
              <a:cxn ang="0">
                <a:pos x="85" y="135"/>
              </a:cxn>
              <a:cxn ang="0">
                <a:pos x="132" y="90"/>
              </a:cxn>
              <a:cxn ang="0">
                <a:pos x="132" y="147"/>
              </a:cxn>
              <a:cxn ang="0">
                <a:pos x="92" y="196"/>
              </a:cxn>
              <a:cxn ang="0">
                <a:pos x="132" y="147"/>
              </a:cxn>
              <a:cxn ang="0">
                <a:pos x="192" y="147"/>
              </a:cxn>
              <a:cxn ang="0">
                <a:pos x="145" y="192"/>
              </a:cxn>
              <a:cxn ang="0">
                <a:pos x="145" y="135"/>
              </a:cxn>
              <a:cxn ang="0">
                <a:pos x="187" y="86"/>
              </a:cxn>
              <a:cxn ang="0">
                <a:pos x="145" y="135"/>
              </a:cxn>
              <a:cxn ang="0">
                <a:pos x="145" y="77"/>
              </a:cxn>
              <a:cxn ang="0">
                <a:pos x="184" y="74"/>
              </a:cxn>
              <a:cxn ang="0">
                <a:pos x="132" y="77"/>
              </a:cxn>
              <a:cxn ang="0">
                <a:pos x="132" y="17"/>
              </a:cxn>
              <a:cxn ang="0">
                <a:pos x="111" y="16"/>
              </a:cxn>
              <a:cxn ang="0">
                <a:pos x="43" y="57"/>
              </a:cxn>
              <a:cxn ang="0">
                <a:pos x="35" y="67"/>
              </a:cxn>
              <a:cxn ang="0">
                <a:pos x="72" y="135"/>
              </a:cxn>
              <a:cxn ang="0">
                <a:pos x="35" y="67"/>
              </a:cxn>
              <a:cxn ang="0">
                <a:pos x="13" y="147"/>
              </a:cxn>
              <a:cxn ang="0">
                <a:pos x="79" y="198"/>
              </a:cxn>
              <a:cxn ang="0">
                <a:pos x="50" y="228"/>
              </a:cxn>
              <a:cxn ang="0">
                <a:pos x="82" y="211"/>
              </a:cxn>
              <a:cxn ang="0">
                <a:pos x="50" y="228"/>
              </a:cxn>
              <a:cxn ang="0">
                <a:pos x="132" y="204"/>
              </a:cxn>
              <a:cxn ang="0">
                <a:pos x="95" y="208"/>
              </a:cxn>
              <a:cxn ang="0">
                <a:pos x="145" y="204"/>
              </a:cxn>
              <a:cxn ang="0">
                <a:pos x="145" y="260"/>
              </a:cxn>
              <a:cxn ang="0">
                <a:pos x="167" y="262"/>
              </a:cxn>
              <a:cxn ang="0">
                <a:pos x="232" y="224"/>
              </a:cxn>
              <a:cxn ang="0">
                <a:pos x="240" y="214"/>
              </a:cxn>
              <a:cxn ang="0">
                <a:pos x="205" y="147"/>
              </a:cxn>
              <a:cxn ang="0">
                <a:pos x="240" y="214"/>
              </a:cxn>
              <a:cxn ang="0">
                <a:pos x="199" y="83"/>
              </a:cxn>
              <a:cxn ang="0">
                <a:pos x="265" y="135"/>
              </a:cxn>
            </a:cxnLst>
            <a:rect l="0" t="0" r="r" b="b"/>
            <a:pathLst>
              <a:path w="278" h="278">
                <a:moveTo>
                  <a:pt x="278" y="135"/>
                </a:moveTo>
                <a:cubicBezTo>
                  <a:pt x="277" y="107"/>
                  <a:pt x="268" y="81"/>
                  <a:pt x="253" y="60"/>
                </a:cubicBezTo>
                <a:cubicBezTo>
                  <a:pt x="250" y="56"/>
                  <a:pt x="248" y="53"/>
                  <a:pt x="245" y="50"/>
                </a:cubicBezTo>
                <a:cubicBezTo>
                  <a:pt x="221" y="21"/>
                  <a:pt x="185" y="2"/>
                  <a:pt x="145" y="0"/>
                </a:cubicBezTo>
                <a:cubicBezTo>
                  <a:pt x="143" y="0"/>
                  <a:pt x="141" y="0"/>
                  <a:pt x="139" y="0"/>
                </a:cubicBezTo>
                <a:cubicBezTo>
                  <a:pt x="137" y="0"/>
                  <a:pt x="135" y="0"/>
                  <a:pt x="132" y="0"/>
                </a:cubicBezTo>
                <a:cubicBezTo>
                  <a:pt x="92" y="2"/>
                  <a:pt x="57" y="21"/>
                  <a:pt x="32" y="50"/>
                </a:cubicBezTo>
                <a:cubicBezTo>
                  <a:pt x="30" y="53"/>
                  <a:pt x="27" y="56"/>
                  <a:pt x="25" y="60"/>
                </a:cubicBezTo>
                <a:cubicBezTo>
                  <a:pt x="10" y="81"/>
                  <a:pt x="1" y="107"/>
                  <a:pt x="0" y="135"/>
                </a:cubicBezTo>
                <a:cubicBezTo>
                  <a:pt x="0" y="136"/>
                  <a:pt x="0" y="137"/>
                  <a:pt x="0" y="139"/>
                </a:cubicBezTo>
                <a:cubicBezTo>
                  <a:pt x="0" y="142"/>
                  <a:pt x="0" y="145"/>
                  <a:pt x="0" y="147"/>
                </a:cubicBezTo>
                <a:cubicBezTo>
                  <a:pt x="2" y="175"/>
                  <a:pt x="11" y="200"/>
                  <a:pt x="27" y="221"/>
                </a:cubicBezTo>
                <a:cubicBezTo>
                  <a:pt x="29" y="224"/>
                  <a:pt x="32" y="228"/>
                  <a:pt x="35" y="231"/>
                </a:cubicBezTo>
                <a:cubicBezTo>
                  <a:pt x="59" y="258"/>
                  <a:pt x="94" y="276"/>
                  <a:pt x="132" y="278"/>
                </a:cubicBezTo>
                <a:cubicBezTo>
                  <a:pt x="135" y="278"/>
                  <a:pt x="137" y="278"/>
                  <a:pt x="139" y="278"/>
                </a:cubicBezTo>
                <a:cubicBezTo>
                  <a:pt x="141" y="278"/>
                  <a:pt x="143" y="278"/>
                  <a:pt x="145" y="278"/>
                </a:cubicBezTo>
                <a:cubicBezTo>
                  <a:pt x="184" y="276"/>
                  <a:pt x="219" y="258"/>
                  <a:pt x="243" y="231"/>
                </a:cubicBezTo>
                <a:cubicBezTo>
                  <a:pt x="246" y="228"/>
                  <a:pt x="248" y="224"/>
                  <a:pt x="251" y="221"/>
                </a:cubicBezTo>
                <a:cubicBezTo>
                  <a:pt x="266" y="200"/>
                  <a:pt x="276" y="175"/>
                  <a:pt x="277" y="147"/>
                </a:cubicBezTo>
                <a:cubicBezTo>
                  <a:pt x="278" y="145"/>
                  <a:pt x="278" y="142"/>
                  <a:pt x="278" y="139"/>
                </a:cubicBezTo>
                <a:cubicBezTo>
                  <a:pt x="278" y="137"/>
                  <a:pt x="278" y="136"/>
                  <a:pt x="278" y="135"/>
                </a:cubicBezTo>
                <a:close/>
                <a:moveTo>
                  <a:pt x="228" y="50"/>
                </a:moveTo>
                <a:cubicBezTo>
                  <a:pt x="230" y="52"/>
                  <a:pt x="232" y="54"/>
                  <a:pt x="234" y="57"/>
                </a:cubicBezTo>
                <a:cubicBezTo>
                  <a:pt x="224" y="62"/>
                  <a:pt x="211" y="67"/>
                  <a:pt x="196" y="71"/>
                </a:cubicBezTo>
                <a:cubicBezTo>
                  <a:pt x="190" y="47"/>
                  <a:pt x="179" y="28"/>
                  <a:pt x="167" y="16"/>
                </a:cubicBezTo>
                <a:cubicBezTo>
                  <a:pt x="190" y="21"/>
                  <a:pt x="211" y="33"/>
                  <a:pt x="228" y="50"/>
                </a:cubicBezTo>
                <a:close/>
                <a:moveTo>
                  <a:pt x="132" y="135"/>
                </a:moveTo>
                <a:cubicBezTo>
                  <a:pt x="85" y="135"/>
                  <a:pt x="85" y="135"/>
                  <a:pt x="85" y="135"/>
                </a:cubicBezTo>
                <a:cubicBezTo>
                  <a:pt x="85" y="117"/>
                  <a:pt x="87" y="101"/>
                  <a:pt x="91" y="86"/>
                </a:cubicBezTo>
                <a:cubicBezTo>
                  <a:pt x="104" y="88"/>
                  <a:pt x="118" y="90"/>
                  <a:pt x="132" y="90"/>
                </a:cubicBezTo>
                <a:lnTo>
                  <a:pt x="132" y="135"/>
                </a:lnTo>
                <a:close/>
                <a:moveTo>
                  <a:pt x="132" y="147"/>
                </a:moveTo>
                <a:cubicBezTo>
                  <a:pt x="132" y="192"/>
                  <a:pt x="132" y="192"/>
                  <a:pt x="132" y="192"/>
                </a:cubicBezTo>
                <a:cubicBezTo>
                  <a:pt x="118" y="192"/>
                  <a:pt x="104" y="193"/>
                  <a:pt x="92" y="196"/>
                </a:cubicBezTo>
                <a:cubicBezTo>
                  <a:pt x="88" y="181"/>
                  <a:pt x="86" y="165"/>
                  <a:pt x="85" y="147"/>
                </a:cubicBezTo>
                <a:lnTo>
                  <a:pt x="132" y="147"/>
                </a:lnTo>
                <a:close/>
                <a:moveTo>
                  <a:pt x="145" y="147"/>
                </a:moveTo>
                <a:cubicBezTo>
                  <a:pt x="192" y="147"/>
                  <a:pt x="192" y="147"/>
                  <a:pt x="192" y="147"/>
                </a:cubicBezTo>
                <a:cubicBezTo>
                  <a:pt x="192" y="165"/>
                  <a:pt x="190" y="181"/>
                  <a:pt x="186" y="196"/>
                </a:cubicBezTo>
                <a:cubicBezTo>
                  <a:pt x="173" y="193"/>
                  <a:pt x="160" y="192"/>
                  <a:pt x="145" y="192"/>
                </a:cubicBezTo>
                <a:lnTo>
                  <a:pt x="145" y="147"/>
                </a:lnTo>
                <a:close/>
                <a:moveTo>
                  <a:pt x="145" y="135"/>
                </a:moveTo>
                <a:cubicBezTo>
                  <a:pt x="145" y="90"/>
                  <a:pt x="145" y="90"/>
                  <a:pt x="145" y="90"/>
                </a:cubicBezTo>
                <a:cubicBezTo>
                  <a:pt x="160" y="90"/>
                  <a:pt x="174" y="88"/>
                  <a:pt x="187" y="86"/>
                </a:cubicBezTo>
                <a:cubicBezTo>
                  <a:pt x="190" y="101"/>
                  <a:pt x="192" y="117"/>
                  <a:pt x="192" y="135"/>
                </a:cubicBezTo>
                <a:lnTo>
                  <a:pt x="145" y="135"/>
                </a:lnTo>
                <a:close/>
                <a:moveTo>
                  <a:pt x="184" y="74"/>
                </a:moveTo>
                <a:cubicBezTo>
                  <a:pt x="172" y="76"/>
                  <a:pt x="159" y="77"/>
                  <a:pt x="145" y="77"/>
                </a:cubicBezTo>
                <a:cubicBezTo>
                  <a:pt x="145" y="17"/>
                  <a:pt x="145" y="17"/>
                  <a:pt x="145" y="17"/>
                </a:cubicBezTo>
                <a:cubicBezTo>
                  <a:pt x="160" y="22"/>
                  <a:pt x="175" y="43"/>
                  <a:pt x="184" y="74"/>
                </a:cubicBezTo>
                <a:close/>
                <a:moveTo>
                  <a:pt x="132" y="17"/>
                </a:moveTo>
                <a:cubicBezTo>
                  <a:pt x="132" y="77"/>
                  <a:pt x="132" y="77"/>
                  <a:pt x="132" y="77"/>
                </a:cubicBezTo>
                <a:cubicBezTo>
                  <a:pt x="119" y="77"/>
                  <a:pt x="106" y="76"/>
                  <a:pt x="94" y="74"/>
                </a:cubicBezTo>
                <a:cubicBezTo>
                  <a:pt x="103" y="43"/>
                  <a:pt x="118" y="22"/>
                  <a:pt x="132" y="17"/>
                </a:cubicBezTo>
                <a:close/>
                <a:moveTo>
                  <a:pt x="50" y="50"/>
                </a:moveTo>
                <a:cubicBezTo>
                  <a:pt x="66" y="33"/>
                  <a:pt x="87" y="21"/>
                  <a:pt x="111" y="16"/>
                </a:cubicBezTo>
                <a:cubicBezTo>
                  <a:pt x="98" y="28"/>
                  <a:pt x="88" y="47"/>
                  <a:pt x="81" y="71"/>
                </a:cubicBezTo>
                <a:cubicBezTo>
                  <a:pt x="66" y="67"/>
                  <a:pt x="53" y="62"/>
                  <a:pt x="43" y="57"/>
                </a:cubicBezTo>
                <a:cubicBezTo>
                  <a:pt x="45" y="54"/>
                  <a:pt x="47" y="52"/>
                  <a:pt x="50" y="50"/>
                </a:cubicBezTo>
                <a:close/>
                <a:moveTo>
                  <a:pt x="35" y="67"/>
                </a:moveTo>
                <a:cubicBezTo>
                  <a:pt x="47" y="74"/>
                  <a:pt x="62" y="79"/>
                  <a:pt x="78" y="83"/>
                </a:cubicBezTo>
                <a:cubicBezTo>
                  <a:pt x="75" y="99"/>
                  <a:pt x="73" y="116"/>
                  <a:pt x="72" y="135"/>
                </a:cubicBezTo>
                <a:cubicBezTo>
                  <a:pt x="13" y="135"/>
                  <a:pt x="13" y="135"/>
                  <a:pt x="13" y="135"/>
                </a:cubicBezTo>
                <a:cubicBezTo>
                  <a:pt x="14" y="109"/>
                  <a:pt x="22" y="86"/>
                  <a:pt x="35" y="67"/>
                </a:cubicBezTo>
                <a:close/>
                <a:moveTo>
                  <a:pt x="37" y="214"/>
                </a:moveTo>
                <a:cubicBezTo>
                  <a:pt x="23" y="195"/>
                  <a:pt x="15" y="172"/>
                  <a:pt x="13" y="147"/>
                </a:cubicBezTo>
                <a:cubicBezTo>
                  <a:pt x="72" y="147"/>
                  <a:pt x="72" y="147"/>
                  <a:pt x="72" y="147"/>
                </a:cubicBezTo>
                <a:cubicBezTo>
                  <a:pt x="73" y="166"/>
                  <a:pt x="75" y="183"/>
                  <a:pt x="79" y="198"/>
                </a:cubicBezTo>
                <a:cubicBezTo>
                  <a:pt x="63" y="202"/>
                  <a:pt x="49" y="207"/>
                  <a:pt x="37" y="214"/>
                </a:cubicBezTo>
                <a:close/>
                <a:moveTo>
                  <a:pt x="50" y="228"/>
                </a:moveTo>
                <a:cubicBezTo>
                  <a:pt x="48" y="227"/>
                  <a:pt x="47" y="225"/>
                  <a:pt x="46" y="224"/>
                </a:cubicBezTo>
                <a:cubicBezTo>
                  <a:pt x="56" y="219"/>
                  <a:pt x="68" y="214"/>
                  <a:pt x="82" y="211"/>
                </a:cubicBezTo>
                <a:cubicBezTo>
                  <a:pt x="89" y="233"/>
                  <a:pt x="99" y="251"/>
                  <a:pt x="111" y="262"/>
                </a:cubicBezTo>
                <a:cubicBezTo>
                  <a:pt x="87" y="257"/>
                  <a:pt x="66" y="245"/>
                  <a:pt x="50" y="228"/>
                </a:cubicBezTo>
                <a:close/>
                <a:moveTo>
                  <a:pt x="95" y="208"/>
                </a:moveTo>
                <a:cubicBezTo>
                  <a:pt x="106" y="206"/>
                  <a:pt x="119" y="205"/>
                  <a:pt x="132" y="204"/>
                </a:cubicBezTo>
                <a:cubicBezTo>
                  <a:pt x="132" y="260"/>
                  <a:pt x="132" y="260"/>
                  <a:pt x="132" y="260"/>
                </a:cubicBezTo>
                <a:cubicBezTo>
                  <a:pt x="118" y="256"/>
                  <a:pt x="104" y="237"/>
                  <a:pt x="95" y="208"/>
                </a:cubicBezTo>
                <a:close/>
                <a:moveTo>
                  <a:pt x="145" y="260"/>
                </a:moveTo>
                <a:cubicBezTo>
                  <a:pt x="145" y="204"/>
                  <a:pt x="145" y="204"/>
                  <a:pt x="145" y="204"/>
                </a:cubicBezTo>
                <a:cubicBezTo>
                  <a:pt x="159" y="205"/>
                  <a:pt x="171" y="206"/>
                  <a:pt x="183" y="208"/>
                </a:cubicBezTo>
                <a:cubicBezTo>
                  <a:pt x="174" y="237"/>
                  <a:pt x="159" y="256"/>
                  <a:pt x="145" y="260"/>
                </a:cubicBezTo>
                <a:close/>
                <a:moveTo>
                  <a:pt x="228" y="228"/>
                </a:moveTo>
                <a:cubicBezTo>
                  <a:pt x="211" y="245"/>
                  <a:pt x="190" y="257"/>
                  <a:pt x="167" y="262"/>
                </a:cubicBezTo>
                <a:cubicBezTo>
                  <a:pt x="178" y="251"/>
                  <a:pt x="188" y="233"/>
                  <a:pt x="195" y="211"/>
                </a:cubicBezTo>
                <a:cubicBezTo>
                  <a:pt x="209" y="214"/>
                  <a:pt x="222" y="219"/>
                  <a:pt x="232" y="224"/>
                </a:cubicBezTo>
                <a:cubicBezTo>
                  <a:pt x="231" y="225"/>
                  <a:pt x="229" y="227"/>
                  <a:pt x="228" y="228"/>
                </a:cubicBezTo>
                <a:close/>
                <a:moveTo>
                  <a:pt x="240" y="214"/>
                </a:moveTo>
                <a:cubicBezTo>
                  <a:pt x="229" y="207"/>
                  <a:pt x="214" y="202"/>
                  <a:pt x="199" y="198"/>
                </a:cubicBezTo>
                <a:cubicBezTo>
                  <a:pt x="202" y="183"/>
                  <a:pt x="205" y="166"/>
                  <a:pt x="205" y="147"/>
                </a:cubicBezTo>
                <a:cubicBezTo>
                  <a:pt x="265" y="147"/>
                  <a:pt x="265" y="147"/>
                  <a:pt x="265" y="147"/>
                </a:cubicBezTo>
                <a:cubicBezTo>
                  <a:pt x="263" y="172"/>
                  <a:pt x="254" y="195"/>
                  <a:pt x="240" y="214"/>
                </a:cubicBezTo>
                <a:close/>
                <a:moveTo>
                  <a:pt x="205" y="135"/>
                </a:moveTo>
                <a:cubicBezTo>
                  <a:pt x="205" y="116"/>
                  <a:pt x="203" y="99"/>
                  <a:pt x="199" y="83"/>
                </a:cubicBezTo>
                <a:cubicBezTo>
                  <a:pt x="216" y="79"/>
                  <a:pt x="230" y="74"/>
                  <a:pt x="242" y="67"/>
                </a:cubicBezTo>
                <a:cubicBezTo>
                  <a:pt x="256" y="86"/>
                  <a:pt x="264" y="109"/>
                  <a:pt x="265" y="135"/>
                </a:cubicBezTo>
                <a:lnTo>
                  <a:pt x="205" y="1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8" name="Szövegdoboz 127"/>
          <p:cNvSpPr txBox="1"/>
          <p:nvPr/>
        </p:nvSpPr>
        <p:spPr>
          <a:xfrm>
            <a:off x="6649989" y="889800"/>
            <a:ext cx="2379103" cy="738664"/>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It</a:t>
            </a:r>
            <a:r>
              <a:rPr lang="hu-HU" sz="1050" dirty="0">
                <a:solidFill>
                  <a:srgbClr val="404040"/>
                </a:solidFill>
                <a:latin typeface="Calibri" pitchFamily="34" charset="0"/>
                <a:cs typeface="Arial" pitchFamily="34" charset="0"/>
              </a:rPr>
              <a:t> is </a:t>
            </a:r>
            <a:r>
              <a:rPr lang="hu-HU" sz="1050" dirty="0" err="1">
                <a:solidFill>
                  <a:srgbClr val="404040"/>
                </a:solidFill>
                <a:latin typeface="Calibri" pitchFamily="34" charset="0"/>
                <a:cs typeface="Arial" pitchFamily="34" charset="0"/>
              </a:rPr>
              <a:t>typical</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that</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watch</a:t>
            </a:r>
            <a:r>
              <a:rPr lang="hu-HU" sz="1050" dirty="0">
                <a:solidFill>
                  <a:srgbClr val="404040"/>
                </a:solidFill>
                <a:latin typeface="Calibri" pitchFamily="34" charset="0"/>
                <a:cs typeface="Arial" pitchFamily="34" charset="0"/>
              </a:rPr>
              <a:t> TV and </a:t>
            </a:r>
            <a:r>
              <a:rPr lang="hu-HU" sz="1050" dirty="0" err="1">
                <a:solidFill>
                  <a:srgbClr val="404040"/>
                </a:solidFill>
                <a:latin typeface="Calibri" pitchFamily="34" charset="0"/>
                <a:cs typeface="Arial" pitchFamily="34" charset="0"/>
              </a:rPr>
              <a:t>use</a:t>
            </a:r>
            <a:r>
              <a:rPr lang="hu-HU" sz="1050" dirty="0">
                <a:solidFill>
                  <a:srgbClr val="404040"/>
                </a:solidFill>
                <a:latin typeface="Calibri" pitchFamily="34" charset="0"/>
                <a:cs typeface="Arial" pitchFamily="34" charset="0"/>
              </a:rPr>
              <a:t> internet </a:t>
            </a:r>
            <a:r>
              <a:rPr lang="hu-HU" sz="1050" dirty="0" err="1">
                <a:solidFill>
                  <a:srgbClr val="404040"/>
                </a:solidFill>
                <a:latin typeface="Calibri" pitchFamily="34" charset="0"/>
                <a:cs typeface="Arial" pitchFamily="34" charset="0"/>
              </a:rPr>
              <a:t>at</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the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same</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time</a:t>
            </a:r>
            <a:r>
              <a:rPr lang="hu-HU" sz="1050" dirty="0">
                <a:solidFill>
                  <a:srgbClr val="404040"/>
                </a:solidFill>
                <a:latin typeface="Calibri" pitchFamily="34" charset="0"/>
                <a:cs typeface="Arial" pitchFamily="34" charset="0"/>
              </a:rPr>
              <a:t> </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(89%). </a:t>
            </a:r>
            <a:r>
              <a:rPr lang="hu-HU" sz="1050" dirty="0" err="1">
                <a:solidFill>
                  <a:srgbClr val="404040"/>
                </a:solidFill>
                <a:latin typeface="Calibri" pitchFamily="34" charset="0"/>
                <a:cs typeface="Arial" pitchFamily="34" charset="0"/>
              </a:rPr>
              <a:t>They</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do</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it</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significantly</a:t>
            </a:r>
            <a:r>
              <a:rPr lang="hu-HU" sz="1050" dirty="0">
                <a:solidFill>
                  <a:srgbClr val="404040"/>
                </a:solidFill>
                <a:latin typeface="Calibri" pitchFamily="34" charset="0"/>
                <a:cs typeface="Arial" pitchFamily="34" charset="0"/>
              </a:rPr>
              <a:t> more </a:t>
            </a:r>
            <a:r>
              <a:rPr lang="hu-HU" sz="1050" dirty="0" err="1">
                <a:solidFill>
                  <a:srgbClr val="404040"/>
                </a:solidFill>
                <a:latin typeface="Calibri" pitchFamily="34" charset="0"/>
                <a:cs typeface="Arial" pitchFamily="34" charset="0"/>
              </a:rPr>
              <a:t>on</a:t>
            </a:r>
            <a:r>
              <a:rPr lang="hu-HU" sz="1050" dirty="0">
                <a:solidFill>
                  <a:srgbClr val="404040"/>
                </a:solidFill>
                <a:latin typeface="Calibri" pitchFamily="34" charset="0"/>
                <a:cs typeface="Arial" pitchFamily="34" charset="0"/>
              </a:rPr>
              <a:t> a </a:t>
            </a:r>
            <a:r>
              <a:rPr lang="hu-HU" sz="1050" dirty="0" err="1">
                <a:solidFill>
                  <a:srgbClr val="404040"/>
                </a:solidFill>
                <a:latin typeface="Calibri" pitchFamily="34" charset="0"/>
                <a:cs typeface="Arial" pitchFamily="34" charset="0"/>
              </a:rPr>
              <a:t>desktop</a:t>
            </a:r>
            <a:r>
              <a:rPr lang="hu-HU" sz="1050" dirty="0">
                <a:solidFill>
                  <a:srgbClr val="404040"/>
                </a:solidFill>
                <a:latin typeface="Calibri" pitchFamily="34" charset="0"/>
                <a:cs typeface="Arial" pitchFamily="34" charset="0"/>
              </a:rPr>
              <a:t> PC </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(21%)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than</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other</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groups</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p>
        </p:txBody>
      </p:sp>
      <p:sp>
        <p:nvSpPr>
          <p:cNvPr id="130" name="Szövegdoboz 129"/>
          <p:cNvSpPr txBox="1"/>
          <p:nvPr/>
        </p:nvSpPr>
        <p:spPr>
          <a:xfrm>
            <a:off x="5827530" y="2265119"/>
            <a:ext cx="2357234" cy="57708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They</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like and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use</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applications</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TV2 </a:t>
            </a:r>
            <a:r>
              <a:rPr lang="hu-HU" sz="1050" dirty="0">
                <a:solidFill>
                  <a:srgbClr val="404040"/>
                </a:solidFill>
                <a:latin typeface="Calibri" pitchFamily="34" charset="0"/>
                <a:cs typeface="Arial" pitchFamily="34" charset="0"/>
              </a:rPr>
              <a:t>L</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ive</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14%;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MindigTV</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app: 9%; </a:t>
            </a:r>
            <a:b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b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UPC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Horizon</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Go: 15%</a:t>
            </a:r>
          </a:p>
        </p:txBody>
      </p:sp>
      <p:grpSp>
        <p:nvGrpSpPr>
          <p:cNvPr id="168" name="Group 26"/>
          <p:cNvGrpSpPr>
            <a:grpSpLocks noChangeAspect="1"/>
          </p:cNvGrpSpPr>
          <p:nvPr/>
        </p:nvGrpSpPr>
        <p:grpSpPr>
          <a:xfrm flipH="1">
            <a:off x="5527388" y="2288078"/>
            <a:ext cx="207440" cy="503153"/>
            <a:chOff x="3986213" y="1495425"/>
            <a:chExt cx="522288" cy="1266825"/>
          </a:xfrm>
          <a:solidFill>
            <a:schemeClr val="bg1"/>
          </a:solidFill>
        </p:grpSpPr>
        <p:sp>
          <p:nvSpPr>
            <p:cNvPr id="169" name="Freeform 11"/>
            <p:cNvSpPr>
              <a:spLocks/>
            </p:cNvSpPr>
            <p:nvPr/>
          </p:nvSpPr>
          <p:spPr bwMode="auto">
            <a:xfrm>
              <a:off x="4103688" y="2025650"/>
              <a:ext cx="288925" cy="736600"/>
            </a:xfrm>
            <a:custGeom>
              <a:avLst/>
              <a:gdLst/>
              <a:ahLst/>
              <a:cxnLst>
                <a:cxn ang="0">
                  <a:pos x="149" y="29"/>
                </a:cxn>
                <a:cxn ang="0">
                  <a:pos x="148" y="29"/>
                </a:cxn>
                <a:cxn ang="0">
                  <a:pos x="110" y="0"/>
                </a:cxn>
                <a:cxn ang="0">
                  <a:pos x="107" y="0"/>
                </a:cxn>
                <a:cxn ang="0">
                  <a:pos x="68" y="29"/>
                </a:cxn>
                <a:cxn ang="0">
                  <a:pos x="67" y="29"/>
                </a:cxn>
                <a:cxn ang="0">
                  <a:pos x="0" y="22"/>
                </a:cxn>
                <a:cxn ang="0">
                  <a:pos x="0" y="504"/>
                </a:cxn>
                <a:cxn ang="0">
                  <a:pos x="50" y="553"/>
                </a:cxn>
                <a:cxn ang="0">
                  <a:pos x="99" y="504"/>
                </a:cxn>
                <a:cxn ang="0">
                  <a:pos x="99" y="143"/>
                </a:cxn>
                <a:cxn ang="0">
                  <a:pos x="118" y="143"/>
                </a:cxn>
                <a:cxn ang="0">
                  <a:pos x="118" y="504"/>
                </a:cxn>
                <a:cxn ang="0">
                  <a:pos x="167" y="553"/>
                </a:cxn>
                <a:cxn ang="0">
                  <a:pos x="217" y="504"/>
                </a:cxn>
                <a:cxn ang="0">
                  <a:pos x="217" y="22"/>
                </a:cxn>
                <a:cxn ang="0">
                  <a:pos x="149" y="29"/>
                </a:cxn>
              </a:cxnLst>
              <a:rect l="0" t="0" r="r" b="b"/>
              <a:pathLst>
                <a:path w="217" h="553">
                  <a:moveTo>
                    <a:pt x="149" y="29"/>
                  </a:moveTo>
                  <a:cubicBezTo>
                    <a:pt x="148" y="29"/>
                    <a:pt x="148" y="29"/>
                    <a:pt x="148" y="29"/>
                  </a:cubicBezTo>
                  <a:cubicBezTo>
                    <a:pt x="130" y="29"/>
                    <a:pt x="115" y="16"/>
                    <a:pt x="110" y="0"/>
                  </a:cubicBezTo>
                  <a:cubicBezTo>
                    <a:pt x="107" y="0"/>
                    <a:pt x="107" y="0"/>
                    <a:pt x="107" y="0"/>
                  </a:cubicBezTo>
                  <a:cubicBezTo>
                    <a:pt x="102" y="16"/>
                    <a:pt x="86" y="29"/>
                    <a:pt x="68" y="29"/>
                  </a:cubicBezTo>
                  <a:cubicBezTo>
                    <a:pt x="67" y="29"/>
                    <a:pt x="67" y="29"/>
                    <a:pt x="67" y="29"/>
                  </a:cubicBezTo>
                  <a:cubicBezTo>
                    <a:pt x="42" y="28"/>
                    <a:pt x="19" y="26"/>
                    <a:pt x="0" y="22"/>
                  </a:cubicBezTo>
                  <a:cubicBezTo>
                    <a:pt x="0" y="504"/>
                    <a:pt x="0" y="504"/>
                    <a:pt x="0" y="504"/>
                  </a:cubicBezTo>
                  <a:cubicBezTo>
                    <a:pt x="0" y="531"/>
                    <a:pt x="22" y="553"/>
                    <a:pt x="50" y="553"/>
                  </a:cubicBezTo>
                  <a:cubicBezTo>
                    <a:pt x="77" y="553"/>
                    <a:pt x="99" y="531"/>
                    <a:pt x="99" y="504"/>
                  </a:cubicBezTo>
                  <a:cubicBezTo>
                    <a:pt x="99" y="143"/>
                    <a:pt x="99" y="143"/>
                    <a:pt x="99" y="143"/>
                  </a:cubicBezTo>
                  <a:cubicBezTo>
                    <a:pt x="118" y="143"/>
                    <a:pt x="118" y="143"/>
                    <a:pt x="118" y="143"/>
                  </a:cubicBezTo>
                  <a:cubicBezTo>
                    <a:pt x="118" y="504"/>
                    <a:pt x="118" y="504"/>
                    <a:pt x="118" y="504"/>
                  </a:cubicBezTo>
                  <a:cubicBezTo>
                    <a:pt x="118" y="531"/>
                    <a:pt x="140" y="553"/>
                    <a:pt x="167" y="553"/>
                  </a:cubicBezTo>
                  <a:cubicBezTo>
                    <a:pt x="194" y="553"/>
                    <a:pt x="217" y="531"/>
                    <a:pt x="217" y="504"/>
                  </a:cubicBezTo>
                  <a:cubicBezTo>
                    <a:pt x="217" y="22"/>
                    <a:pt x="217" y="22"/>
                    <a:pt x="217" y="22"/>
                  </a:cubicBezTo>
                  <a:cubicBezTo>
                    <a:pt x="198" y="26"/>
                    <a:pt x="176" y="28"/>
                    <a:pt x="149"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0" name="Oval 12"/>
            <p:cNvSpPr>
              <a:spLocks noChangeArrowheads="1"/>
            </p:cNvSpPr>
            <p:nvPr/>
          </p:nvSpPr>
          <p:spPr bwMode="auto">
            <a:xfrm>
              <a:off x="4127500" y="1495425"/>
              <a:ext cx="239713" cy="2397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1" name="Oval 13"/>
            <p:cNvSpPr>
              <a:spLocks noChangeArrowheads="1"/>
            </p:cNvSpPr>
            <p:nvPr/>
          </p:nvSpPr>
          <p:spPr bwMode="auto">
            <a:xfrm>
              <a:off x="4213225" y="1863725"/>
              <a:ext cx="17463" cy="190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2" name="Freeform 14"/>
            <p:cNvSpPr>
              <a:spLocks/>
            </p:cNvSpPr>
            <p:nvPr/>
          </p:nvSpPr>
          <p:spPr bwMode="auto">
            <a:xfrm>
              <a:off x="3986213" y="1768475"/>
              <a:ext cx="522288" cy="285750"/>
            </a:xfrm>
            <a:custGeom>
              <a:avLst/>
              <a:gdLst/>
              <a:ahLst/>
              <a:cxnLst>
                <a:cxn ang="0">
                  <a:pos x="12" y="166"/>
                </a:cxn>
                <a:cxn ang="0">
                  <a:pos x="66" y="202"/>
                </a:cxn>
                <a:cxn ang="0">
                  <a:pos x="156" y="214"/>
                </a:cxn>
                <a:cxn ang="0">
                  <a:pos x="156" y="214"/>
                </a:cxn>
                <a:cxn ang="0">
                  <a:pos x="188" y="182"/>
                </a:cxn>
                <a:cxn ang="0">
                  <a:pos x="157" y="150"/>
                </a:cxn>
                <a:cxn ang="0">
                  <a:pos x="74" y="136"/>
                </a:cxn>
                <a:cxn ang="0">
                  <a:pos x="65" y="130"/>
                </a:cxn>
                <a:cxn ang="0">
                  <a:pos x="64" y="128"/>
                </a:cxn>
                <a:cxn ang="0">
                  <a:pos x="65" y="126"/>
                </a:cxn>
                <a:cxn ang="0">
                  <a:pos x="71" y="112"/>
                </a:cxn>
                <a:cxn ang="0">
                  <a:pos x="88" y="91"/>
                </a:cxn>
                <a:cxn ang="0">
                  <a:pos x="88" y="133"/>
                </a:cxn>
                <a:cxn ang="0">
                  <a:pos x="157" y="142"/>
                </a:cxn>
                <a:cxn ang="0">
                  <a:pos x="160" y="142"/>
                </a:cxn>
                <a:cxn ang="0">
                  <a:pos x="160" y="77"/>
                </a:cxn>
                <a:cxn ang="0">
                  <a:pos x="176" y="61"/>
                </a:cxn>
                <a:cxn ang="0">
                  <a:pos x="216" y="61"/>
                </a:cxn>
                <a:cxn ang="0">
                  <a:pos x="232" y="77"/>
                </a:cxn>
                <a:cxn ang="0">
                  <a:pos x="232" y="142"/>
                </a:cxn>
                <a:cxn ang="0">
                  <a:pos x="236" y="142"/>
                </a:cxn>
                <a:cxn ang="0">
                  <a:pos x="305" y="133"/>
                </a:cxn>
                <a:cxn ang="0">
                  <a:pos x="305" y="91"/>
                </a:cxn>
                <a:cxn ang="0">
                  <a:pos x="316" y="103"/>
                </a:cxn>
                <a:cxn ang="0">
                  <a:pos x="328" y="126"/>
                </a:cxn>
                <a:cxn ang="0">
                  <a:pos x="328" y="128"/>
                </a:cxn>
                <a:cxn ang="0">
                  <a:pos x="328" y="130"/>
                </a:cxn>
                <a:cxn ang="0">
                  <a:pos x="307" y="141"/>
                </a:cxn>
                <a:cxn ang="0">
                  <a:pos x="236" y="150"/>
                </a:cxn>
                <a:cxn ang="0">
                  <a:pos x="204" y="182"/>
                </a:cxn>
                <a:cxn ang="0">
                  <a:pos x="236" y="214"/>
                </a:cxn>
                <a:cxn ang="0">
                  <a:pos x="237" y="214"/>
                </a:cxn>
                <a:cxn ang="0">
                  <a:pos x="348" y="193"/>
                </a:cxn>
                <a:cxn ang="0">
                  <a:pos x="381" y="166"/>
                </a:cxn>
                <a:cxn ang="0">
                  <a:pos x="392" y="128"/>
                </a:cxn>
                <a:cxn ang="0">
                  <a:pos x="392" y="128"/>
                </a:cxn>
                <a:cxn ang="0">
                  <a:pos x="376" y="78"/>
                </a:cxn>
                <a:cxn ang="0">
                  <a:pos x="328" y="26"/>
                </a:cxn>
                <a:cxn ang="0">
                  <a:pos x="303" y="10"/>
                </a:cxn>
                <a:cxn ang="0">
                  <a:pos x="290" y="4"/>
                </a:cxn>
                <a:cxn ang="0">
                  <a:pos x="284" y="2"/>
                </a:cxn>
                <a:cxn ang="0">
                  <a:pos x="274" y="0"/>
                </a:cxn>
                <a:cxn ang="0">
                  <a:pos x="119" y="0"/>
                </a:cxn>
                <a:cxn ang="0">
                  <a:pos x="109" y="2"/>
                </a:cxn>
                <a:cxn ang="0">
                  <a:pos x="98" y="6"/>
                </a:cxn>
                <a:cxn ang="0">
                  <a:pos x="69" y="23"/>
                </a:cxn>
                <a:cxn ang="0">
                  <a:pos x="25" y="66"/>
                </a:cxn>
                <a:cxn ang="0">
                  <a:pos x="0" y="128"/>
                </a:cxn>
                <a:cxn ang="0">
                  <a:pos x="0" y="128"/>
                </a:cxn>
                <a:cxn ang="0">
                  <a:pos x="12" y="166"/>
                </a:cxn>
              </a:cxnLst>
              <a:rect l="0" t="0" r="r" b="b"/>
              <a:pathLst>
                <a:path w="392" h="214">
                  <a:moveTo>
                    <a:pt x="12" y="166"/>
                  </a:moveTo>
                  <a:cubicBezTo>
                    <a:pt x="24" y="183"/>
                    <a:pt x="43" y="194"/>
                    <a:pt x="66" y="202"/>
                  </a:cubicBezTo>
                  <a:cubicBezTo>
                    <a:pt x="90" y="209"/>
                    <a:pt x="118" y="213"/>
                    <a:pt x="156" y="214"/>
                  </a:cubicBezTo>
                  <a:cubicBezTo>
                    <a:pt x="156" y="214"/>
                    <a:pt x="156" y="214"/>
                    <a:pt x="156" y="214"/>
                  </a:cubicBezTo>
                  <a:cubicBezTo>
                    <a:pt x="174" y="214"/>
                    <a:pt x="188" y="200"/>
                    <a:pt x="188" y="182"/>
                  </a:cubicBezTo>
                  <a:cubicBezTo>
                    <a:pt x="189" y="165"/>
                    <a:pt x="175" y="150"/>
                    <a:pt x="157" y="150"/>
                  </a:cubicBezTo>
                  <a:cubicBezTo>
                    <a:pt x="113" y="149"/>
                    <a:pt x="85" y="142"/>
                    <a:pt x="74" y="136"/>
                  </a:cubicBezTo>
                  <a:cubicBezTo>
                    <a:pt x="68" y="133"/>
                    <a:pt x="66" y="130"/>
                    <a:pt x="65" y="130"/>
                  </a:cubicBezTo>
                  <a:cubicBezTo>
                    <a:pt x="64" y="129"/>
                    <a:pt x="65" y="129"/>
                    <a:pt x="64" y="128"/>
                  </a:cubicBezTo>
                  <a:cubicBezTo>
                    <a:pt x="64" y="128"/>
                    <a:pt x="64" y="127"/>
                    <a:pt x="65" y="126"/>
                  </a:cubicBezTo>
                  <a:cubicBezTo>
                    <a:pt x="65" y="124"/>
                    <a:pt x="67" y="118"/>
                    <a:pt x="71" y="112"/>
                  </a:cubicBezTo>
                  <a:cubicBezTo>
                    <a:pt x="75" y="105"/>
                    <a:pt x="81" y="98"/>
                    <a:pt x="88" y="91"/>
                  </a:cubicBezTo>
                  <a:cubicBezTo>
                    <a:pt x="88" y="133"/>
                    <a:pt x="88" y="133"/>
                    <a:pt x="88" y="133"/>
                  </a:cubicBezTo>
                  <a:cubicBezTo>
                    <a:pt x="102" y="137"/>
                    <a:pt x="125" y="141"/>
                    <a:pt x="157" y="142"/>
                  </a:cubicBezTo>
                  <a:cubicBezTo>
                    <a:pt x="158" y="142"/>
                    <a:pt x="159" y="142"/>
                    <a:pt x="160" y="142"/>
                  </a:cubicBezTo>
                  <a:cubicBezTo>
                    <a:pt x="160" y="77"/>
                    <a:pt x="160" y="77"/>
                    <a:pt x="160" y="77"/>
                  </a:cubicBezTo>
                  <a:cubicBezTo>
                    <a:pt x="160" y="68"/>
                    <a:pt x="168" y="61"/>
                    <a:pt x="176" y="61"/>
                  </a:cubicBezTo>
                  <a:cubicBezTo>
                    <a:pt x="216" y="61"/>
                    <a:pt x="216" y="61"/>
                    <a:pt x="216" y="61"/>
                  </a:cubicBezTo>
                  <a:cubicBezTo>
                    <a:pt x="225" y="61"/>
                    <a:pt x="232" y="68"/>
                    <a:pt x="232" y="77"/>
                  </a:cubicBezTo>
                  <a:cubicBezTo>
                    <a:pt x="232" y="142"/>
                    <a:pt x="232" y="142"/>
                    <a:pt x="232" y="142"/>
                  </a:cubicBezTo>
                  <a:cubicBezTo>
                    <a:pt x="233" y="142"/>
                    <a:pt x="235" y="142"/>
                    <a:pt x="236" y="142"/>
                  </a:cubicBezTo>
                  <a:cubicBezTo>
                    <a:pt x="264" y="141"/>
                    <a:pt x="289" y="138"/>
                    <a:pt x="305" y="133"/>
                  </a:cubicBezTo>
                  <a:cubicBezTo>
                    <a:pt x="305" y="91"/>
                    <a:pt x="305" y="91"/>
                    <a:pt x="305" y="91"/>
                  </a:cubicBezTo>
                  <a:cubicBezTo>
                    <a:pt x="309" y="95"/>
                    <a:pt x="313" y="99"/>
                    <a:pt x="316" y="103"/>
                  </a:cubicBezTo>
                  <a:cubicBezTo>
                    <a:pt x="324" y="113"/>
                    <a:pt x="328" y="122"/>
                    <a:pt x="328" y="126"/>
                  </a:cubicBezTo>
                  <a:cubicBezTo>
                    <a:pt x="328" y="127"/>
                    <a:pt x="328" y="128"/>
                    <a:pt x="328" y="128"/>
                  </a:cubicBezTo>
                  <a:cubicBezTo>
                    <a:pt x="328" y="129"/>
                    <a:pt x="328" y="129"/>
                    <a:pt x="328" y="130"/>
                  </a:cubicBezTo>
                  <a:cubicBezTo>
                    <a:pt x="327" y="131"/>
                    <a:pt x="322" y="136"/>
                    <a:pt x="307" y="141"/>
                  </a:cubicBezTo>
                  <a:cubicBezTo>
                    <a:pt x="293" y="145"/>
                    <a:pt x="269" y="149"/>
                    <a:pt x="236" y="150"/>
                  </a:cubicBezTo>
                  <a:cubicBezTo>
                    <a:pt x="218" y="150"/>
                    <a:pt x="204" y="165"/>
                    <a:pt x="204" y="182"/>
                  </a:cubicBezTo>
                  <a:cubicBezTo>
                    <a:pt x="205" y="200"/>
                    <a:pt x="219" y="214"/>
                    <a:pt x="236" y="214"/>
                  </a:cubicBezTo>
                  <a:cubicBezTo>
                    <a:pt x="237" y="214"/>
                    <a:pt x="237" y="214"/>
                    <a:pt x="237" y="214"/>
                  </a:cubicBezTo>
                  <a:cubicBezTo>
                    <a:pt x="287" y="212"/>
                    <a:pt x="322" y="206"/>
                    <a:pt x="348" y="193"/>
                  </a:cubicBezTo>
                  <a:cubicBezTo>
                    <a:pt x="361" y="186"/>
                    <a:pt x="373" y="178"/>
                    <a:pt x="381" y="166"/>
                  </a:cubicBezTo>
                  <a:cubicBezTo>
                    <a:pt x="389" y="154"/>
                    <a:pt x="392" y="141"/>
                    <a:pt x="392" y="128"/>
                  </a:cubicBezTo>
                  <a:cubicBezTo>
                    <a:pt x="392" y="128"/>
                    <a:pt x="392" y="128"/>
                    <a:pt x="392" y="128"/>
                  </a:cubicBezTo>
                  <a:cubicBezTo>
                    <a:pt x="392" y="108"/>
                    <a:pt x="385" y="92"/>
                    <a:pt x="376" y="78"/>
                  </a:cubicBezTo>
                  <a:cubicBezTo>
                    <a:pt x="363" y="57"/>
                    <a:pt x="345" y="40"/>
                    <a:pt x="328" y="26"/>
                  </a:cubicBezTo>
                  <a:cubicBezTo>
                    <a:pt x="320" y="20"/>
                    <a:pt x="311" y="14"/>
                    <a:pt x="303" y="10"/>
                  </a:cubicBezTo>
                  <a:cubicBezTo>
                    <a:pt x="299" y="8"/>
                    <a:pt x="295" y="6"/>
                    <a:pt x="290" y="4"/>
                  </a:cubicBezTo>
                  <a:cubicBezTo>
                    <a:pt x="288" y="3"/>
                    <a:pt x="286" y="3"/>
                    <a:pt x="284" y="2"/>
                  </a:cubicBezTo>
                  <a:cubicBezTo>
                    <a:pt x="281" y="1"/>
                    <a:pt x="277" y="0"/>
                    <a:pt x="274" y="0"/>
                  </a:cubicBezTo>
                  <a:cubicBezTo>
                    <a:pt x="119" y="0"/>
                    <a:pt x="119" y="0"/>
                    <a:pt x="119" y="0"/>
                  </a:cubicBezTo>
                  <a:cubicBezTo>
                    <a:pt x="116" y="0"/>
                    <a:pt x="112" y="1"/>
                    <a:pt x="109" y="2"/>
                  </a:cubicBezTo>
                  <a:cubicBezTo>
                    <a:pt x="105" y="3"/>
                    <a:pt x="102" y="4"/>
                    <a:pt x="98" y="6"/>
                  </a:cubicBezTo>
                  <a:cubicBezTo>
                    <a:pt x="88" y="10"/>
                    <a:pt x="79" y="16"/>
                    <a:pt x="69" y="23"/>
                  </a:cubicBezTo>
                  <a:cubicBezTo>
                    <a:pt x="54" y="34"/>
                    <a:pt x="38" y="49"/>
                    <a:pt x="25" y="66"/>
                  </a:cubicBezTo>
                  <a:cubicBezTo>
                    <a:pt x="12" y="82"/>
                    <a:pt x="1" y="102"/>
                    <a:pt x="0" y="128"/>
                  </a:cubicBezTo>
                  <a:cubicBezTo>
                    <a:pt x="0" y="128"/>
                    <a:pt x="0" y="128"/>
                    <a:pt x="0" y="128"/>
                  </a:cubicBezTo>
                  <a:cubicBezTo>
                    <a:pt x="0" y="141"/>
                    <a:pt x="4" y="154"/>
                    <a:pt x="12" y="1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73" name="Szövegdoboz 172"/>
          <p:cNvSpPr txBox="1"/>
          <p:nvPr/>
        </p:nvSpPr>
        <p:spPr>
          <a:xfrm>
            <a:off x="6682745" y="3333755"/>
            <a:ext cx="2070514" cy="738664"/>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They</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accept</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advertisements</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more: 13% of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them</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always</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watches</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5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advertisment</a:t>
            </a:r>
            <a:r>
              <a:rPr lang="hu-HU" sz="1050" dirty="0">
                <a:solidFill>
                  <a:srgbClr val="404040"/>
                </a:solidFill>
                <a:latin typeface="Calibri" pitchFamily="34" charset="0"/>
                <a:cs typeface="Arial" pitchFamily="34" charset="0"/>
              </a:rPr>
              <a:t>s </a:t>
            </a:r>
            <a:r>
              <a:rPr lang="hu-HU" sz="1050" dirty="0" err="1">
                <a:solidFill>
                  <a:srgbClr val="404040"/>
                </a:solidFill>
                <a:latin typeface="Calibri" pitchFamily="34" charset="0"/>
                <a:cs typeface="Arial" pitchFamily="34" charset="0"/>
              </a:rPr>
              <a:t>too</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compared</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to</a:t>
            </a:r>
            <a:r>
              <a:rPr lang="hu-HU" sz="1050" dirty="0">
                <a:solidFill>
                  <a:srgbClr val="404040"/>
                </a:solidFill>
                <a:latin typeface="Calibri" pitchFamily="34" charset="0"/>
                <a:cs typeface="Arial" pitchFamily="34" charset="0"/>
              </a:rPr>
              <a:t> </a:t>
            </a:r>
            <a:r>
              <a:rPr lang="hu-HU" sz="1050" dirty="0" err="1">
                <a:solidFill>
                  <a:srgbClr val="404040"/>
                </a:solidFill>
                <a:latin typeface="Calibri" pitchFamily="34" charset="0"/>
                <a:cs typeface="Arial" pitchFamily="34" charset="0"/>
              </a:rPr>
              <a:t>average</a:t>
            </a:r>
            <a:r>
              <a:rPr lang="hu-HU" sz="1050" dirty="0">
                <a:solidFill>
                  <a:srgbClr val="404040"/>
                </a:solidFill>
                <a:latin typeface="Calibri" pitchFamily="34" charset="0"/>
                <a:cs typeface="Arial" pitchFamily="34" charset="0"/>
              </a:rPr>
              <a:t>: 7%)</a:t>
            </a:r>
            <a:endParaRPr kumimoji="0" lang="hu-HU" sz="105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grpSp>
        <p:nvGrpSpPr>
          <p:cNvPr id="174" name="Group 106"/>
          <p:cNvGrpSpPr>
            <a:grpSpLocks noChangeAspect="1"/>
          </p:cNvGrpSpPr>
          <p:nvPr/>
        </p:nvGrpSpPr>
        <p:grpSpPr>
          <a:xfrm>
            <a:off x="6304054" y="3510864"/>
            <a:ext cx="378691" cy="384608"/>
            <a:chOff x="1784350" y="4652963"/>
            <a:chExt cx="812800" cy="825500"/>
          </a:xfrm>
          <a:solidFill>
            <a:schemeClr val="bg1"/>
          </a:solidFill>
        </p:grpSpPr>
        <p:sp>
          <p:nvSpPr>
            <p:cNvPr id="175" name="Freeform 26"/>
            <p:cNvSpPr>
              <a:spLocks noEditPoints="1"/>
            </p:cNvSpPr>
            <p:nvPr/>
          </p:nvSpPr>
          <p:spPr bwMode="auto">
            <a:xfrm>
              <a:off x="2082800" y="4652963"/>
              <a:ext cx="514350" cy="539750"/>
            </a:xfrm>
            <a:custGeom>
              <a:avLst/>
              <a:gdLst/>
              <a:ahLst/>
              <a:cxnLst>
                <a:cxn ang="0">
                  <a:pos x="164" y="0"/>
                </a:cxn>
                <a:cxn ang="0">
                  <a:pos x="132" y="2"/>
                </a:cxn>
                <a:cxn ang="0">
                  <a:pos x="102" y="12"/>
                </a:cxn>
                <a:cxn ang="0">
                  <a:pos x="74" y="26"/>
                </a:cxn>
                <a:cxn ang="0">
                  <a:pos x="50" y="46"/>
                </a:cxn>
                <a:cxn ang="0">
                  <a:pos x="32" y="70"/>
                </a:cxn>
                <a:cxn ang="0">
                  <a:pos x="16" y="96"/>
                </a:cxn>
                <a:cxn ang="0">
                  <a:pos x="8" y="126"/>
                </a:cxn>
                <a:cxn ang="0">
                  <a:pos x="4" y="158"/>
                </a:cxn>
                <a:cxn ang="0">
                  <a:pos x="4" y="174"/>
                </a:cxn>
                <a:cxn ang="0">
                  <a:pos x="10" y="202"/>
                </a:cxn>
                <a:cxn ang="0">
                  <a:pos x="20" y="228"/>
                </a:cxn>
                <a:cxn ang="0">
                  <a:pos x="42" y="262"/>
                </a:cxn>
                <a:cxn ang="0">
                  <a:pos x="36" y="340"/>
                </a:cxn>
                <a:cxn ang="0">
                  <a:pos x="82" y="294"/>
                </a:cxn>
                <a:cxn ang="0">
                  <a:pos x="120" y="312"/>
                </a:cxn>
                <a:cxn ang="0">
                  <a:pos x="164" y="318"/>
                </a:cxn>
                <a:cxn ang="0">
                  <a:pos x="180" y="318"/>
                </a:cxn>
                <a:cxn ang="0">
                  <a:pos x="212" y="310"/>
                </a:cxn>
                <a:cxn ang="0">
                  <a:pos x="240" y="298"/>
                </a:cxn>
                <a:cxn ang="0">
                  <a:pos x="266" y="282"/>
                </a:cxn>
                <a:cxn ang="0">
                  <a:pos x="288" y="260"/>
                </a:cxn>
                <a:cxn ang="0">
                  <a:pos x="304" y="234"/>
                </a:cxn>
                <a:cxn ang="0">
                  <a:pos x="316" y="206"/>
                </a:cxn>
                <a:cxn ang="0">
                  <a:pos x="322" y="174"/>
                </a:cxn>
                <a:cxn ang="0">
                  <a:pos x="324" y="158"/>
                </a:cxn>
                <a:cxn ang="0">
                  <a:pos x="320" y="126"/>
                </a:cxn>
                <a:cxn ang="0">
                  <a:pos x="312" y="96"/>
                </a:cxn>
                <a:cxn ang="0">
                  <a:pos x="296" y="70"/>
                </a:cxn>
                <a:cxn ang="0">
                  <a:pos x="276" y="46"/>
                </a:cxn>
                <a:cxn ang="0">
                  <a:pos x="254" y="26"/>
                </a:cxn>
                <a:cxn ang="0">
                  <a:pos x="226" y="12"/>
                </a:cxn>
                <a:cxn ang="0">
                  <a:pos x="196" y="2"/>
                </a:cxn>
                <a:cxn ang="0">
                  <a:pos x="164" y="0"/>
                </a:cxn>
                <a:cxn ang="0">
                  <a:pos x="164" y="272"/>
                </a:cxn>
                <a:cxn ang="0">
                  <a:pos x="140" y="270"/>
                </a:cxn>
                <a:cxn ang="0">
                  <a:pos x="100" y="254"/>
                </a:cxn>
                <a:cxn ang="0">
                  <a:pos x="70" y="222"/>
                </a:cxn>
                <a:cxn ang="0">
                  <a:pos x="52" y="182"/>
                </a:cxn>
                <a:cxn ang="0">
                  <a:pos x="50" y="158"/>
                </a:cxn>
                <a:cxn ang="0">
                  <a:pos x="58" y="114"/>
                </a:cxn>
                <a:cxn ang="0">
                  <a:pos x="84" y="78"/>
                </a:cxn>
                <a:cxn ang="0">
                  <a:pos x="120" y="54"/>
                </a:cxn>
                <a:cxn ang="0">
                  <a:pos x="164" y="44"/>
                </a:cxn>
                <a:cxn ang="0">
                  <a:pos x="186" y="48"/>
                </a:cxn>
                <a:cxn ang="0">
                  <a:pos x="228" y="64"/>
                </a:cxn>
                <a:cxn ang="0">
                  <a:pos x="258" y="94"/>
                </a:cxn>
                <a:cxn ang="0">
                  <a:pos x="276" y="136"/>
                </a:cxn>
                <a:cxn ang="0">
                  <a:pos x="278" y="158"/>
                </a:cxn>
                <a:cxn ang="0">
                  <a:pos x="270" y="202"/>
                </a:cxn>
                <a:cxn ang="0">
                  <a:pos x="244" y="240"/>
                </a:cxn>
                <a:cxn ang="0">
                  <a:pos x="208" y="264"/>
                </a:cxn>
                <a:cxn ang="0">
                  <a:pos x="164" y="272"/>
                </a:cxn>
              </a:cxnLst>
              <a:rect l="0" t="0" r="r" b="b"/>
              <a:pathLst>
                <a:path w="324" h="340">
                  <a:moveTo>
                    <a:pt x="164" y="0"/>
                  </a:moveTo>
                  <a:lnTo>
                    <a:pt x="164" y="0"/>
                  </a:lnTo>
                  <a:lnTo>
                    <a:pt x="148" y="0"/>
                  </a:lnTo>
                  <a:lnTo>
                    <a:pt x="132" y="2"/>
                  </a:lnTo>
                  <a:lnTo>
                    <a:pt x="116" y="6"/>
                  </a:lnTo>
                  <a:lnTo>
                    <a:pt x="102" y="12"/>
                  </a:lnTo>
                  <a:lnTo>
                    <a:pt x="88" y="18"/>
                  </a:lnTo>
                  <a:lnTo>
                    <a:pt x="74" y="26"/>
                  </a:lnTo>
                  <a:lnTo>
                    <a:pt x="62" y="36"/>
                  </a:lnTo>
                  <a:lnTo>
                    <a:pt x="50" y="46"/>
                  </a:lnTo>
                  <a:lnTo>
                    <a:pt x="40" y="58"/>
                  </a:lnTo>
                  <a:lnTo>
                    <a:pt x="32" y="70"/>
                  </a:lnTo>
                  <a:lnTo>
                    <a:pt x="24" y="82"/>
                  </a:lnTo>
                  <a:lnTo>
                    <a:pt x="16" y="96"/>
                  </a:lnTo>
                  <a:lnTo>
                    <a:pt x="12" y="112"/>
                  </a:lnTo>
                  <a:lnTo>
                    <a:pt x="8" y="126"/>
                  </a:lnTo>
                  <a:lnTo>
                    <a:pt x="4" y="142"/>
                  </a:lnTo>
                  <a:lnTo>
                    <a:pt x="4" y="158"/>
                  </a:lnTo>
                  <a:lnTo>
                    <a:pt x="4" y="158"/>
                  </a:lnTo>
                  <a:lnTo>
                    <a:pt x="4" y="174"/>
                  </a:lnTo>
                  <a:lnTo>
                    <a:pt x="6" y="188"/>
                  </a:lnTo>
                  <a:lnTo>
                    <a:pt x="10" y="202"/>
                  </a:lnTo>
                  <a:lnTo>
                    <a:pt x="14" y="214"/>
                  </a:lnTo>
                  <a:lnTo>
                    <a:pt x="20" y="228"/>
                  </a:lnTo>
                  <a:lnTo>
                    <a:pt x="26" y="240"/>
                  </a:lnTo>
                  <a:lnTo>
                    <a:pt x="42" y="262"/>
                  </a:lnTo>
                  <a:lnTo>
                    <a:pt x="0" y="302"/>
                  </a:lnTo>
                  <a:lnTo>
                    <a:pt x="36" y="340"/>
                  </a:lnTo>
                  <a:lnTo>
                    <a:pt x="82" y="294"/>
                  </a:lnTo>
                  <a:lnTo>
                    <a:pt x="82" y="294"/>
                  </a:lnTo>
                  <a:lnTo>
                    <a:pt x="100" y="304"/>
                  </a:lnTo>
                  <a:lnTo>
                    <a:pt x="120" y="312"/>
                  </a:lnTo>
                  <a:lnTo>
                    <a:pt x="142" y="316"/>
                  </a:lnTo>
                  <a:lnTo>
                    <a:pt x="164" y="318"/>
                  </a:lnTo>
                  <a:lnTo>
                    <a:pt x="164" y="318"/>
                  </a:lnTo>
                  <a:lnTo>
                    <a:pt x="180" y="318"/>
                  </a:lnTo>
                  <a:lnTo>
                    <a:pt x="196" y="314"/>
                  </a:lnTo>
                  <a:lnTo>
                    <a:pt x="212" y="310"/>
                  </a:lnTo>
                  <a:lnTo>
                    <a:pt x="226" y="306"/>
                  </a:lnTo>
                  <a:lnTo>
                    <a:pt x="240" y="298"/>
                  </a:lnTo>
                  <a:lnTo>
                    <a:pt x="254" y="290"/>
                  </a:lnTo>
                  <a:lnTo>
                    <a:pt x="266" y="282"/>
                  </a:lnTo>
                  <a:lnTo>
                    <a:pt x="276" y="272"/>
                  </a:lnTo>
                  <a:lnTo>
                    <a:pt x="288" y="260"/>
                  </a:lnTo>
                  <a:lnTo>
                    <a:pt x="296" y="248"/>
                  </a:lnTo>
                  <a:lnTo>
                    <a:pt x="304" y="234"/>
                  </a:lnTo>
                  <a:lnTo>
                    <a:pt x="312" y="220"/>
                  </a:lnTo>
                  <a:lnTo>
                    <a:pt x="316" y="206"/>
                  </a:lnTo>
                  <a:lnTo>
                    <a:pt x="320" y="190"/>
                  </a:lnTo>
                  <a:lnTo>
                    <a:pt x="322" y="174"/>
                  </a:lnTo>
                  <a:lnTo>
                    <a:pt x="324" y="158"/>
                  </a:lnTo>
                  <a:lnTo>
                    <a:pt x="324" y="158"/>
                  </a:lnTo>
                  <a:lnTo>
                    <a:pt x="322" y="142"/>
                  </a:lnTo>
                  <a:lnTo>
                    <a:pt x="320" y="126"/>
                  </a:lnTo>
                  <a:lnTo>
                    <a:pt x="316" y="112"/>
                  </a:lnTo>
                  <a:lnTo>
                    <a:pt x="312" y="96"/>
                  </a:lnTo>
                  <a:lnTo>
                    <a:pt x="304" y="82"/>
                  </a:lnTo>
                  <a:lnTo>
                    <a:pt x="296" y="70"/>
                  </a:lnTo>
                  <a:lnTo>
                    <a:pt x="288" y="58"/>
                  </a:lnTo>
                  <a:lnTo>
                    <a:pt x="276" y="46"/>
                  </a:lnTo>
                  <a:lnTo>
                    <a:pt x="266" y="36"/>
                  </a:lnTo>
                  <a:lnTo>
                    <a:pt x="254" y="26"/>
                  </a:lnTo>
                  <a:lnTo>
                    <a:pt x="240" y="18"/>
                  </a:lnTo>
                  <a:lnTo>
                    <a:pt x="226" y="12"/>
                  </a:lnTo>
                  <a:lnTo>
                    <a:pt x="212" y="6"/>
                  </a:lnTo>
                  <a:lnTo>
                    <a:pt x="196" y="2"/>
                  </a:lnTo>
                  <a:lnTo>
                    <a:pt x="180" y="0"/>
                  </a:lnTo>
                  <a:lnTo>
                    <a:pt x="164" y="0"/>
                  </a:lnTo>
                  <a:lnTo>
                    <a:pt x="164" y="0"/>
                  </a:lnTo>
                  <a:close/>
                  <a:moveTo>
                    <a:pt x="164" y="272"/>
                  </a:moveTo>
                  <a:lnTo>
                    <a:pt x="164" y="272"/>
                  </a:lnTo>
                  <a:lnTo>
                    <a:pt x="140" y="270"/>
                  </a:lnTo>
                  <a:lnTo>
                    <a:pt x="120" y="264"/>
                  </a:lnTo>
                  <a:lnTo>
                    <a:pt x="100" y="254"/>
                  </a:lnTo>
                  <a:lnTo>
                    <a:pt x="84" y="240"/>
                  </a:lnTo>
                  <a:lnTo>
                    <a:pt x="70" y="222"/>
                  </a:lnTo>
                  <a:lnTo>
                    <a:pt x="58" y="202"/>
                  </a:lnTo>
                  <a:lnTo>
                    <a:pt x="52" y="182"/>
                  </a:lnTo>
                  <a:lnTo>
                    <a:pt x="50" y="158"/>
                  </a:lnTo>
                  <a:lnTo>
                    <a:pt x="50" y="158"/>
                  </a:lnTo>
                  <a:lnTo>
                    <a:pt x="52" y="136"/>
                  </a:lnTo>
                  <a:lnTo>
                    <a:pt x="58" y="114"/>
                  </a:lnTo>
                  <a:lnTo>
                    <a:pt x="70" y="94"/>
                  </a:lnTo>
                  <a:lnTo>
                    <a:pt x="84" y="78"/>
                  </a:lnTo>
                  <a:lnTo>
                    <a:pt x="100" y="64"/>
                  </a:lnTo>
                  <a:lnTo>
                    <a:pt x="120" y="54"/>
                  </a:lnTo>
                  <a:lnTo>
                    <a:pt x="140" y="48"/>
                  </a:lnTo>
                  <a:lnTo>
                    <a:pt x="164" y="44"/>
                  </a:lnTo>
                  <a:lnTo>
                    <a:pt x="164" y="44"/>
                  </a:lnTo>
                  <a:lnTo>
                    <a:pt x="186" y="48"/>
                  </a:lnTo>
                  <a:lnTo>
                    <a:pt x="208" y="54"/>
                  </a:lnTo>
                  <a:lnTo>
                    <a:pt x="228" y="64"/>
                  </a:lnTo>
                  <a:lnTo>
                    <a:pt x="244" y="78"/>
                  </a:lnTo>
                  <a:lnTo>
                    <a:pt x="258" y="94"/>
                  </a:lnTo>
                  <a:lnTo>
                    <a:pt x="270" y="114"/>
                  </a:lnTo>
                  <a:lnTo>
                    <a:pt x="276" y="136"/>
                  </a:lnTo>
                  <a:lnTo>
                    <a:pt x="278" y="158"/>
                  </a:lnTo>
                  <a:lnTo>
                    <a:pt x="278" y="158"/>
                  </a:lnTo>
                  <a:lnTo>
                    <a:pt x="276" y="182"/>
                  </a:lnTo>
                  <a:lnTo>
                    <a:pt x="270" y="202"/>
                  </a:lnTo>
                  <a:lnTo>
                    <a:pt x="258" y="222"/>
                  </a:lnTo>
                  <a:lnTo>
                    <a:pt x="244" y="240"/>
                  </a:lnTo>
                  <a:lnTo>
                    <a:pt x="228" y="254"/>
                  </a:lnTo>
                  <a:lnTo>
                    <a:pt x="208" y="264"/>
                  </a:lnTo>
                  <a:lnTo>
                    <a:pt x="186" y="270"/>
                  </a:lnTo>
                  <a:lnTo>
                    <a:pt x="164" y="272"/>
                  </a:lnTo>
                  <a:lnTo>
                    <a:pt x="16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6" name="Freeform 27"/>
            <p:cNvSpPr>
              <a:spLocks/>
            </p:cNvSpPr>
            <p:nvPr/>
          </p:nvSpPr>
          <p:spPr bwMode="auto">
            <a:xfrm>
              <a:off x="2187575" y="4754563"/>
              <a:ext cx="180975" cy="180975"/>
            </a:xfrm>
            <a:custGeom>
              <a:avLst/>
              <a:gdLst/>
              <a:ahLst/>
              <a:cxnLst>
                <a:cxn ang="0">
                  <a:pos x="106" y="0"/>
                </a:cxn>
                <a:cxn ang="0">
                  <a:pos x="106" y="0"/>
                </a:cxn>
                <a:cxn ang="0">
                  <a:pos x="106" y="0"/>
                </a:cxn>
                <a:cxn ang="0">
                  <a:pos x="86" y="4"/>
                </a:cxn>
                <a:cxn ang="0">
                  <a:pos x="66" y="10"/>
                </a:cxn>
                <a:cxn ang="0">
                  <a:pos x="48" y="20"/>
                </a:cxn>
                <a:cxn ang="0">
                  <a:pos x="32" y="32"/>
                </a:cxn>
                <a:cxn ang="0">
                  <a:pos x="20" y="48"/>
                </a:cxn>
                <a:cxn ang="0">
                  <a:pos x="10" y="66"/>
                </a:cxn>
                <a:cxn ang="0">
                  <a:pos x="2" y="86"/>
                </a:cxn>
                <a:cxn ang="0">
                  <a:pos x="0" y="106"/>
                </a:cxn>
                <a:cxn ang="0">
                  <a:pos x="0" y="106"/>
                </a:cxn>
                <a:cxn ang="0">
                  <a:pos x="0" y="106"/>
                </a:cxn>
                <a:cxn ang="0">
                  <a:pos x="0" y="106"/>
                </a:cxn>
                <a:cxn ang="0">
                  <a:pos x="0" y="106"/>
                </a:cxn>
                <a:cxn ang="0">
                  <a:pos x="0" y="106"/>
                </a:cxn>
                <a:cxn ang="0">
                  <a:pos x="0" y="106"/>
                </a:cxn>
                <a:cxn ang="0">
                  <a:pos x="0" y="106"/>
                </a:cxn>
                <a:cxn ang="0">
                  <a:pos x="0" y="106"/>
                </a:cxn>
                <a:cxn ang="0">
                  <a:pos x="0" y="110"/>
                </a:cxn>
                <a:cxn ang="0">
                  <a:pos x="2" y="112"/>
                </a:cxn>
                <a:cxn ang="0">
                  <a:pos x="4" y="114"/>
                </a:cxn>
                <a:cxn ang="0">
                  <a:pos x="8" y="114"/>
                </a:cxn>
                <a:cxn ang="0">
                  <a:pos x="8" y="114"/>
                </a:cxn>
                <a:cxn ang="0">
                  <a:pos x="12" y="114"/>
                </a:cxn>
                <a:cxn ang="0">
                  <a:pos x="14" y="112"/>
                </a:cxn>
                <a:cxn ang="0">
                  <a:pos x="16" y="110"/>
                </a:cxn>
                <a:cxn ang="0">
                  <a:pos x="16" y="106"/>
                </a:cxn>
                <a:cxn ang="0">
                  <a:pos x="16" y="106"/>
                </a:cxn>
                <a:cxn ang="0">
                  <a:pos x="16" y="106"/>
                </a:cxn>
                <a:cxn ang="0">
                  <a:pos x="20" y="90"/>
                </a:cxn>
                <a:cxn ang="0">
                  <a:pos x="26" y="74"/>
                </a:cxn>
                <a:cxn ang="0">
                  <a:pos x="34" y="58"/>
                </a:cxn>
                <a:cxn ang="0">
                  <a:pos x="44" y="46"/>
                </a:cxn>
                <a:cxn ang="0">
                  <a:pos x="58" y="34"/>
                </a:cxn>
                <a:cxn ang="0">
                  <a:pos x="72" y="26"/>
                </a:cxn>
                <a:cxn ang="0">
                  <a:pos x="88" y="20"/>
                </a:cxn>
                <a:cxn ang="0">
                  <a:pos x="106" y="18"/>
                </a:cxn>
                <a:cxn ang="0">
                  <a:pos x="106" y="18"/>
                </a:cxn>
                <a:cxn ang="0">
                  <a:pos x="106" y="18"/>
                </a:cxn>
                <a:cxn ang="0">
                  <a:pos x="110" y="16"/>
                </a:cxn>
                <a:cxn ang="0">
                  <a:pos x="112" y="14"/>
                </a:cxn>
                <a:cxn ang="0">
                  <a:pos x="114" y="12"/>
                </a:cxn>
                <a:cxn ang="0">
                  <a:pos x="114" y="8"/>
                </a:cxn>
                <a:cxn ang="0">
                  <a:pos x="114" y="8"/>
                </a:cxn>
                <a:cxn ang="0">
                  <a:pos x="114" y="6"/>
                </a:cxn>
                <a:cxn ang="0">
                  <a:pos x="112" y="2"/>
                </a:cxn>
                <a:cxn ang="0">
                  <a:pos x="110" y="0"/>
                </a:cxn>
                <a:cxn ang="0">
                  <a:pos x="106" y="0"/>
                </a:cxn>
                <a:cxn ang="0">
                  <a:pos x="106" y="0"/>
                </a:cxn>
              </a:cxnLst>
              <a:rect l="0" t="0" r="r" b="b"/>
              <a:pathLst>
                <a:path w="114" h="114">
                  <a:moveTo>
                    <a:pt x="106" y="0"/>
                  </a:moveTo>
                  <a:lnTo>
                    <a:pt x="106" y="0"/>
                  </a:lnTo>
                  <a:lnTo>
                    <a:pt x="106" y="0"/>
                  </a:lnTo>
                  <a:lnTo>
                    <a:pt x="86" y="4"/>
                  </a:lnTo>
                  <a:lnTo>
                    <a:pt x="66" y="10"/>
                  </a:lnTo>
                  <a:lnTo>
                    <a:pt x="48" y="20"/>
                  </a:lnTo>
                  <a:lnTo>
                    <a:pt x="32" y="32"/>
                  </a:lnTo>
                  <a:lnTo>
                    <a:pt x="20" y="48"/>
                  </a:lnTo>
                  <a:lnTo>
                    <a:pt x="10" y="66"/>
                  </a:lnTo>
                  <a:lnTo>
                    <a:pt x="2" y="86"/>
                  </a:lnTo>
                  <a:lnTo>
                    <a:pt x="0" y="106"/>
                  </a:lnTo>
                  <a:lnTo>
                    <a:pt x="0" y="106"/>
                  </a:lnTo>
                  <a:lnTo>
                    <a:pt x="0" y="106"/>
                  </a:lnTo>
                  <a:lnTo>
                    <a:pt x="0" y="106"/>
                  </a:lnTo>
                  <a:lnTo>
                    <a:pt x="0" y="106"/>
                  </a:lnTo>
                  <a:lnTo>
                    <a:pt x="0" y="106"/>
                  </a:lnTo>
                  <a:lnTo>
                    <a:pt x="0" y="106"/>
                  </a:lnTo>
                  <a:lnTo>
                    <a:pt x="0" y="106"/>
                  </a:lnTo>
                  <a:lnTo>
                    <a:pt x="0" y="106"/>
                  </a:lnTo>
                  <a:lnTo>
                    <a:pt x="0" y="110"/>
                  </a:lnTo>
                  <a:lnTo>
                    <a:pt x="2" y="112"/>
                  </a:lnTo>
                  <a:lnTo>
                    <a:pt x="4" y="114"/>
                  </a:lnTo>
                  <a:lnTo>
                    <a:pt x="8" y="114"/>
                  </a:lnTo>
                  <a:lnTo>
                    <a:pt x="8" y="114"/>
                  </a:lnTo>
                  <a:lnTo>
                    <a:pt x="12" y="114"/>
                  </a:lnTo>
                  <a:lnTo>
                    <a:pt x="14" y="112"/>
                  </a:lnTo>
                  <a:lnTo>
                    <a:pt x="16" y="110"/>
                  </a:lnTo>
                  <a:lnTo>
                    <a:pt x="16" y="106"/>
                  </a:lnTo>
                  <a:lnTo>
                    <a:pt x="16" y="106"/>
                  </a:lnTo>
                  <a:lnTo>
                    <a:pt x="16" y="106"/>
                  </a:lnTo>
                  <a:lnTo>
                    <a:pt x="20" y="90"/>
                  </a:lnTo>
                  <a:lnTo>
                    <a:pt x="26" y="74"/>
                  </a:lnTo>
                  <a:lnTo>
                    <a:pt x="34" y="58"/>
                  </a:lnTo>
                  <a:lnTo>
                    <a:pt x="44" y="46"/>
                  </a:lnTo>
                  <a:lnTo>
                    <a:pt x="58" y="34"/>
                  </a:lnTo>
                  <a:lnTo>
                    <a:pt x="72" y="26"/>
                  </a:lnTo>
                  <a:lnTo>
                    <a:pt x="88" y="20"/>
                  </a:lnTo>
                  <a:lnTo>
                    <a:pt x="106" y="18"/>
                  </a:lnTo>
                  <a:lnTo>
                    <a:pt x="106" y="18"/>
                  </a:lnTo>
                  <a:lnTo>
                    <a:pt x="106" y="18"/>
                  </a:lnTo>
                  <a:lnTo>
                    <a:pt x="110" y="16"/>
                  </a:lnTo>
                  <a:lnTo>
                    <a:pt x="112" y="14"/>
                  </a:lnTo>
                  <a:lnTo>
                    <a:pt x="114" y="12"/>
                  </a:lnTo>
                  <a:lnTo>
                    <a:pt x="114" y="8"/>
                  </a:lnTo>
                  <a:lnTo>
                    <a:pt x="114" y="8"/>
                  </a:lnTo>
                  <a:lnTo>
                    <a:pt x="114" y="6"/>
                  </a:lnTo>
                  <a:lnTo>
                    <a:pt x="112" y="2"/>
                  </a:lnTo>
                  <a:lnTo>
                    <a:pt x="110" y="0"/>
                  </a:lnTo>
                  <a:lnTo>
                    <a:pt x="106" y="0"/>
                  </a:lnTo>
                  <a:lnTo>
                    <a:pt x="10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7" name="Freeform 28"/>
            <p:cNvSpPr>
              <a:spLocks/>
            </p:cNvSpPr>
            <p:nvPr/>
          </p:nvSpPr>
          <p:spPr bwMode="auto">
            <a:xfrm>
              <a:off x="1784350" y="5135563"/>
              <a:ext cx="349250" cy="342900"/>
            </a:xfrm>
            <a:custGeom>
              <a:avLst/>
              <a:gdLst/>
              <a:ahLst/>
              <a:cxnLst>
                <a:cxn ang="0">
                  <a:pos x="14" y="138"/>
                </a:cxn>
                <a:cxn ang="0">
                  <a:pos x="14" y="138"/>
                </a:cxn>
                <a:cxn ang="0">
                  <a:pos x="8" y="146"/>
                </a:cxn>
                <a:cxn ang="0">
                  <a:pos x="4" y="152"/>
                </a:cxn>
                <a:cxn ang="0">
                  <a:pos x="2" y="162"/>
                </a:cxn>
                <a:cxn ang="0">
                  <a:pos x="0" y="170"/>
                </a:cxn>
                <a:cxn ang="0">
                  <a:pos x="2" y="178"/>
                </a:cxn>
                <a:cxn ang="0">
                  <a:pos x="4" y="188"/>
                </a:cxn>
                <a:cxn ang="0">
                  <a:pos x="8" y="196"/>
                </a:cxn>
                <a:cxn ang="0">
                  <a:pos x="14" y="202"/>
                </a:cxn>
                <a:cxn ang="0">
                  <a:pos x="14" y="202"/>
                </a:cxn>
                <a:cxn ang="0">
                  <a:pos x="20" y="208"/>
                </a:cxn>
                <a:cxn ang="0">
                  <a:pos x="28" y="212"/>
                </a:cxn>
                <a:cxn ang="0">
                  <a:pos x="38" y="216"/>
                </a:cxn>
                <a:cxn ang="0">
                  <a:pos x="46" y="216"/>
                </a:cxn>
                <a:cxn ang="0">
                  <a:pos x="54" y="216"/>
                </a:cxn>
                <a:cxn ang="0">
                  <a:pos x="64" y="214"/>
                </a:cxn>
                <a:cxn ang="0">
                  <a:pos x="72" y="210"/>
                </a:cxn>
                <a:cxn ang="0">
                  <a:pos x="78" y="204"/>
                </a:cxn>
                <a:cxn ang="0">
                  <a:pos x="220" y="66"/>
                </a:cxn>
                <a:cxn ang="0">
                  <a:pos x="156" y="0"/>
                </a:cxn>
                <a:cxn ang="0">
                  <a:pos x="14" y="138"/>
                </a:cxn>
              </a:cxnLst>
              <a:rect l="0" t="0" r="r" b="b"/>
              <a:pathLst>
                <a:path w="220" h="216">
                  <a:moveTo>
                    <a:pt x="14" y="138"/>
                  </a:moveTo>
                  <a:lnTo>
                    <a:pt x="14" y="138"/>
                  </a:lnTo>
                  <a:lnTo>
                    <a:pt x="8" y="146"/>
                  </a:lnTo>
                  <a:lnTo>
                    <a:pt x="4" y="152"/>
                  </a:lnTo>
                  <a:lnTo>
                    <a:pt x="2" y="162"/>
                  </a:lnTo>
                  <a:lnTo>
                    <a:pt x="0" y="170"/>
                  </a:lnTo>
                  <a:lnTo>
                    <a:pt x="2" y="178"/>
                  </a:lnTo>
                  <a:lnTo>
                    <a:pt x="4" y="188"/>
                  </a:lnTo>
                  <a:lnTo>
                    <a:pt x="8" y="196"/>
                  </a:lnTo>
                  <a:lnTo>
                    <a:pt x="14" y="202"/>
                  </a:lnTo>
                  <a:lnTo>
                    <a:pt x="14" y="202"/>
                  </a:lnTo>
                  <a:lnTo>
                    <a:pt x="20" y="208"/>
                  </a:lnTo>
                  <a:lnTo>
                    <a:pt x="28" y="212"/>
                  </a:lnTo>
                  <a:lnTo>
                    <a:pt x="38" y="216"/>
                  </a:lnTo>
                  <a:lnTo>
                    <a:pt x="46" y="216"/>
                  </a:lnTo>
                  <a:lnTo>
                    <a:pt x="54" y="216"/>
                  </a:lnTo>
                  <a:lnTo>
                    <a:pt x="64" y="214"/>
                  </a:lnTo>
                  <a:lnTo>
                    <a:pt x="72" y="210"/>
                  </a:lnTo>
                  <a:lnTo>
                    <a:pt x="78" y="204"/>
                  </a:lnTo>
                  <a:lnTo>
                    <a:pt x="220" y="66"/>
                  </a:lnTo>
                  <a:lnTo>
                    <a:pt x="156" y="0"/>
                  </a:lnTo>
                  <a:lnTo>
                    <a:pt x="14"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79" name="Title 3"/>
          <p:cNvSpPr>
            <a:spLocks noGrp="1"/>
          </p:cNvSpPr>
          <p:nvPr>
            <p:ph type="title"/>
          </p:nvPr>
        </p:nvSpPr>
        <p:spPr>
          <a:xfrm>
            <a:off x="179984" y="-19088"/>
            <a:ext cx="8680422" cy="469722"/>
          </a:xfrm>
        </p:spPr>
        <p:txBody>
          <a:bodyPr>
            <a:noAutofit/>
          </a:bodyPr>
          <a:lstStyle/>
          <a:p>
            <a:r>
              <a:rPr lang="hu-HU" sz="2900" dirty="0" err="1"/>
              <a:t>Statements</a:t>
            </a:r>
            <a:r>
              <a:rPr lang="hu-HU" sz="2900" dirty="0"/>
              <a:t> </a:t>
            </a:r>
            <a:r>
              <a:rPr lang="hu-HU" sz="2900" dirty="0" err="1"/>
              <a:t>that</a:t>
            </a:r>
            <a:r>
              <a:rPr lang="hu-HU" sz="2900" dirty="0"/>
              <a:t> </a:t>
            </a:r>
            <a:r>
              <a:rPr lang="hu-HU" sz="2900" dirty="0" err="1"/>
              <a:t>are</a:t>
            </a:r>
            <a:r>
              <a:rPr lang="hu-HU" sz="2900" dirty="0"/>
              <a:t> </a:t>
            </a:r>
            <a:r>
              <a:rPr lang="hu-HU" sz="2900" dirty="0" err="1"/>
              <a:t>typical</a:t>
            </a:r>
            <a:r>
              <a:rPr lang="hu-HU" sz="2900" dirty="0"/>
              <a:t> of </a:t>
            </a:r>
            <a:r>
              <a:rPr lang="hu-HU" sz="2900" dirty="0" err="1"/>
              <a:t>heavy-viewers</a:t>
            </a:r>
            <a:endParaRPr lang="hu-HU" sz="2900" dirty="0"/>
          </a:p>
        </p:txBody>
      </p:sp>
      <p:pic>
        <p:nvPicPr>
          <p:cNvPr id="126" name="Picture 125">
            <a:extLst>
              <a:ext uri="{FF2B5EF4-FFF2-40B4-BE49-F238E27FC236}">
                <a16:creationId xmlns:a16="http://schemas.microsoft.com/office/drawing/2014/main" xmlns="" id="{3ADE5953-B939-4243-B5FC-7BF76D4C51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29" name="Picture 128">
            <a:extLst>
              <a:ext uri="{FF2B5EF4-FFF2-40B4-BE49-F238E27FC236}">
                <a16:creationId xmlns:a16="http://schemas.microsoft.com/office/drawing/2014/main" xmlns="" id="{62EDF606-15F6-4C9A-A11D-769D97342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1639121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rázek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b="24700"/>
          <a:stretch/>
        </p:blipFill>
        <p:spPr>
          <a:xfrm>
            <a:off x="35496" y="-20539"/>
            <a:ext cx="9143999" cy="5164039"/>
          </a:xfrm>
        </p:spPr>
      </p:pic>
      <p:sp>
        <p:nvSpPr>
          <p:cNvPr id="3" name="Nadpis 2"/>
          <p:cNvSpPr>
            <a:spLocks noGrp="1"/>
          </p:cNvSpPr>
          <p:nvPr>
            <p:ph type="title"/>
          </p:nvPr>
        </p:nvSpPr>
        <p:spPr>
          <a:xfrm>
            <a:off x="611560" y="2479435"/>
            <a:ext cx="7506480" cy="812531"/>
          </a:xfrm>
        </p:spPr>
        <p:txBody>
          <a:bodyPr>
            <a:normAutofit fontScale="90000"/>
          </a:bodyPr>
          <a:lstStyle/>
          <a:p>
            <a:r>
              <a:rPr lang="cs-CZ" dirty="0"/>
              <a:t>Research team AND references</a:t>
            </a:r>
          </a:p>
        </p:txBody>
      </p:sp>
    </p:spTree>
    <p:extLst>
      <p:ext uri="{BB962C8B-B14F-4D97-AF65-F5344CB8AC3E}">
        <p14:creationId xmlns:p14="http://schemas.microsoft.com/office/powerpoint/2010/main" val="3027375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568" y="77057"/>
            <a:ext cx="7845102" cy="469722"/>
          </a:xfrm>
          <a:prstGeom prst="rect">
            <a:avLst/>
          </a:prstGeom>
        </p:spPr>
        <p:txBody>
          <a:bodyPr>
            <a:noAutofit/>
          </a:bodyPr>
          <a:lstStyle/>
          <a:p>
            <a:r>
              <a:rPr lang="cs-CZ" sz="2500" dirty="0">
                <a:latin typeface="Calibri" pitchFamily="34" charset="0"/>
              </a:rPr>
              <a:t>Research team and contact information</a:t>
            </a:r>
            <a:endParaRPr lang="en-US" sz="2500" dirty="0">
              <a:latin typeface="Calibri" pitchFamily="34" charset="0"/>
            </a:endParaRPr>
          </a:p>
        </p:txBody>
      </p:sp>
      <p:sp>
        <p:nvSpPr>
          <p:cNvPr id="5" name="Rectangle 4"/>
          <p:cNvSpPr/>
          <p:nvPr/>
        </p:nvSpPr>
        <p:spPr>
          <a:xfrm>
            <a:off x="2673598" y="4213647"/>
            <a:ext cx="72008"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srgbClr val="003399"/>
              </a:solidFill>
              <a:effectLst/>
              <a:uLnTx/>
              <a:uFillTx/>
              <a:latin typeface="Calibri" pitchFamily="34" charset="0"/>
            </a:endParaRPr>
          </a:p>
        </p:txBody>
      </p:sp>
      <p:sp>
        <p:nvSpPr>
          <p:cNvPr id="32" name="Rectangle 31"/>
          <p:cNvSpPr/>
          <p:nvPr/>
        </p:nvSpPr>
        <p:spPr>
          <a:xfrm>
            <a:off x="2673598" y="4335660"/>
            <a:ext cx="72008"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a:ln>
                <a:noFill/>
              </a:ln>
              <a:solidFill>
                <a:srgbClr val="003399"/>
              </a:solidFill>
              <a:effectLst/>
              <a:uLnTx/>
              <a:uFillTx/>
              <a:latin typeface="Calibri" pitchFamily="34" charset="0"/>
            </a:endParaRPr>
          </a:p>
        </p:txBody>
      </p:sp>
      <p:sp>
        <p:nvSpPr>
          <p:cNvPr id="15" name="TextBox 14"/>
          <p:cNvSpPr txBox="1"/>
          <p:nvPr/>
        </p:nvSpPr>
        <p:spPr>
          <a:xfrm>
            <a:off x="2817614" y="4155926"/>
            <a:ext cx="4562698" cy="30777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rgbClr val="404040"/>
                </a:solidFill>
                <a:effectLst/>
                <a:uLnTx/>
                <a:uFillTx/>
                <a:latin typeface="Calibri" pitchFamily="34" charset="0"/>
                <a:cs typeface="Arial" pitchFamily="34" charset="0"/>
              </a:rPr>
              <a:t>Pap Károly utca 4-6, 1139 XIII. kerület, Budapest</a:t>
            </a:r>
          </a:p>
        </p:txBody>
      </p:sp>
      <p:sp>
        <p:nvSpPr>
          <p:cNvPr id="20" name="Rectangle 14"/>
          <p:cNvSpPr>
            <a:spLocks noChangeArrowheads="1"/>
          </p:cNvSpPr>
          <p:nvPr/>
        </p:nvSpPr>
        <p:spPr bwMode="auto">
          <a:xfrm>
            <a:off x="4261222" y="1029600"/>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sz="1400" b="1" i="0" u="none" strike="noStrike" kern="0" cap="none" spc="0" normalizeH="0" baseline="0" noProof="0" dirty="0">
                <a:ln>
                  <a:noFill/>
                </a:ln>
                <a:solidFill>
                  <a:srgbClr val="404040"/>
                </a:solidFill>
                <a:effectLst/>
                <a:uLnTx/>
                <a:uFillTx/>
                <a:cs typeface="Calibri" pitchFamily="34" charset="0"/>
              </a:rPr>
              <a:t>Kovács Balázs</a:t>
            </a:r>
          </a:p>
          <a:p>
            <a:pPr marL="0" marR="0" lvl="0" indent="0" defTabSz="914400" eaLnBrk="0" fontAlgn="base" latinLnBrk="0" hangingPunct="0">
              <a:lnSpc>
                <a:spcPct val="100000"/>
              </a:lnSpc>
              <a:spcBef>
                <a:spcPct val="0"/>
              </a:spcBef>
              <a:spcAft>
                <a:spcPct val="0"/>
              </a:spcAft>
              <a:buClrTx/>
              <a:buSzTx/>
              <a:buFontTx/>
              <a:buNone/>
              <a:tabLst/>
              <a:defRPr/>
            </a:pPr>
            <a:r>
              <a:rPr kumimoji="0" lang="cs-CZ" sz="1200" b="0" i="0" u="none" strike="noStrike" kern="0" cap="none" spc="0" normalizeH="0" baseline="0" noProof="0" dirty="0">
                <a:ln>
                  <a:noFill/>
                </a:ln>
                <a:solidFill>
                  <a:srgbClr val="404040"/>
                </a:solidFill>
                <a:effectLst/>
                <a:uLnTx/>
                <a:uFillTx/>
                <a:cs typeface="Calibri" pitchFamily="34" charset="0"/>
              </a:rPr>
              <a:t>Media BU Director</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404040"/>
                </a:solidFill>
                <a:effectLst/>
                <a:uLnTx/>
                <a:uFillTx/>
                <a:cs typeface="Calibri" pitchFamily="34" charset="0"/>
              </a:rPr>
              <a:t>Balazs.Kovacs@ipsos.com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404040"/>
                </a:solidFill>
                <a:effectLst/>
                <a:uLnTx/>
                <a:uFillTx/>
                <a:cs typeface="Calibri" pitchFamily="34" charset="0"/>
              </a:rPr>
              <a:t>Tel: + 36 70 330 7188</a:t>
            </a:r>
          </a:p>
        </p:txBody>
      </p:sp>
      <p:sp>
        <p:nvSpPr>
          <p:cNvPr id="21" name="Elipsa 48"/>
          <p:cNvSpPr/>
          <p:nvPr/>
        </p:nvSpPr>
        <p:spPr>
          <a:xfrm flipH="1">
            <a:off x="3084112" y="843558"/>
            <a:ext cx="1101305" cy="1175501"/>
          </a:xfrm>
          <a:prstGeom prst="ellipse">
            <a:avLst/>
          </a:prstGeom>
          <a:solidFill>
            <a:srgbClr val="FBB0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mn-lt"/>
              <a:ea typeface="+mn-ea"/>
              <a:cs typeface="+mn-cs"/>
            </a:endParaRPr>
          </a:p>
        </p:txBody>
      </p:sp>
      <p:pic>
        <p:nvPicPr>
          <p:cNvPr id="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8617" y="876059"/>
            <a:ext cx="930502" cy="110592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a:spLocks noChangeArrowheads="1"/>
          </p:cNvSpPr>
          <p:nvPr/>
        </p:nvSpPr>
        <p:spPr bwMode="auto">
          <a:xfrm>
            <a:off x="2123728" y="2688421"/>
            <a:ext cx="3168352" cy="862350"/>
          </a:xfrm>
          <a:prstGeom prst="rect">
            <a:avLst/>
          </a:prstGeom>
          <a:noFill/>
          <a:ln w="9525">
            <a:noFill/>
            <a:miter lim="800000"/>
            <a:headEnd/>
            <a:tailEnd/>
          </a:ln>
        </p:spPr>
        <p:txBody>
          <a:bodyPr wrap="square" lIns="92003" tIns="46005" rIns="92003" bIns="46005">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hu-HU" sz="1400" b="1" i="0" u="none" strike="noStrike" kern="0" cap="none" spc="0" normalizeH="0" baseline="0" noProof="0" dirty="0">
                <a:ln>
                  <a:noFill/>
                </a:ln>
                <a:solidFill>
                  <a:srgbClr val="404040"/>
                </a:solidFill>
                <a:effectLst/>
                <a:uLnTx/>
                <a:uFillTx/>
                <a:cs typeface="Calibri" pitchFamily="34" charset="0"/>
              </a:rPr>
              <a:t>Dr. Geszler Nikolett</a:t>
            </a:r>
            <a:endParaRPr kumimoji="0" lang="en-US" sz="1400" b="1" i="0" u="none" strike="noStrike" kern="0" cap="none" spc="0" normalizeH="0" baseline="0" noProof="0" dirty="0">
              <a:ln>
                <a:noFill/>
              </a:ln>
              <a:solidFill>
                <a:srgbClr val="404040"/>
              </a:solidFill>
              <a:effectLst/>
              <a:uLnTx/>
              <a:uFillTx/>
              <a:cs typeface="Calibri"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cs-CZ" sz="1200" b="0" i="0" u="none" strike="noStrike" kern="0" cap="none" spc="0" normalizeH="0" baseline="0" noProof="0" dirty="0">
                <a:ln>
                  <a:noFill/>
                </a:ln>
                <a:solidFill>
                  <a:srgbClr val="404040"/>
                </a:solidFill>
                <a:effectLst/>
                <a:uLnTx/>
                <a:uFillTx/>
                <a:cs typeface="Calibri" pitchFamily="34" charset="0"/>
              </a:rPr>
              <a:t>Senior Research Executive</a:t>
            </a:r>
            <a:r>
              <a:rPr kumimoji="0" lang="en-US" sz="1200" b="0" i="0" u="none" strike="noStrike" kern="0" cap="none" spc="0" normalizeH="0" baseline="0" noProof="0" dirty="0">
                <a:ln>
                  <a:noFill/>
                </a:ln>
                <a:solidFill>
                  <a:srgbClr val="404040"/>
                </a:solidFill>
                <a:effectLst/>
                <a:uLnTx/>
                <a:uFillTx/>
                <a:cs typeface="Calibri" pitchFamily="34" charset="0"/>
              </a:rPr>
              <a:t/>
            </a:r>
            <a:br>
              <a:rPr kumimoji="0" lang="en-US" sz="1200" b="0" i="0" u="none" strike="noStrike" kern="0" cap="none" spc="0" normalizeH="0" baseline="0" noProof="0" dirty="0">
                <a:ln>
                  <a:noFill/>
                </a:ln>
                <a:solidFill>
                  <a:srgbClr val="404040"/>
                </a:solidFill>
                <a:effectLst/>
                <a:uLnTx/>
                <a:uFillTx/>
                <a:cs typeface="Calibri" pitchFamily="34" charset="0"/>
              </a:rPr>
            </a:br>
            <a:r>
              <a:rPr kumimoji="0" lang="de-DE" sz="1200" b="0" i="0" u="none" strike="noStrike" kern="0" cap="none" spc="0" normalizeH="0" baseline="0" noProof="0" dirty="0">
                <a:ln>
                  <a:noFill/>
                </a:ln>
                <a:solidFill>
                  <a:srgbClr val="404040"/>
                </a:solidFill>
                <a:effectLst/>
                <a:uLnTx/>
                <a:uFillTx/>
                <a:cs typeface="Calibri" pitchFamily="34" charset="0"/>
              </a:rPr>
              <a:t>Nikolett.Geszler@ipsos.com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404040"/>
                </a:solidFill>
                <a:effectLst/>
                <a:uLnTx/>
                <a:uFillTx/>
                <a:cs typeface="Calibri" pitchFamily="34" charset="0"/>
              </a:rPr>
              <a:t>Tel: + 36 </a:t>
            </a:r>
            <a:r>
              <a:rPr kumimoji="0" lang="hu-HU" sz="1200" b="0" i="0" u="none" strike="noStrike" kern="0" cap="none" spc="0" normalizeH="0" baseline="0" noProof="0" dirty="0">
                <a:ln>
                  <a:noFill/>
                </a:ln>
                <a:solidFill>
                  <a:srgbClr val="404040"/>
                </a:solidFill>
                <a:effectLst/>
                <a:uLnTx/>
                <a:uFillTx/>
                <a:cs typeface="Calibri" pitchFamily="34" charset="0"/>
              </a:rPr>
              <a:t>30 836 3589</a:t>
            </a:r>
            <a:endParaRPr kumimoji="0" lang="de-DE" sz="1200" b="0" i="0" u="none" strike="noStrike" kern="0" cap="none" spc="0" normalizeH="0" baseline="0" noProof="0" dirty="0">
              <a:ln>
                <a:noFill/>
              </a:ln>
              <a:solidFill>
                <a:srgbClr val="404040"/>
              </a:solidFill>
              <a:effectLst/>
              <a:uLnTx/>
              <a:uFillTx/>
              <a:cs typeface="Calibri" pitchFamily="34" charset="0"/>
            </a:endParaRPr>
          </a:p>
        </p:txBody>
      </p:sp>
      <p:sp>
        <p:nvSpPr>
          <p:cNvPr id="24" name="Elipsa 48"/>
          <p:cNvSpPr/>
          <p:nvPr/>
        </p:nvSpPr>
        <p:spPr>
          <a:xfrm flipH="1">
            <a:off x="899592" y="2506329"/>
            <a:ext cx="1101305" cy="1175501"/>
          </a:xfrm>
          <a:prstGeom prst="ellipse">
            <a:avLst/>
          </a:prstGeom>
          <a:solidFill>
            <a:srgbClr val="FBB0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mn-lt"/>
              <a:ea typeface="+mn-ea"/>
              <a:cs typeface="+mn-cs"/>
            </a:endParaRPr>
          </a:p>
        </p:txBody>
      </p:sp>
      <p:pic>
        <p:nvPicPr>
          <p:cNvPr id="25"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39150" y="2538525"/>
            <a:ext cx="907909" cy="111742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14"/>
          <p:cNvSpPr>
            <a:spLocks noChangeArrowheads="1"/>
          </p:cNvSpPr>
          <p:nvPr/>
        </p:nvSpPr>
        <p:spPr bwMode="auto">
          <a:xfrm>
            <a:off x="6084168" y="2685784"/>
            <a:ext cx="2792458" cy="862350"/>
          </a:xfrm>
          <a:prstGeom prst="rect">
            <a:avLst/>
          </a:prstGeom>
          <a:noFill/>
          <a:ln w="9525">
            <a:noFill/>
            <a:miter lim="800000"/>
            <a:headEnd/>
            <a:tailEnd/>
          </a:ln>
        </p:spPr>
        <p:txBody>
          <a:bodyPr wrap="square" lIns="92003" tIns="46005" rIns="92003" bIns="46005">
            <a:spAutoFit/>
          </a:bodyPr>
          <a:lstStyle/>
          <a:p>
            <a:pPr lvl="0" eaLnBrk="0" fontAlgn="base" hangingPunct="0">
              <a:spcBef>
                <a:spcPct val="0"/>
              </a:spcBef>
              <a:spcAft>
                <a:spcPct val="0"/>
              </a:spcAft>
              <a:defRPr/>
            </a:pPr>
            <a:r>
              <a:rPr lang="cs-CZ" sz="1400" b="1" kern="0" dirty="0">
                <a:solidFill>
                  <a:srgbClr val="404040"/>
                </a:solidFill>
                <a:cs typeface="Calibri" pitchFamily="34" charset="0"/>
              </a:rPr>
              <a:t>Papp Nikolett</a:t>
            </a:r>
          </a:p>
          <a:p>
            <a:pPr lvl="0" eaLnBrk="0" fontAlgn="base" hangingPunct="0">
              <a:spcBef>
                <a:spcPct val="0"/>
              </a:spcBef>
              <a:spcAft>
                <a:spcPct val="0"/>
              </a:spcAft>
              <a:defRPr/>
            </a:pPr>
            <a:r>
              <a:rPr lang="cs-CZ" sz="1200" kern="0" dirty="0">
                <a:solidFill>
                  <a:srgbClr val="404040"/>
                </a:solidFill>
                <a:cs typeface="Calibri" pitchFamily="34" charset="0"/>
              </a:rPr>
              <a:t>Junior Research Executive</a:t>
            </a:r>
          </a:p>
          <a:p>
            <a:pPr lvl="0" eaLnBrk="0" fontAlgn="base" hangingPunct="0">
              <a:spcBef>
                <a:spcPct val="0"/>
              </a:spcBef>
              <a:spcAft>
                <a:spcPct val="0"/>
              </a:spcAft>
              <a:defRPr/>
            </a:pPr>
            <a:r>
              <a:rPr lang="hu-HU" sz="1200" kern="0" dirty="0" err="1">
                <a:solidFill>
                  <a:srgbClr val="404040"/>
                </a:solidFill>
                <a:cs typeface="Calibri" pitchFamily="34" charset="0"/>
              </a:rPr>
              <a:t>Nikolett.Papp</a:t>
            </a:r>
            <a:r>
              <a:rPr lang="de-DE" sz="1200" kern="0" dirty="0">
                <a:solidFill>
                  <a:srgbClr val="404040"/>
                </a:solidFill>
                <a:cs typeface="Calibri" pitchFamily="34" charset="0"/>
              </a:rPr>
              <a:t>@ipsos.com</a:t>
            </a:r>
            <a:r>
              <a:rPr kumimoji="0" lang="de-DE" sz="1200" b="0" i="0" u="none" strike="noStrike" kern="0" cap="none" spc="0" normalizeH="0" baseline="0" noProof="0" dirty="0">
                <a:ln>
                  <a:noFill/>
                </a:ln>
                <a:solidFill>
                  <a:srgbClr val="404040"/>
                </a:solidFill>
                <a:effectLst/>
                <a:uLnTx/>
                <a:uFillTx/>
                <a:cs typeface="Calibri" pitchFamily="34" charset="0"/>
              </a:rPr>
              <a:t> </a:t>
            </a:r>
          </a:p>
          <a:p>
            <a:pPr lvl="0" eaLnBrk="0" fontAlgn="base" hangingPunct="0">
              <a:spcBef>
                <a:spcPct val="0"/>
              </a:spcBef>
              <a:spcAft>
                <a:spcPct val="0"/>
              </a:spcAft>
              <a:defRPr/>
            </a:pPr>
            <a:r>
              <a:rPr kumimoji="0" lang="de-DE" sz="1200" b="0" i="0" u="none" strike="noStrike" kern="0" cap="none" spc="0" normalizeH="0" baseline="0" noProof="0" dirty="0">
                <a:ln>
                  <a:noFill/>
                </a:ln>
                <a:solidFill>
                  <a:srgbClr val="404040"/>
                </a:solidFill>
                <a:effectLst/>
                <a:uLnTx/>
                <a:uFillTx/>
                <a:cs typeface="Calibri" pitchFamily="34" charset="0"/>
              </a:rPr>
              <a:t>Tel: + </a:t>
            </a:r>
            <a:r>
              <a:rPr lang="de-DE" sz="1200" kern="0" dirty="0">
                <a:solidFill>
                  <a:srgbClr val="404040"/>
                </a:solidFill>
                <a:cs typeface="Calibri" pitchFamily="34" charset="0"/>
              </a:rPr>
              <a:t>36 </a:t>
            </a:r>
            <a:r>
              <a:rPr lang="hu-HU" sz="1200" kern="0" dirty="0">
                <a:solidFill>
                  <a:srgbClr val="404040"/>
                </a:solidFill>
                <a:cs typeface="Calibri" pitchFamily="34" charset="0"/>
              </a:rPr>
              <a:t>3</a:t>
            </a:r>
            <a:r>
              <a:rPr lang="de-DE" sz="1200" kern="0" dirty="0">
                <a:solidFill>
                  <a:srgbClr val="404040"/>
                </a:solidFill>
                <a:cs typeface="Calibri" pitchFamily="34" charset="0"/>
              </a:rPr>
              <a:t>0 </a:t>
            </a:r>
            <a:r>
              <a:rPr lang="hu-HU" sz="1200" kern="0" dirty="0">
                <a:solidFill>
                  <a:srgbClr val="404040"/>
                </a:solidFill>
                <a:cs typeface="Calibri" pitchFamily="34" charset="0"/>
              </a:rPr>
              <a:t>836 4091</a:t>
            </a:r>
            <a:endParaRPr kumimoji="0" lang="de-DE" sz="1200" b="0" i="0" u="none" strike="noStrike" kern="0" cap="none" spc="0" normalizeH="0" baseline="0" noProof="0" dirty="0">
              <a:ln>
                <a:noFill/>
              </a:ln>
              <a:solidFill>
                <a:srgbClr val="404040"/>
              </a:solidFill>
              <a:effectLst/>
              <a:uLnTx/>
              <a:uFillTx/>
              <a:cs typeface="Calibri" pitchFamily="34" charset="0"/>
            </a:endParaRPr>
          </a:p>
        </p:txBody>
      </p:sp>
      <p:sp>
        <p:nvSpPr>
          <p:cNvPr id="27" name="Elipsa 48"/>
          <p:cNvSpPr/>
          <p:nvPr/>
        </p:nvSpPr>
        <p:spPr>
          <a:xfrm flipH="1">
            <a:off x="4888109" y="2499742"/>
            <a:ext cx="1101305" cy="1175501"/>
          </a:xfrm>
          <a:prstGeom prst="ellipse">
            <a:avLst/>
          </a:prstGeom>
          <a:solidFill>
            <a:srgbClr val="FBB04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28" name="Kép hely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480" y="2570342"/>
            <a:ext cx="854468" cy="1053845"/>
          </a:xfrm>
          <a:prstGeom prst="ellipse">
            <a:avLst/>
          </a:prstGeom>
          <a:noFill/>
          <a:ln>
            <a:noFill/>
          </a:ln>
        </p:spPr>
      </p:pic>
      <p:pic>
        <p:nvPicPr>
          <p:cNvPr id="16" name="Picture 15">
            <a:extLst>
              <a:ext uri="{FF2B5EF4-FFF2-40B4-BE49-F238E27FC236}">
                <a16:creationId xmlns:a16="http://schemas.microsoft.com/office/drawing/2014/main" xmlns="" id="{62EFE509-9330-4085-9FB2-EBFA555425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7" name="Picture 16">
            <a:extLst>
              <a:ext uri="{FF2B5EF4-FFF2-40B4-BE49-F238E27FC236}">
                <a16:creationId xmlns:a16="http://schemas.microsoft.com/office/drawing/2014/main" xmlns="" id="{8C14293B-9103-453D-B75E-9B0A6DFD78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687548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0" descr="http://www.gotthardtv.hu/kepek/logo-1258981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92340"/>
            <a:ext cx="595858" cy="702261"/>
          </a:xfrm>
          <a:prstGeom prst="rect">
            <a:avLst/>
          </a:prstGeom>
          <a:noFill/>
          <a:ln w="9525">
            <a:noFill/>
            <a:miter lim="800000"/>
            <a:headEnd/>
            <a:tailEnd/>
          </a:ln>
        </p:spPr>
      </p:pic>
      <p:pic>
        <p:nvPicPr>
          <p:cNvPr id="20" name="Picture 20" descr="http://www.mediai.com.au/Common/Images/logoOmd.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4545406"/>
            <a:ext cx="1149781" cy="517273"/>
          </a:xfrm>
          <a:prstGeom prst="rect">
            <a:avLst/>
          </a:prstGeom>
          <a:noFill/>
          <a:ln w="9525">
            <a:noFill/>
            <a:miter lim="800000"/>
            <a:headEnd/>
            <a:tailEnd/>
          </a:ln>
        </p:spPr>
      </p:pic>
      <p:pic>
        <p:nvPicPr>
          <p:cNvPr id="23" name="Picture 28" descr="http://www.outdoor-akzent.hr/eng/pics/epamedia_logo.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2960" y="4023940"/>
            <a:ext cx="1485240" cy="560806"/>
          </a:xfrm>
          <a:prstGeom prst="rect">
            <a:avLst/>
          </a:prstGeom>
          <a:noFill/>
          <a:ln w="9525">
            <a:noFill/>
            <a:miter lim="800000"/>
            <a:headEnd/>
            <a:tailEnd/>
          </a:ln>
        </p:spPr>
      </p:pic>
      <p:pic>
        <p:nvPicPr>
          <p:cNvPr id="24" name="Picture 27" descr="http://www.titoktan.hu/LOGOK_KEPEK/origo-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69" y="1168473"/>
            <a:ext cx="1701316" cy="493080"/>
          </a:xfrm>
          <a:prstGeom prst="rect">
            <a:avLst/>
          </a:prstGeom>
          <a:noFill/>
          <a:ln w="9525">
            <a:noFill/>
            <a:miter lim="800000"/>
            <a:headEnd/>
            <a:tailEnd/>
          </a:ln>
        </p:spPr>
      </p:pic>
      <p:pic>
        <p:nvPicPr>
          <p:cNvPr id="25" name="Picture 1" descr="\\Hera\mediact\AdHoc\Viasat\Megvilagosodas_2011\Új viasat logók\v3_sma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906" y="2349024"/>
            <a:ext cx="726782" cy="726782"/>
          </a:xfrm>
          <a:prstGeom prst="rect">
            <a:avLst/>
          </a:prstGeom>
          <a:noFill/>
          <a:ln>
            <a:noFill/>
          </a:ln>
        </p:spPr>
      </p:pic>
      <p:pic>
        <p:nvPicPr>
          <p:cNvPr id="26" name="Picture 15" descr="\\Hu-media26\!kozos\Csenge\Viasat\TV logók\viasat6.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9098" y="2379681"/>
            <a:ext cx="833382" cy="624118"/>
          </a:xfrm>
          <a:prstGeom prst="rect">
            <a:avLst/>
          </a:prstGeom>
          <a:noFill/>
          <a:ln w="9525">
            <a:noFill/>
            <a:miter lim="800000"/>
            <a:headEnd/>
            <a:tailEnd/>
          </a:ln>
        </p:spPr>
      </p:pic>
      <p:pic>
        <p:nvPicPr>
          <p:cNvPr id="2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168" y="2364771"/>
            <a:ext cx="1477117" cy="542940"/>
          </a:xfrm>
          <a:prstGeom prst="rect">
            <a:avLst/>
          </a:prstGeom>
          <a:noFill/>
          <a:ln w="9525">
            <a:noFill/>
            <a:miter lim="800000"/>
            <a:headEnd/>
            <a:tailEnd/>
          </a:ln>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5494" y="4153307"/>
            <a:ext cx="1537936" cy="520452"/>
          </a:xfrm>
          <a:prstGeom prst="rect">
            <a:avLst/>
          </a:prstGeom>
          <a:noFill/>
          <a:ln w="9525">
            <a:noFill/>
            <a:miter lim="800000"/>
            <a:headEnd/>
            <a:tailEnd/>
          </a:ln>
        </p:spPr>
      </p:pic>
      <p:pic>
        <p:nvPicPr>
          <p:cNvPr id="31" name="Picture 8" descr="http://phoneblog.hu/wp-content/uploads/2012/09/nmhh.jpg"/>
          <p:cNvPicPr>
            <a:picLocks noChangeAspect="1" noChangeArrowheads="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88698" y="1680552"/>
            <a:ext cx="2251502" cy="539982"/>
          </a:xfrm>
          <a:prstGeom prst="rect">
            <a:avLst/>
          </a:prstGeom>
          <a:noFill/>
        </p:spPr>
      </p:pic>
      <p:pic>
        <p:nvPicPr>
          <p:cNvPr id="32" name="Picture 10" descr="http://upload.wikimedia.org/wikipedia/en/b/b0/MTVA_logo_2012.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0142" y="2931790"/>
            <a:ext cx="862138" cy="866605"/>
          </a:xfrm>
          <a:prstGeom prst="rect">
            <a:avLst/>
          </a:prstGeom>
          <a:noFill/>
        </p:spPr>
      </p:pic>
      <p:pic>
        <p:nvPicPr>
          <p:cNvPr id="33" name="Picture 12" descr="http://upload.wikimedia.org/wikipedia/hu/d/d7/Antenna_Hungaria_logo.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7234" y="1635646"/>
            <a:ext cx="2342838" cy="584888"/>
          </a:xfrm>
          <a:prstGeom prst="rect">
            <a:avLst/>
          </a:prstGeom>
          <a:noFill/>
        </p:spPr>
      </p:pic>
      <p:pic>
        <p:nvPicPr>
          <p:cNvPr id="34" name="Picture 14" descr="http://techshow.mmklaszter.com/wp-content/uploads/2012/05/index_logo.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1277874"/>
            <a:ext cx="1759270" cy="352841"/>
          </a:xfrm>
          <a:prstGeom prst="rect">
            <a:avLst/>
          </a:prstGeom>
          <a:noFill/>
        </p:spPr>
      </p:pic>
      <p:pic>
        <p:nvPicPr>
          <p:cNvPr id="35" name="Picture 20" descr="http://www.lyngsat-logo.com/hires/ll/life_network_hu.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8646" y="3166443"/>
            <a:ext cx="1231782" cy="794698"/>
          </a:xfrm>
          <a:prstGeom prst="rect">
            <a:avLst/>
          </a:prstGeom>
          <a:noFill/>
        </p:spPr>
      </p:pic>
      <p:pic>
        <p:nvPicPr>
          <p:cNvPr id="36" name="Picture 22" descr="https://twimg0-a.akamaihd.net/profile_images/1294487992/ozonefehertwitter02_logo.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930" y="3109336"/>
            <a:ext cx="974582" cy="974582"/>
          </a:xfrm>
          <a:prstGeom prst="rect">
            <a:avLst/>
          </a:prstGeom>
          <a:noFill/>
        </p:spPr>
      </p:pic>
      <p:pic>
        <p:nvPicPr>
          <p:cNvPr id="37" name="Picture 24" descr="http://m.blog.hu/st/sting/image/indavideo_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338" y="1068337"/>
            <a:ext cx="1123950" cy="495301"/>
          </a:xfrm>
          <a:prstGeom prst="rect">
            <a:avLst/>
          </a:prstGeom>
          <a:noFill/>
        </p:spPr>
      </p:pic>
      <p:pic>
        <p:nvPicPr>
          <p:cNvPr id="38" name="Picture 30" descr="http://www.monacocareerday.com/images/eutelsat_logo.jp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567" y="1851670"/>
            <a:ext cx="2050033" cy="420672"/>
          </a:xfrm>
          <a:prstGeom prst="rect">
            <a:avLst/>
          </a:prstGeom>
          <a:noFill/>
        </p:spPr>
      </p:pic>
      <p:pic>
        <p:nvPicPr>
          <p:cNvPr id="39" name="Picture 32" descr="http://sajtobal.hu/wp-content/uploads/2011/12/ml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99029" y="569067"/>
            <a:ext cx="1509275" cy="490515"/>
          </a:xfrm>
          <a:prstGeom prst="rect">
            <a:avLst/>
          </a:prstGeom>
          <a:noFill/>
        </p:spPr>
      </p:pic>
      <p:pic>
        <p:nvPicPr>
          <p:cNvPr id="40" name="Picture 44" descr="http://cache.daylife.com/imageserve/03BHbDH3RH7kF/350x.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2500" y="3084665"/>
            <a:ext cx="939063" cy="544657"/>
          </a:xfrm>
          <a:prstGeom prst="rect">
            <a:avLst/>
          </a:prstGeom>
          <a:noFill/>
        </p:spPr>
      </p:pic>
      <p:pic>
        <p:nvPicPr>
          <p:cNvPr id="41" name="Picture 46" descr="http://upload.wikimedia.org/wikipedia/hu/6/64/Atmedia.jpg"/>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412" y="3987855"/>
            <a:ext cx="1601306" cy="476125"/>
          </a:xfrm>
          <a:prstGeom prst="rect">
            <a:avLst/>
          </a:prstGeom>
          <a:noFill/>
        </p:spPr>
      </p:pic>
      <p:pic>
        <p:nvPicPr>
          <p:cNvPr id="42" name="Picture 48" descr="http://upload.wikimedia.org/wikipedia/hu/0/03/Mindigtv-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06380" y="1554301"/>
            <a:ext cx="781844" cy="1198151"/>
          </a:xfrm>
          <a:prstGeom prst="rect">
            <a:avLst/>
          </a:prstGeom>
          <a:noFill/>
        </p:spPr>
      </p:pic>
      <p:pic>
        <p:nvPicPr>
          <p:cNvPr id="43" name="Picture 20" descr="logo_rtime"/>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651870"/>
            <a:ext cx="969976" cy="895171"/>
          </a:xfrm>
          <a:prstGeom prst="rect">
            <a:avLst/>
          </a:prstGeom>
          <a:noFill/>
        </p:spPr>
      </p:pic>
      <p:pic>
        <p:nvPicPr>
          <p:cNvPr id="44"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27781" y="555526"/>
            <a:ext cx="1311419" cy="42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descr="http://www.alfasat.hu/images/hb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27224" y="3268901"/>
            <a:ext cx="1094811" cy="4443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224" y="2387775"/>
            <a:ext cx="1732082" cy="54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784135" y="3286012"/>
            <a:ext cx="1397465" cy="48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Kép 3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976108" y="1131590"/>
            <a:ext cx="614362" cy="571332"/>
          </a:xfrm>
          <a:prstGeom prst="rect">
            <a:avLst/>
          </a:prstGeom>
        </p:spPr>
      </p:pic>
      <p:pic>
        <p:nvPicPr>
          <p:cNvPr id="50" name="Picture 49"/>
          <p:cNvPicPr>
            <a:picLocks noChangeAspect="1"/>
          </p:cNvPicPr>
          <p:nvPr/>
        </p:nvPicPr>
        <p:blipFill>
          <a:blip r:embed="rId28"/>
          <a:stretch>
            <a:fillRect/>
          </a:stretch>
        </p:blipFill>
        <p:spPr>
          <a:xfrm>
            <a:off x="6948264" y="4803998"/>
            <a:ext cx="1430027" cy="325700"/>
          </a:xfrm>
          <a:prstGeom prst="rect">
            <a:avLst/>
          </a:prstGeom>
        </p:spPr>
      </p:pic>
      <p:pic>
        <p:nvPicPr>
          <p:cNvPr id="51" name="Picture 50"/>
          <p:cNvPicPr>
            <a:picLocks noChangeAspect="1"/>
          </p:cNvPicPr>
          <p:nvPr/>
        </p:nvPicPr>
        <p:blipFill>
          <a:blip r:embed="rId29"/>
          <a:stretch>
            <a:fillRect/>
          </a:stretch>
        </p:blipFill>
        <p:spPr>
          <a:xfrm>
            <a:off x="4950943" y="1326585"/>
            <a:ext cx="740171" cy="505846"/>
          </a:xfrm>
          <a:prstGeom prst="rect">
            <a:avLst/>
          </a:prstGeom>
        </p:spPr>
      </p:pic>
      <p:pic>
        <p:nvPicPr>
          <p:cNvPr id="3" name="Picture 2"/>
          <p:cNvPicPr>
            <a:picLocks noChangeAspect="1"/>
          </p:cNvPicPr>
          <p:nvPr/>
        </p:nvPicPr>
        <p:blipFill>
          <a:blip r:embed="rId30"/>
          <a:stretch>
            <a:fillRect/>
          </a:stretch>
        </p:blipFill>
        <p:spPr>
          <a:xfrm>
            <a:off x="688521" y="4731990"/>
            <a:ext cx="1939263" cy="228237"/>
          </a:xfrm>
          <a:prstGeom prst="rect">
            <a:avLst/>
          </a:prstGeom>
        </p:spPr>
      </p:pic>
      <p:pic>
        <p:nvPicPr>
          <p:cNvPr id="4" name="Picture 3"/>
          <p:cNvPicPr>
            <a:picLocks noChangeAspect="1"/>
          </p:cNvPicPr>
          <p:nvPr/>
        </p:nvPicPr>
        <p:blipFill>
          <a:blip r:embed="rId31"/>
          <a:stretch>
            <a:fillRect/>
          </a:stretch>
        </p:blipFill>
        <p:spPr>
          <a:xfrm>
            <a:off x="212058" y="576595"/>
            <a:ext cx="1108069" cy="572879"/>
          </a:xfrm>
          <a:prstGeom prst="rect">
            <a:avLst/>
          </a:prstGeom>
        </p:spPr>
      </p:pic>
      <p:pic>
        <p:nvPicPr>
          <p:cNvPr id="5" name="Picture 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733327" y="614487"/>
            <a:ext cx="1990001" cy="533748"/>
          </a:xfrm>
          <a:prstGeom prst="rect">
            <a:avLst/>
          </a:prstGeom>
        </p:spPr>
      </p:pic>
      <p:pic>
        <p:nvPicPr>
          <p:cNvPr id="6" name="Picture 5"/>
          <p:cNvPicPr>
            <a:picLocks noChangeAspect="1"/>
          </p:cNvPicPr>
          <p:nvPr/>
        </p:nvPicPr>
        <p:blipFill>
          <a:blip r:embed="rId33"/>
          <a:stretch>
            <a:fillRect/>
          </a:stretch>
        </p:blipFill>
        <p:spPr>
          <a:xfrm>
            <a:off x="4946277" y="4355096"/>
            <a:ext cx="753789" cy="753789"/>
          </a:xfrm>
          <a:prstGeom prst="rect">
            <a:avLst/>
          </a:prstGeom>
        </p:spPr>
      </p:pic>
      <p:pic>
        <p:nvPicPr>
          <p:cNvPr id="8" name="Picture 7"/>
          <p:cNvPicPr>
            <a:picLocks noChangeAspect="1"/>
          </p:cNvPicPr>
          <p:nvPr/>
        </p:nvPicPr>
        <p:blipFill>
          <a:blip r:embed="rId34"/>
          <a:stretch>
            <a:fillRect/>
          </a:stretch>
        </p:blipFill>
        <p:spPr>
          <a:xfrm>
            <a:off x="4301257" y="594666"/>
            <a:ext cx="600922" cy="600922"/>
          </a:xfrm>
          <a:prstGeom prst="rect">
            <a:avLst/>
          </a:prstGeom>
        </p:spPr>
      </p:pic>
      <p:pic>
        <p:nvPicPr>
          <p:cNvPr id="10" name="Picture 9"/>
          <p:cNvPicPr>
            <a:picLocks noChangeAspect="1"/>
          </p:cNvPicPr>
          <p:nvPr/>
        </p:nvPicPr>
        <p:blipFill>
          <a:blip r:embed="rId35"/>
          <a:stretch>
            <a:fillRect/>
          </a:stretch>
        </p:blipFill>
        <p:spPr>
          <a:xfrm>
            <a:off x="1320127" y="3790110"/>
            <a:ext cx="2399925" cy="337260"/>
          </a:xfrm>
          <a:prstGeom prst="rect">
            <a:avLst/>
          </a:prstGeom>
        </p:spPr>
      </p:pic>
      <p:sp>
        <p:nvSpPr>
          <p:cNvPr id="45" name="Nadpis 8"/>
          <p:cNvSpPr>
            <a:spLocks noGrp="1"/>
          </p:cNvSpPr>
          <p:nvPr>
            <p:ph type="title"/>
          </p:nvPr>
        </p:nvSpPr>
        <p:spPr>
          <a:xfrm>
            <a:off x="212058" y="6357"/>
            <a:ext cx="8680422" cy="469722"/>
          </a:xfrm>
        </p:spPr>
        <p:txBody>
          <a:bodyPr>
            <a:noAutofit/>
          </a:bodyPr>
          <a:lstStyle/>
          <a:p>
            <a:pPr algn="ctr"/>
            <a:r>
              <a:rPr lang="en-US" sz="2500" dirty="0">
                <a:latin typeface="Calibri" pitchFamily="34" charset="0"/>
              </a:rPr>
              <a:t>I</a:t>
            </a:r>
            <a:r>
              <a:rPr lang="hu-HU" sz="2500" dirty="0">
                <a:latin typeface="Calibri" pitchFamily="34" charset="0"/>
              </a:rPr>
              <a:t>PSOS</a:t>
            </a:r>
            <a:r>
              <a:rPr lang="en-US" sz="2500" dirty="0">
                <a:latin typeface="Calibri" pitchFamily="34" charset="0"/>
              </a:rPr>
              <a:t> </a:t>
            </a:r>
            <a:r>
              <a:rPr lang="hu-HU" sz="2500" dirty="0">
                <a:latin typeface="Calibri" pitchFamily="34" charset="0"/>
              </a:rPr>
              <a:t>Media referenciák</a:t>
            </a:r>
            <a:endParaRPr lang="en-US" sz="2500" dirty="0">
              <a:latin typeface="Calibri" pitchFamily="34" charset="0"/>
            </a:endParaRPr>
          </a:p>
        </p:txBody>
      </p:sp>
      <p:pic>
        <p:nvPicPr>
          <p:cNvPr id="53" name="Picture 52"/>
          <p:cNvPicPr>
            <a:picLocks noChangeAspect="1"/>
          </p:cNvPicPr>
          <p:nvPr/>
        </p:nvPicPr>
        <p:blipFill>
          <a:blip r:embed="rId36"/>
          <a:stretch>
            <a:fillRect/>
          </a:stretch>
        </p:blipFill>
        <p:spPr>
          <a:xfrm>
            <a:off x="4595442" y="2300049"/>
            <a:ext cx="644103" cy="783027"/>
          </a:xfrm>
          <a:prstGeom prst="rect">
            <a:avLst/>
          </a:prstGeom>
        </p:spPr>
      </p:pic>
    </p:spTree>
    <p:extLst>
      <p:ext uri="{BB962C8B-B14F-4D97-AF65-F5344CB8AC3E}">
        <p14:creationId xmlns:p14="http://schemas.microsoft.com/office/powerpoint/2010/main" val="27920262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2"/>
          <p:cNvPicPr>
            <a:picLocks noChangeAspect="1" noChangeArrowheads="1"/>
          </p:cNvPicPr>
          <p:nvPr/>
        </p:nvPicPr>
        <p:blipFill>
          <a:blip r:embed="rId2" cstate="print"/>
          <a:srcRect/>
          <a:stretch>
            <a:fillRect/>
          </a:stretch>
        </p:blipFill>
        <p:spPr bwMode="auto">
          <a:xfrm>
            <a:off x="6314899" y="1993969"/>
            <a:ext cx="468629" cy="291161"/>
          </a:xfrm>
          <a:prstGeom prst="rect">
            <a:avLst/>
          </a:prstGeom>
          <a:noFill/>
          <a:ln w="9525">
            <a:noFill/>
            <a:miter lim="800000"/>
            <a:headEnd/>
            <a:tailEnd/>
          </a:ln>
        </p:spPr>
      </p:pic>
      <p:pic>
        <p:nvPicPr>
          <p:cNvPr id="50" name="Picture 8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86040" y="3664143"/>
            <a:ext cx="742947" cy="45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p:cNvSpPr>
            <a:spLocks noGrp="1"/>
          </p:cNvSpPr>
          <p:nvPr>
            <p:ph type="title"/>
          </p:nvPr>
        </p:nvSpPr>
        <p:spPr/>
        <p:txBody>
          <a:bodyPr>
            <a:normAutofit fontScale="90000"/>
          </a:bodyPr>
          <a:lstStyle/>
          <a:p>
            <a:pPr algn="ctr"/>
            <a:r>
              <a:rPr lang="en-US" sz="2500" dirty="0">
                <a:latin typeface="Calibri" pitchFamily="34" charset="0"/>
                <a:cs typeface="Arial" pitchFamily="34" charset="0"/>
              </a:rPr>
              <a:t>I</a:t>
            </a:r>
            <a:r>
              <a:rPr lang="hu-HU" sz="2500" dirty="0">
                <a:latin typeface="Calibri" pitchFamily="34" charset="0"/>
                <a:cs typeface="Arial" pitchFamily="34" charset="0"/>
              </a:rPr>
              <a:t>PSOS</a:t>
            </a:r>
            <a:r>
              <a:rPr lang="en-US" sz="2500" dirty="0">
                <a:latin typeface="Calibri" pitchFamily="34" charset="0"/>
                <a:cs typeface="Arial" pitchFamily="34" charset="0"/>
              </a:rPr>
              <a:t> </a:t>
            </a:r>
            <a:r>
              <a:rPr lang="hu-HU" sz="2500" dirty="0">
                <a:latin typeface="Calibri" pitchFamily="34" charset="0"/>
                <a:cs typeface="Arial" pitchFamily="34" charset="0"/>
              </a:rPr>
              <a:t>főbb referenciák</a:t>
            </a:r>
            <a:endParaRPr lang="en-US" sz="2500" dirty="0">
              <a:latin typeface="Calibri" pitchFamily="34" charset="0"/>
              <a:cs typeface="Arial" pitchFamily="34" charset="0"/>
            </a:endParaRPr>
          </a:p>
        </p:txBody>
      </p:sp>
      <p:pic>
        <p:nvPicPr>
          <p:cNvPr id="8" name="Picture 4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79111" y="1586786"/>
            <a:ext cx="694319" cy="39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9"/>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503968" y="1622050"/>
            <a:ext cx="361492" cy="36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0"/>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543460" y="2039473"/>
            <a:ext cx="653558" cy="27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461691" y="713184"/>
            <a:ext cx="592159" cy="5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4"/>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764463" y="1230939"/>
            <a:ext cx="591213" cy="39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1"/>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219893" y="682061"/>
            <a:ext cx="735162" cy="73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5"/>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659940" y="4296429"/>
            <a:ext cx="926012" cy="65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2" descr="http://sajtobal.hu/wp-content/uploads/2011/12/mle.jpg"/>
          <p:cNvPicPr>
            <a:picLocks noChangeAspect="1" noChangeArrowheads="1"/>
          </p:cNvPicPr>
          <p:nvPr/>
        </p:nvPicPr>
        <p:blipFill>
          <a:blip r:embed="rId11" cstate="print"/>
          <a:srcRect/>
          <a:stretch>
            <a:fillRect/>
          </a:stretch>
        </p:blipFill>
        <p:spPr bwMode="auto">
          <a:xfrm>
            <a:off x="7210188" y="2004083"/>
            <a:ext cx="766386" cy="249075"/>
          </a:xfrm>
          <a:prstGeom prst="rect">
            <a:avLst/>
          </a:prstGeom>
          <a:noFill/>
        </p:spPr>
      </p:pic>
      <p:pic>
        <p:nvPicPr>
          <p:cNvPr id="16" name="Picture 16" descr="http://journalismus-blog.de/__oneclick_uploads/2009/01/axel_springer_logo.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009423" y="606720"/>
            <a:ext cx="763339" cy="170783"/>
          </a:xfrm>
          <a:prstGeom prst="rect">
            <a:avLst/>
          </a:prstGeom>
          <a:noFill/>
          <a:ln w="9525">
            <a:noFill/>
            <a:miter lim="800000"/>
            <a:headEnd/>
            <a:tailEnd/>
          </a:ln>
        </p:spPr>
      </p:pic>
      <p:pic>
        <p:nvPicPr>
          <p:cNvPr id="17" name="Picture 20" descr="http://www.mediai.com.au/Common/Images/logoOmd.gi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799346" y="2957111"/>
            <a:ext cx="541601" cy="243660"/>
          </a:xfrm>
          <a:prstGeom prst="rect">
            <a:avLst/>
          </a:prstGeom>
          <a:noFill/>
          <a:ln w="9525">
            <a:noFill/>
            <a:miter lim="800000"/>
            <a:headEnd/>
            <a:tailEnd/>
          </a:ln>
        </p:spPr>
      </p:pic>
      <p:pic>
        <p:nvPicPr>
          <p:cNvPr id="18" name="Picture 22" descr="http://www.yr.co.nz/content-images/logos/mediaedge_logo.jpg"/>
          <p:cNvPicPr>
            <a:picLocks noChangeAspect="1" noChangeArrowheads="1"/>
          </p:cNvPicPr>
          <p:nvPr/>
        </p:nvPicPr>
        <p:blipFill>
          <a:blip r:embed="rId14" cstate="print">
            <a:clrChange>
              <a:clrFrom>
                <a:srgbClr val="FEFEFE"/>
              </a:clrFrom>
              <a:clrTo>
                <a:srgbClr val="FEFEFE">
                  <a:alpha val="0"/>
                </a:srgbClr>
              </a:clrTo>
            </a:clrChange>
          </a:blip>
          <a:srcRect/>
          <a:stretch>
            <a:fillRect/>
          </a:stretch>
        </p:blipFill>
        <p:spPr bwMode="auto">
          <a:xfrm>
            <a:off x="4647233" y="2540062"/>
            <a:ext cx="620672" cy="160052"/>
          </a:xfrm>
          <a:prstGeom prst="rect">
            <a:avLst/>
          </a:prstGeom>
          <a:noFill/>
          <a:ln w="9525">
            <a:noFill/>
            <a:miter lim="800000"/>
            <a:headEnd/>
            <a:tailEnd/>
          </a:ln>
        </p:spPr>
      </p:pic>
      <p:pic>
        <p:nvPicPr>
          <p:cNvPr id="19" name="Picture 26" descr="http://www.mccannworldgroup.co.za/mccann/applications/mccann/templates/images/universal_mccann_logo.gif"/>
          <p:cNvPicPr>
            <a:picLocks noChangeAspect="1" noChangeArrowheads="1"/>
          </p:cNvPicPr>
          <p:nvPr/>
        </p:nvPicPr>
        <p:blipFill>
          <a:blip r:embed="rId15" cstate="print"/>
          <a:srcRect/>
          <a:stretch>
            <a:fillRect/>
          </a:stretch>
        </p:blipFill>
        <p:spPr bwMode="auto">
          <a:xfrm>
            <a:off x="3367046" y="4608930"/>
            <a:ext cx="846920" cy="266075"/>
          </a:xfrm>
          <a:prstGeom prst="rect">
            <a:avLst/>
          </a:prstGeom>
          <a:noFill/>
          <a:ln w="9525">
            <a:noFill/>
            <a:miter lim="800000"/>
            <a:headEnd/>
            <a:tailEnd/>
          </a:ln>
        </p:spPr>
      </p:pic>
      <p:pic>
        <p:nvPicPr>
          <p:cNvPr id="20" name="Picture 27" descr="http://www.titoktan.hu/LOGOK_KEPEK/origo-logo.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177242" y="2973225"/>
            <a:ext cx="596767" cy="172957"/>
          </a:xfrm>
          <a:prstGeom prst="rect">
            <a:avLst/>
          </a:prstGeom>
          <a:noFill/>
          <a:ln w="9525">
            <a:noFill/>
            <a:miter lim="800000"/>
            <a:headEnd/>
            <a:tailEnd/>
          </a:ln>
        </p:spPr>
      </p:pic>
      <p:pic>
        <p:nvPicPr>
          <p:cNvPr id="23" name="Picture 9"/>
          <p:cNvPicPr>
            <a:picLocks noChangeAspect="1" noChangeArrowheads="1"/>
          </p:cNvPicPr>
          <p:nvPr/>
        </p:nvPicPr>
        <p:blipFill>
          <a:blip r:embed="rId17" cstate="print"/>
          <a:srcRect/>
          <a:stretch>
            <a:fillRect/>
          </a:stretch>
        </p:blipFill>
        <p:spPr bwMode="auto">
          <a:xfrm>
            <a:off x="3402019" y="3776649"/>
            <a:ext cx="553766" cy="203547"/>
          </a:xfrm>
          <a:prstGeom prst="rect">
            <a:avLst/>
          </a:prstGeom>
          <a:noFill/>
          <a:ln w="9525">
            <a:noFill/>
            <a:miter lim="800000"/>
            <a:headEnd/>
            <a:tailEnd/>
          </a:ln>
        </p:spPr>
      </p:pic>
      <p:pic>
        <p:nvPicPr>
          <p:cNvPr id="24" name="Picture 2"/>
          <p:cNvPicPr>
            <a:picLocks noChangeAspect="1" noChangeArrowheads="1"/>
          </p:cNvPicPr>
          <p:nvPr/>
        </p:nvPicPr>
        <p:blipFill>
          <a:blip r:embed="rId18" cstate="print"/>
          <a:srcRect/>
          <a:stretch>
            <a:fillRect/>
          </a:stretch>
        </p:blipFill>
        <p:spPr bwMode="auto">
          <a:xfrm>
            <a:off x="7237419" y="4125532"/>
            <a:ext cx="720880" cy="243953"/>
          </a:xfrm>
          <a:prstGeom prst="rect">
            <a:avLst/>
          </a:prstGeom>
          <a:noFill/>
          <a:ln w="9525">
            <a:noFill/>
            <a:miter lim="800000"/>
            <a:headEnd/>
            <a:tailEnd/>
          </a:ln>
        </p:spPr>
      </p:pic>
      <p:pic>
        <p:nvPicPr>
          <p:cNvPr id="25" name="Picture 2" descr="http://image.hotdog.hu/user/celebvadasz/tv2logo.jpg"/>
          <p:cNvPicPr>
            <a:picLocks noChangeAspect="1" noChangeArrowheads="1"/>
          </p:cNvPicPr>
          <p:nvPr/>
        </p:nvPicPr>
        <p:blipFill>
          <a:blip r:embed="rId19" cstate="print"/>
          <a:srcRect/>
          <a:stretch>
            <a:fillRect/>
          </a:stretch>
        </p:blipFill>
        <p:spPr bwMode="auto">
          <a:xfrm>
            <a:off x="6389245" y="4071963"/>
            <a:ext cx="342624" cy="336767"/>
          </a:xfrm>
          <a:prstGeom prst="rect">
            <a:avLst/>
          </a:prstGeom>
          <a:noFill/>
        </p:spPr>
      </p:pic>
      <p:pic>
        <p:nvPicPr>
          <p:cNvPr id="26" name="Picture 6" descr="http://images4.wikia.nocookie.net/__cb20100328191243/logopedia/images/1/11/Sanoma_logo.png"/>
          <p:cNvPicPr>
            <a:picLocks noChangeAspect="1" noChangeArrowheads="1"/>
          </p:cNvPicPr>
          <p:nvPr/>
        </p:nvPicPr>
        <p:blipFill>
          <a:blip r:embed="rId20" cstate="print">
            <a:clrChange>
              <a:clrFrom>
                <a:srgbClr val="FEFFFF"/>
              </a:clrFrom>
              <a:clrTo>
                <a:srgbClr val="FEFFFF">
                  <a:alpha val="0"/>
                </a:srgbClr>
              </a:clrTo>
            </a:clrChange>
          </a:blip>
          <a:srcRect/>
          <a:stretch>
            <a:fillRect/>
          </a:stretch>
        </p:blipFill>
        <p:spPr bwMode="auto">
          <a:xfrm>
            <a:off x="7126393" y="3781580"/>
            <a:ext cx="644578" cy="176287"/>
          </a:xfrm>
          <a:prstGeom prst="rect">
            <a:avLst/>
          </a:prstGeom>
          <a:noFill/>
        </p:spPr>
      </p:pic>
      <p:pic>
        <p:nvPicPr>
          <p:cNvPr id="27" name="Picture 8" descr="http://phoneblog.hu/wp-content/uploads/2012/09/nmhh.jpg"/>
          <p:cNvPicPr>
            <a:picLocks noChangeAspect="1" noChangeArrowheads="1"/>
          </p:cNvPicPr>
          <p:nvPr/>
        </p:nvPicPr>
        <p:blipFill>
          <a:blip r:embed="rId21" cstate="print">
            <a:clrChange>
              <a:clrFrom>
                <a:srgbClr val="FEFFFF"/>
              </a:clrFrom>
              <a:clrTo>
                <a:srgbClr val="FEFFFF">
                  <a:alpha val="0"/>
                </a:srgbClr>
              </a:clrTo>
            </a:clrChange>
          </a:blip>
          <a:srcRect/>
          <a:stretch>
            <a:fillRect/>
          </a:stretch>
        </p:blipFill>
        <p:spPr bwMode="auto">
          <a:xfrm>
            <a:off x="1648805" y="2932121"/>
            <a:ext cx="979019" cy="234800"/>
          </a:xfrm>
          <a:prstGeom prst="rect">
            <a:avLst/>
          </a:prstGeom>
          <a:noFill/>
        </p:spPr>
      </p:pic>
      <p:pic>
        <p:nvPicPr>
          <p:cNvPr id="28" name="Picture 10" descr="http://upload.wikimedia.org/wikipedia/en/b/b0/MTVA_logo_2012.png"/>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1207467" y="2872336"/>
            <a:ext cx="419784" cy="421959"/>
          </a:xfrm>
          <a:prstGeom prst="rect">
            <a:avLst/>
          </a:prstGeom>
          <a:noFill/>
        </p:spPr>
      </p:pic>
      <p:pic>
        <p:nvPicPr>
          <p:cNvPr id="29" name="Picture 12" descr="http://upload.wikimedia.org/wikipedia/hu/d/d7/Antenna_Hungaria_logo.jp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216649" y="550137"/>
            <a:ext cx="897158" cy="223975"/>
          </a:xfrm>
          <a:prstGeom prst="rect">
            <a:avLst/>
          </a:prstGeom>
          <a:noFill/>
        </p:spPr>
      </p:pic>
      <p:pic>
        <p:nvPicPr>
          <p:cNvPr id="30" name="Picture 14" descr="http://techshow.mmklaszter.com/wp-content/uploads/2012/05/index_logo.jpg"/>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936622" y="2097763"/>
            <a:ext cx="658941" cy="132158"/>
          </a:xfrm>
          <a:prstGeom prst="rect">
            <a:avLst/>
          </a:prstGeom>
          <a:noFill/>
        </p:spPr>
      </p:pic>
      <p:pic>
        <p:nvPicPr>
          <p:cNvPr id="31" name="Picture 16" descr="http://www.cvonline.hu/uploads/cms/images/chello.jpg"/>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7217567" y="981508"/>
            <a:ext cx="679436" cy="119983"/>
          </a:xfrm>
          <a:prstGeom prst="rect">
            <a:avLst/>
          </a:prstGeom>
          <a:noFill/>
        </p:spPr>
      </p:pic>
      <p:pic>
        <p:nvPicPr>
          <p:cNvPr id="34" name="Picture 30" descr="http://www.monacocareerday.com/images/eutelsat_logo.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3157737" y="1722312"/>
            <a:ext cx="605547" cy="124261"/>
          </a:xfrm>
          <a:prstGeom prst="rect">
            <a:avLst/>
          </a:prstGeom>
          <a:noFill/>
        </p:spPr>
      </p:pic>
      <p:pic>
        <p:nvPicPr>
          <p:cNvPr id="35" name="Picture 44" descr="http://cache.daylife.com/imageserve/03BHbDH3RH7kF/350x.jpg"/>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5921780" y="917211"/>
            <a:ext cx="416869" cy="241785"/>
          </a:xfrm>
          <a:prstGeom prst="rect">
            <a:avLst/>
          </a:prstGeom>
          <a:noFill/>
        </p:spPr>
      </p:pic>
      <p:pic>
        <p:nvPicPr>
          <p:cNvPr id="36" name="Picture 46" descr="http://upload.wikimedia.org/wikipedia/hu/6/64/Atmedia.jpg"/>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522565" y="575410"/>
            <a:ext cx="679677" cy="202092"/>
          </a:xfrm>
          <a:prstGeom prst="rect">
            <a:avLst/>
          </a:prstGeom>
          <a:noFill/>
        </p:spPr>
      </p:pic>
      <p:pic>
        <p:nvPicPr>
          <p:cNvPr id="37" name="Picture 48" descr="http://upload.wikimedia.org/wikipedia/hu/0/03/Mindigtv-logo.png"/>
          <p:cNvPicPr>
            <a:picLocks noChangeAspect="1" noChangeArrowheads="1"/>
          </p:cNvPicPr>
          <p:nvPr/>
        </p:nvPicPr>
        <p:blipFill>
          <a:blip r:embed="rId29" cstate="print"/>
          <a:srcRect/>
          <a:stretch>
            <a:fillRect/>
          </a:stretch>
        </p:blipFill>
        <p:spPr bwMode="auto">
          <a:xfrm>
            <a:off x="6689228" y="2306318"/>
            <a:ext cx="379903" cy="582189"/>
          </a:xfrm>
          <a:prstGeom prst="rect">
            <a:avLst/>
          </a:prstGeom>
          <a:noFill/>
        </p:spPr>
      </p:pic>
      <p:pic>
        <p:nvPicPr>
          <p:cNvPr id="38" name="Picture 20" descr="logo_rtime"/>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2885836" y="3727014"/>
            <a:ext cx="384561" cy="354904"/>
          </a:xfrm>
          <a:prstGeom prst="rect">
            <a:avLst/>
          </a:prstGeom>
          <a:noFill/>
        </p:spPr>
      </p:pic>
      <p:pic>
        <p:nvPicPr>
          <p:cNvPr id="39" name="Picture 2"/>
          <p:cNvPicPr>
            <a:picLocks noChangeAspect="1" noChangeArrowheads="1"/>
          </p:cNvPicPr>
          <p:nvPr/>
        </p:nvPicPr>
        <p:blipFill>
          <a:blip r:embed="rId31" cstate="screen">
            <a:extLst>
              <a:ext uri="{28A0092B-C50C-407E-A947-70E740481C1C}">
                <a14:useLocalDpi xmlns:a14="http://schemas.microsoft.com/office/drawing/2010/main" val="0"/>
              </a:ext>
            </a:extLst>
          </a:blip>
          <a:srcRect/>
          <a:stretch>
            <a:fillRect/>
          </a:stretch>
        </p:blipFill>
        <p:spPr bwMode="auto">
          <a:xfrm>
            <a:off x="1782307" y="4164615"/>
            <a:ext cx="674081" cy="2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6"/>
          <p:cNvPicPr>
            <a:picLocks noChangeAspect="1" noChangeArrowheads="1"/>
          </p:cNvPicPr>
          <p:nvPr/>
        </p:nvPicPr>
        <p:blipFill>
          <a:blip r:embed="rId32" cstate="screen">
            <a:extLst>
              <a:ext uri="{28A0092B-C50C-407E-A947-70E740481C1C}">
                <a14:useLocalDpi xmlns:a14="http://schemas.microsoft.com/office/drawing/2010/main" val="0"/>
              </a:ext>
            </a:extLst>
          </a:blip>
          <a:srcRect/>
          <a:stretch>
            <a:fillRect/>
          </a:stretch>
        </p:blipFill>
        <p:spPr bwMode="auto">
          <a:xfrm>
            <a:off x="6059228" y="1563801"/>
            <a:ext cx="358503" cy="35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88"/>
          <p:cNvPicPr>
            <a:picLocks noChangeAspect="1" noChangeArrowheads="1"/>
          </p:cNvPicPr>
          <p:nvPr/>
        </p:nvPicPr>
        <p:blipFill>
          <a:blip r:embed="rId33" cstate="screen">
            <a:extLst>
              <a:ext uri="{28A0092B-C50C-407E-A947-70E740481C1C}">
                <a14:useLocalDpi xmlns:a14="http://schemas.microsoft.com/office/drawing/2010/main" val="0"/>
              </a:ext>
            </a:extLst>
          </a:blip>
          <a:srcRect/>
          <a:stretch>
            <a:fillRect/>
          </a:stretch>
        </p:blipFill>
        <p:spPr bwMode="auto">
          <a:xfrm>
            <a:off x="6453250" y="3744871"/>
            <a:ext cx="615837" cy="24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1"/>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3217198" y="1885006"/>
            <a:ext cx="821831" cy="55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5"/>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5901277" y="466097"/>
            <a:ext cx="393803" cy="39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6362581" y="582683"/>
            <a:ext cx="659150" cy="18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5258102" y="1653395"/>
            <a:ext cx="645762" cy="21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98516" y="2501947"/>
            <a:ext cx="618034" cy="1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0"/>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3349313" y="3004566"/>
            <a:ext cx="703892" cy="1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73"/>
          <p:cNvPicPr>
            <a:picLocks noChangeAspect="1" noChangeArrowheads="1"/>
          </p:cNvPicPr>
          <p:nvPr/>
        </p:nvPicPr>
        <p:blipFill>
          <a:blip r:embed="rId40" cstate="screen">
            <a:extLst>
              <a:ext uri="{28A0092B-C50C-407E-A947-70E740481C1C}">
                <a14:useLocalDpi xmlns:a14="http://schemas.microsoft.com/office/drawing/2010/main" val="0"/>
              </a:ext>
            </a:extLst>
          </a:blip>
          <a:srcRect/>
          <a:stretch>
            <a:fillRect/>
          </a:stretch>
        </p:blipFill>
        <p:spPr bwMode="auto">
          <a:xfrm>
            <a:off x="1500062" y="3381085"/>
            <a:ext cx="407682" cy="24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84"/>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2295107" y="3776650"/>
            <a:ext cx="435473" cy="23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87"/>
          <p:cNvPicPr>
            <a:picLocks noChangeAspect="1" noChangeArrowheads="1"/>
          </p:cNvPicPr>
          <p:nvPr/>
        </p:nvPicPr>
        <p:blipFill>
          <a:blip r:embed="rId42" cstate="screen">
            <a:extLst>
              <a:ext uri="{28A0092B-C50C-407E-A947-70E740481C1C}">
                <a14:useLocalDpi xmlns:a14="http://schemas.microsoft.com/office/drawing/2010/main" val="0"/>
              </a:ext>
            </a:extLst>
          </a:blip>
          <a:srcRect/>
          <a:stretch>
            <a:fillRect/>
          </a:stretch>
        </p:blipFill>
        <p:spPr bwMode="auto">
          <a:xfrm>
            <a:off x="5909305" y="3814106"/>
            <a:ext cx="511889" cy="14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89"/>
          <p:cNvPicPr>
            <a:picLocks noChangeAspect="1" noChangeArrowheads="1"/>
          </p:cNvPicPr>
          <p:nvPr/>
        </p:nvPicPr>
        <p:blipFill>
          <a:blip r:embed="rId43" cstate="screen">
            <a:extLst>
              <a:ext uri="{28A0092B-C50C-407E-A947-70E740481C1C}">
                <a14:useLocalDpi xmlns:a14="http://schemas.microsoft.com/office/drawing/2010/main" val="0"/>
              </a:ext>
            </a:extLst>
          </a:blip>
          <a:srcRect/>
          <a:stretch>
            <a:fillRect/>
          </a:stretch>
        </p:blipFill>
        <p:spPr bwMode="auto">
          <a:xfrm>
            <a:off x="1255725" y="4097636"/>
            <a:ext cx="350763" cy="35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96"/>
          <p:cNvPicPr>
            <a:picLocks noChangeAspect="1" noChangeArrowheads="1"/>
          </p:cNvPicPr>
          <p:nvPr/>
        </p:nvPicPr>
        <p:blipFill>
          <a:blip r:embed="rId44" cstate="screen">
            <a:extLst>
              <a:ext uri="{28A0092B-C50C-407E-A947-70E740481C1C}">
                <a14:useLocalDpi xmlns:a14="http://schemas.microsoft.com/office/drawing/2010/main" val="0"/>
              </a:ext>
            </a:extLst>
          </a:blip>
          <a:srcRect/>
          <a:stretch>
            <a:fillRect/>
          </a:stretch>
        </p:blipFill>
        <p:spPr bwMode="auto">
          <a:xfrm>
            <a:off x="6302615" y="4440954"/>
            <a:ext cx="340096" cy="34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7" descr="http://www.cph2014.hu/files/6913/9529/7499/logo_teva.png"/>
          <p:cNvPicPr>
            <a:picLocks noChangeAspect="1" noChangeArrowheads="1"/>
          </p:cNvPicPr>
          <p:nvPr/>
        </p:nvPicPr>
        <p:blipFill>
          <a:blip r:embed="rId45" cstate="screen">
            <a:extLst>
              <a:ext uri="{28A0092B-C50C-407E-A947-70E740481C1C}">
                <a14:useLocalDpi xmlns:a14="http://schemas.microsoft.com/office/drawing/2010/main" val="0"/>
              </a:ext>
            </a:extLst>
          </a:blip>
          <a:srcRect/>
          <a:stretch>
            <a:fillRect/>
          </a:stretch>
        </p:blipFill>
        <p:spPr bwMode="auto">
          <a:xfrm>
            <a:off x="5899071" y="4155088"/>
            <a:ext cx="497059" cy="15977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p:cNvPicPr>
            <a:picLocks noChangeAspect="1" noChangeArrowheads="1"/>
          </p:cNvPicPr>
          <p:nvPr/>
        </p:nvPicPr>
        <p:blipFill>
          <a:blip r:embed="rId46" cstate="screen">
            <a:extLst>
              <a:ext uri="{28A0092B-C50C-407E-A947-70E740481C1C}">
                <a14:useLocalDpi xmlns:a14="http://schemas.microsoft.com/office/drawing/2010/main" val="0"/>
              </a:ext>
            </a:extLst>
          </a:blip>
          <a:srcRect/>
          <a:stretch>
            <a:fillRect/>
          </a:stretch>
        </p:blipFill>
        <p:spPr bwMode="auto">
          <a:xfrm>
            <a:off x="7055592" y="479163"/>
            <a:ext cx="363653" cy="36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5"/>
          <p:cNvPicPr>
            <a:picLocks noChangeAspect="1" noChangeArrowheads="1"/>
          </p:cNvPicPr>
          <p:nvPr/>
        </p:nvPicPr>
        <p:blipFill>
          <a:blip r:embed="rId47" cstate="screen">
            <a:extLst>
              <a:ext uri="{28A0092B-C50C-407E-A947-70E740481C1C}">
                <a14:useLocalDpi xmlns:a14="http://schemas.microsoft.com/office/drawing/2010/main" val="0"/>
              </a:ext>
            </a:extLst>
          </a:blip>
          <a:srcRect/>
          <a:stretch>
            <a:fillRect/>
          </a:stretch>
        </p:blipFill>
        <p:spPr bwMode="auto">
          <a:xfrm>
            <a:off x="3708144" y="940201"/>
            <a:ext cx="703442" cy="18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7"/>
          <p:cNvPicPr>
            <a:picLocks noChangeAspect="1" noChangeArrowheads="1"/>
          </p:cNvPicPr>
          <p:nvPr/>
        </p:nvPicPr>
        <p:blipFill>
          <a:blip r:embed="rId48" cstate="screen">
            <a:extLst>
              <a:ext uri="{28A0092B-C50C-407E-A947-70E740481C1C}">
                <a14:useLocalDpi xmlns:a14="http://schemas.microsoft.com/office/drawing/2010/main" val="0"/>
              </a:ext>
            </a:extLst>
          </a:blip>
          <a:srcRect/>
          <a:stretch>
            <a:fillRect/>
          </a:stretch>
        </p:blipFill>
        <p:spPr bwMode="auto">
          <a:xfrm>
            <a:off x="3546519" y="1332424"/>
            <a:ext cx="485572" cy="23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8"/>
          <p:cNvPicPr>
            <a:picLocks noChangeAspect="1" noChangeArrowheads="1"/>
          </p:cNvPicPr>
          <p:nvPr/>
        </p:nvPicPr>
        <p:blipFill>
          <a:blip r:embed="rId49" cstate="screen">
            <a:extLst>
              <a:ext uri="{28A0092B-C50C-407E-A947-70E740481C1C}">
                <a14:useLocalDpi xmlns:a14="http://schemas.microsoft.com/office/drawing/2010/main" val="0"/>
              </a:ext>
            </a:extLst>
          </a:blip>
          <a:srcRect/>
          <a:stretch>
            <a:fillRect/>
          </a:stretch>
        </p:blipFill>
        <p:spPr bwMode="auto">
          <a:xfrm>
            <a:off x="5703140" y="2010753"/>
            <a:ext cx="556304" cy="24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63"/>
          <p:cNvPicPr>
            <a:picLocks noChangeAspect="1" noChangeArrowheads="1"/>
          </p:cNvPicPr>
          <p:nvPr/>
        </p:nvPicPr>
        <p:blipFill>
          <a:blip r:embed="rId50" cstate="screen">
            <a:extLst>
              <a:ext uri="{28A0092B-C50C-407E-A947-70E740481C1C}">
                <a14:useLocalDpi xmlns:a14="http://schemas.microsoft.com/office/drawing/2010/main" val="0"/>
              </a:ext>
            </a:extLst>
          </a:blip>
          <a:srcRect/>
          <a:stretch>
            <a:fillRect/>
          </a:stretch>
        </p:blipFill>
        <p:spPr bwMode="auto">
          <a:xfrm>
            <a:off x="4162051" y="2428809"/>
            <a:ext cx="342335" cy="34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5"/>
          <p:cNvPicPr>
            <a:picLocks noChangeAspect="1" noChangeArrowheads="1"/>
          </p:cNvPicPr>
          <p:nvPr/>
        </p:nvPicPr>
        <p:blipFill rotWithShape="1">
          <a:blip r:embed="rId51" cstate="screen">
            <a:extLst>
              <a:ext uri="{28A0092B-C50C-407E-A947-70E740481C1C}">
                <a14:useLocalDpi xmlns:a14="http://schemas.microsoft.com/office/drawing/2010/main" val="0"/>
              </a:ext>
            </a:extLst>
          </a:blip>
          <a:srcRect t="23657" b="29698"/>
          <a:stretch/>
        </p:blipFill>
        <p:spPr bwMode="auto">
          <a:xfrm>
            <a:off x="3433230" y="2470229"/>
            <a:ext cx="628364" cy="29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9"/>
          <p:cNvPicPr>
            <a:picLocks noChangeAspect="1" noChangeArrowheads="1"/>
          </p:cNvPicPr>
          <p:nvPr/>
        </p:nvPicPr>
        <p:blipFill>
          <a:blip r:embed="rId52" cstate="screen">
            <a:extLst>
              <a:ext uri="{28A0092B-C50C-407E-A947-70E740481C1C}">
                <a14:useLocalDpi xmlns:a14="http://schemas.microsoft.com/office/drawing/2010/main" val="0"/>
              </a:ext>
            </a:extLst>
          </a:blip>
          <a:srcRect/>
          <a:stretch>
            <a:fillRect/>
          </a:stretch>
        </p:blipFill>
        <p:spPr bwMode="auto">
          <a:xfrm>
            <a:off x="2674723" y="2973227"/>
            <a:ext cx="627761" cy="26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75"/>
          <p:cNvPicPr>
            <a:picLocks noChangeAspect="1" noChangeArrowheads="1"/>
          </p:cNvPicPr>
          <p:nvPr/>
        </p:nvPicPr>
        <p:blipFill>
          <a:blip r:embed="rId53" cstate="screen">
            <a:extLst>
              <a:ext uri="{28A0092B-C50C-407E-A947-70E740481C1C}">
                <a14:useLocalDpi xmlns:a14="http://schemas.microsoft.com/office/drawing/2010/main" val="0"/>
              </a:ext>
            </a:extLst>
          </a:blip>
          <a:srcRect/>
          <a:stretch>
            <a:fillRect/>
          </a:stretch>
        </p:blipFill>
        <p:spPr bwMode="auto">
          <a:xfrm>
            <a:off x="4551656" y="3339635"/>
            <a:ext cx="408490" cy="28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79"/>
          <p:cNvPicPr>
            <a:picLocks noChangeAspect="1" noChangeArrowheads="1"/>
          </p:cNvPicPr>
          <p:nvPr/>
        </p:nvPicPr>
        <p:blipFill>
          <a:blip r:embed="rId54" cstate="screen">
            <a:extLst>
              <a:ext uri="{28A0092B-C50C-407E-A947-70E740481C1C}">
                <a14:useLocalDpi xmlns:a14="http://schemas.microsoft.com/office/drawing/2010/main" val="0"/>
              </a:ext>
            </a:extLst>
          </a:blip>
          <a:srcRect/>
          <a:stretch>
            <a:fillRect/>
          </a:stretch>
        </p:blipFill>
        <p:spPr bwMode="auto">
          <a:xfrm>
            <a:off x="3801434" y="3399617"/>
            <a:ext cx="574044" cy="16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85"/>
          <p:cNvPicPr>
            <a:picLocks noChangeAspect="1" noChangeArrowheads="1"/>
          </p:cNvPicPr>
          <p:nvPr/>
        </p:nvPicPr>
        <p:blipFill>
          <a:blip r:embed="rId55" cstate="screen">
            <a:extLst>
              <a:ext uri="{28A0092B-C50C-407E-A947-70E740481C1C}">
                <a14:useLocalDpi xmlns:a14="http://schemas.microsoft.com/office/drawing/2010/main" val="0"/>
              </a:ext>
            </a:extLst>
          </a:blip>
          <a:srcRect/>
          <a:stretch>
            <a:fillRect/>
          </a:stretch>
        </p:blipFill>
        <p:spPr bwMode="auto">
          <a:xfrm>
            <a:off x="4652875" y="3724691"/>
            <a:ext cx="472532" cy="32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942966" y="4463670"/>
            <a:ext cx="339028" cy="37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3"/>
          <p:cNvPicPr>
            <a:picLocks noChangeAspect="1" noChangeArrowheads="1"/>
          </p:cNvPicPr>
          <p:nvPr/>
        </p:nvPicPr>
        <p:blipFill>
          <a:blip r:embed="rId57" cstate="screen">
            <a:extLst>
              <a:ext uri="{28A0092B-C50C-407E-A947-70E740481C1C}">
                <a14:useLocalDpi xmlns:a14="http://schemas.microsoft.com/office/drawing/2010/main" val="0"/>
              </a:ext>
            </a:extLst>
          </a:blip>
          <a:srcRect/>
          <a:stretch>
            <a:fillRect/>
          </a:stretch>
        </p:blipFill>
        <p:spPr bwMode="auto">
          <a:xfrm>
            <a:off x="6882786" y="2986701"/>
            <a:ext cx="820700" cy="17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4"/>
          <p:cNvPicPr>
            <a:picLocks noChangeAspect="1" noChangeArrowheads="1"/>
          </p:cNvPicPr>
          <p:nvPr/>
        </p:nvPicPr>
        <p:blipFill>
          <a:blip r:embed="rId58" cstate="screen">
            <a:extLst>
              <a:ext uri="{28A0092B-C50C-407E-A947-70E740481C1C}">
                <a14:useLocalDpi xmlns:a14="http://schemas.microsoft.com/office/drawing/2010/main" val="0"/>
              </a:ext>
            </a:extLst>
          </a:blip>
          <a:srcRect/>
          <a:stretch>
            <a:fillRect/>
          </a:stretch>
        </p:blipFill>
        <p:spPr bwMode="auto">
          <a:xfrm>
            <a:off x="3022929" y="937776"/>
            <a:ext cx="721935" cy="24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5"/>
          <p:cNvPicPr>
            <a:picLocks noChangeAspect="1" noChangeArrowheads="1"/>
          </p:cNvPicPr>
          <p:nvPr/>
        </p:nvPicPr>
        <p:blipFill>
          <a:blip r:embed="rId59" cstate="screen">
            <a:extLst>
              <a:ext uri="{28A0092B-C50C-407E-A947-70E740481C1C}">
                <a14:useLocalDpi xmlns:a14="http://schemas.microsoft.com/office/drawing/2010/main" val="0"/>
              </a:ext>
            </a:extLst>
          </a:blip>
          <a:srcRect/>
          <a:stretch>
            <a:fillRect/>
          </a:stretch>
        </p:blipFill>
        <p:spPr bwMode="auto">
          <a:xfrm>
            <a:off x="2412357" y="1282401"/>
            <a:ext cx="561740" cy="30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56"/>
          <p:cNvPicPr>
            <a:picLocks noChangeAspect="1" noChangeArrowheads="1"/>
          </p:cNvPicPr>
          <p:nvPr/>
        </p:nvPicPr>
        <p:blipFill>
          <a:blip r:embed="rId60" cstate="screen">
            <a:extLst>
              <a:ext uri="{28A0092B-C50C-407E-A947-70E740481C1C}">
                <a14:useLocalDpi xmlns:a14="http://schemas.microsoft.com/office/drawing/2010/main" val="0"/>
              </a:ext>
            </a:extLst>
          </a:blip>
          <a:srcRect/>
          <a:stretch>
            <a:fillRect/>
          </a:stretch>
        </p:blipFill>
        <p:spPr bwMode="auto">
          <a:xfrm>
            <a:off x="5241624" y="1962165"/>
            <a:ext cx="401027" cy="3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4"/>
          <p:cNvPicPr>
            <a:picLocks noChangeAspect="1" noChangeArrowheads="1"/>
          </p:cNvPicPr>
          <p:nvPr/>
        </p:nvPicPr>
        <p:blipFill>
          <a:blip r:embed="rId61" cstate="screen">
            <a:extLst>
              <a:ext uri="{28A0092B-C50C-407E-A947-70E740481C1C}">
                <a14:useLocalDpi xmlns:a14="http://schemas.microsoft.com/office/drawing/2010/main" val="0"/>
              </a:ext>
            </a:extLst>
          </a:blip>
          <a:srcRect/>
          <a:stretch>
            <a:fillRect/>
          </a:stretch>
        </p:blipFill>
        <p:spPr bwMode="auto">
          <a:xfrm>
            <a:off x="2850828" y="2448850"/>
            <a:ext cx="503471" cy="30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6"/>
          <p:cNvPicPr>
            <a:picLocks noChangeAspect="1" noChangeArrowheads="1"/>
          </p:cNvPicPr>
          <p:nvPr/>
        </p:nvPicPr>
        <p:blipFill>
          <a:blip r:embed="rId62" cstate="screen">
            <a:extLst>
              <a:ext uri="{28A0092B-C50C-407E-A947-70E740481C1C}">
                <a14:useLocalDpi xmlns:a14="http://schemas.microsoft.com/office/drawing/2010/main" val="0"/>
              </a:ext>
            </a:extLst>
          </a:blip>
          <a:srcRect/>
          <a:stretch>
            <a:fillRect/>
          </a:stretch>
        </p:blipFill>
        <p:spPr bwMode="auto">
          <a:xfrm>
            <a:off x="6032562" y="2512082"/>
            <a:ext cx="534253" cy="17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80"/>
          <p:cNvPicPr>
            <a:picLocks noChangeAspect="1" noChangeArrowheads="1"/>
          </p:cNvPicPr>
          <p:nvPr/>
        </p:nvPicPr>
        <p:blipFill>
          <a:blip r:embed="rId63" cstate="screen">
            <a:extLst>
              <a:ext uri="{28A0092B-C50C-407E-A947-70E740481C1C}">
                <a14:useLocalDpi xmlns:a14="http://schemas.microsoft.com/office/drawing/2010/main" val="0"/>
              </a:ext>
            </a:extLst>
          </a:blip>
          <a:srcRect/>
          <a:stretch>
            <a:fillRect/>
          </a:stretch>
        </p:blipFill>
        <p:spPr bwMode="auto">
          <a:xfrm>
            <a:off x="6950305" y="3321916"/>
            <a:ext cx="745467" cy="21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90"/>
          <p:cNvPicPr>
            <a:picLocks noChangeAspect="1" noChangeArrowheads="1"/>
          </p:cNvPicPr>
          <p:nvPr/>
        </p:nvPicPr>
        <p:blipFill>
          <a:blip r:embed="rId64" cstate="screen">
            <a:extLst>
              <a:ext uri="{28A0092B-C50C-407E-A947-70E740481C1C}">
                <a14:useLocalDpi xmlns:a14="http://schemas.microsoft.com/office/drawing/2010/main" val="0"/>
              </a:ext>
            </a:extLst>
          </a:blip>
          <a:srcRect/>
          <a:stretch>
            <a:fillRect/>
          </a:stretch>
        </p:blipFill>
        <p:spPr bwMode="auto">
          <a:xfrm>
            <a:off x="2564619" y="4192424"/>
            <a:ext cx="467971" cy="19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93"/>
          <p:cNvPicPr>
            <a:picLocks noChangeAspect="1" noChangeArrowheads="1"/>
          </p:cNvPicPr>
          <p:nvPr/>
        </p:nvPicPr>
        <p:blipFill>
          <a:blip r:embed="rId65" cstate="screen">
            <a:extLst>
              <a:ext uri="{28A0092B-C50C-407E-A947-70E740481C1C}">
                <a14:useLocalDpi xmlns:a14="http://schemas.microsoft.com/office/drawing/2010/main" val="0"/>
              </a:ext>
            </a:extLst>
          </a:blip>
          <a:srcRect/>
          <a:stretch>
            <a:fillRect/>
          </a:stretch>
        </p:blipFill>
        <p:spPr bwMode="auto">
          <a:xfrm>
            <a:off x="2081928" y="4551428"/>
            <a:ext cx="763820" cy="1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5"/>
          <p:cNvPicPr>
            <a:picLocks noChangeAspect="1" noChangeArrowheads="1"/>
          </p:cNvPicPr>
          <p:nvPr/>
        </p:nvPicPr>
        <p:blipFill>
          <a:blip r:embed="rId66" cstate="screen">
            <a:extLst>
              <a:ext uri="{28A0092B-C50C-407E-A947-70E740481C1C}">
                <a14:useLocalDpi xmlns:a14="http://schemas.microsoft.com/office/drawing/2010/main" val="0"/>
              </a:ext>
            </a:extLst>
          </a:blip>
          <a:srcRect/>
          <a:stretch>
            <a:fillRect/>
          </a:stretch>
        </p:blipFill>
        <p:spPr bwMode="auto">
          <a:xfrm>
            <a:off x="5270653" y="4088131"/>
            <a:ext cx="485945" cy="26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7"/>
          <p:cNvPicPr>
            <a:picLocks noChangeAspect="1" noChangeArrowheads="1"/>
          </p:cNvPicPr>
          <p:nvPr/>
        </p:nvPicPr>
        <p:blipFill>
          <a:blip r:embed="rId67" cstate="screen">
            <a:extLst>
              <a:ext uri="{28A0092B-C50C-407E-A947-70E740481C1C}">
                <a14:useLocalDpi xmlns:a14="http://schemas.microsoft.com/office/drawing/2010/main" val="0"/>
              </a:ext>
            </a:extLst>
          </a:blip>
          <a:srcRect/>
          <a:stretch>
            <a:fillRect/>
          </a:stretch>
        </p:blipFill>
        <p:spPr bwMode="auto">
          <a:xfrm>
            <a:off x="3763285" y="4142828"/>
            <a:ext cx="640712" cy="29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18"/>
          <p:cNvPicPr>
            <a:picLocks noChangeAspect="1" noChangeArrowheads="1"/>
          </p:cNvPicPr>
          <p:nvPr/>
        </p:nvPicPr>
        <p:blipFill>
          <a:blip r:embed="rId68" cstate="screen">
            <a:extLst>
              <a:ext uri="{28A0092B-C50C-407E-A947-70E740481C1C}">
                <a14:useLocalDpi xmlns:a14="http://schemas.microsoft.com/office/drawing/2010/main" val="0"/>
              </a:ext>
            </a:extLst>
          </a:blip>
          <a:srcRect/>
          <a:stretch>
            <a:fillRect/>
          </a:stretch>
        </p:blipFill>
        <p:spPr bwMode="auto">
          <a:xfrm>
            <a:off x="1936621" y="2463343"/>
            <a:ext cx="724991" cy="27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11"/>
          <p:cNvPicPr>
            <a:picLocks noChangeAspect="1" noChangeArrowheads="1"/>
          </p:cNvPicPr>
          <p:nvPr/>
        </p:nvPicPr>
        <p:blipFill>
          <a:blip r:embed="rId69" cstate="screen">
            <a:extLst>
              <a:ext uri="{28A0092B-C50C-407E-A947-70E740481C1C}">
                <a14:useLocalDpi xmlns:a14="http://schemas.microsoft.com/office/drawing/2010/main" val="0"/>
              </a:ext>
            </a:extLst>
          </a:blip>
          <a:srcRect/>
          <a:stretch>
            <a:fillRect/>
          </a:stretch>
        </p:blipFill>
        <p:spPr bwMode="auto">
          <a:xfrm>
            <a:off x="3117936" y="591709"/>
            <a:ext cx="376661" cy="25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41"/>
          <p:cNvPicPr>
            <a:picLocks noChangeAspect="1" noChangeArrowheads="1"/>
          </p:cNvPicPr>
          <p:nvPr/>
        </p:nvPicPr>
        <p:blipFill>
          <a:blip r:embed="rId70" cstate="screen">
            <a:extLst>
              <a:ext uri="{28A0092B-C50C-407E-A947-70E740481C1C}">
                <a14:useLocalDpi xmlns:a14="http://schemas.microsoft.com/office/drawing/2010/main" val="0"/>
              </a:ext>
            </a:extLst>
          </a:blip>
          <a:srcRect/>
          <a:stretch>
            <a:fillRect/>
          </a:stretch>
        </p:blipFill>
        <p:spPr bwMode="auto">
          <a:xfrm>
            <a:off x="7326271" y="1241267"/>
            <a:ext cx="570480" cy="31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42"/>
          <p:cNvPicPr>
            <a:picLocks noChangeAspect="1" noChangeArrowheads="1"/>
          </p:cNvPicPr>
          <p:nvPr/>
        </p:nvPicPr>
        <p:blipFill>
          <a:blip r:embed="rId71" cstate="screen">
            <a:extLst>
              <a:ext uri="{28A0092B-C50C-407E-A947-70E740481C1C}">
                <a14:useLocalDpi xmlns:a14="http://schemas.microsoft.com/office/drawing/2010/main" val="0"/>
              </a:ext>
            </a:extLst>
          </a:blip>
          <a:srcRect/>
          <a:stretch>
            <a:fillRect/>
          </a:stretch>
        </p:blipFill>
        <p:spPr bwMode="auto">
          <a:xfrm>
            <a:off x="2050813" y="1645624"/>
            <a:ext cx="553577" cy="2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43"/>
          <p:cNvPicPr>
            <a:picLocks noChangeAspect="1" noChangeArrowheads="1"/>
          </p:cNvPicPr>
          <p:nvPr/>
        </p:nvPicPr>
        <p:blipFill>
          <a:blip r:embed="rId72" cstate="screen">
            <a:extLst>
              <a:ext uri="{28A0092B-C50C-407E-A947-70E740481C1C}">
                <a14:useLocalDpi xmlns:a14="http://schemas.microsoft.com/office/drawing/2010/main" val="0"/>
              </a:ext>
            </a:extLst>
          </a:blip>
          <a:srcRect/>
          <a:stretch>
            <a:fillRect/>
          </a:stretch>
        </p:blipFill>
        <p:spPr bwMode="auto">
          <a:xfrm>
            <a:off x="4409596" y="1671100"/>
            <a:ext cx="742292" cy="23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61"/>
          <p:cNvPicPr>
            <a:picLocks noChangeAspect="1" noChangeArrowheads="1"/>
          </p:cNvPicPr>
          <p:nvPr/>
        </p:nvPicPr>
        <p:blipFill>
          <a:blip r:embed="rId73" cstate="screen">
            <a:extLst>
              <a:ext uri="{28A0092B-C50C-407E-A947-70E740481C1C}">
                <a14:useLocalDpi xmlns:a14="http://schemas.microsoft.com/office/drawing/2010/main" val="0"/>
              </a:ext>
            </a:extLst>
          </a:blip>
          <a:srcRect/>
          <a:stretch>
            <a:fillRect/>
          </a:stretch>
        </p:blipFill>
        <p:spPr bwMode="auto">
          <a:xfrm>
            <a:off x="1281741" y="2451095"/>
            <a:ext cx="604651" cy="30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92"/>
          <p:cNvPicPr>
            <a:picLocks noChangeAspect="1" noChangeArrowheads="1"/>
          </p:cNvPicPr>
          <p:nvPr/>
        </p:nvPicPr>
        <p:blipFill rotWithShape="1">
          <a:blip r:embed="rId74" cstate="screen">
            <a:extLst>
              <a:ext uri="{28A0092B-C50C-407E-A947-70E740481C1C}">
                <a14:useLocalDpi xmlns:a14="http://schemas.microsoft.com/office/drawing/2010/main" val="0"/>
              </a:ext>
            </a:extLst>
          </a:blip>
          <a:srcRect l="53952" b="23875"/>
          <a:stretch/>
        </p:blipFill>
        <p:spPr bwMode="auto">
          <a:xfrm>
            <a:off x="2604389" y="1630830"/>
            <a:ext cx="531398" cy="28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77"/>
          <p:cNvPicPr>
            <a:picLocks noChangeAspect="1" noChangeArrowheads="1"/>
          </p:cNvPicPr>
          <p:nvPr/>
        </p:nvPicPr>
        <p:blipFill>
          <a:blip r:embed="rId75" cstate="screen">
            <a:extLst>
              <a:ext uri="{28A0092B-C50C-407E-A947-70E740481C1C}">
                <a14:useLocalDpi xmlns:a14="http://schemas.microsoft.com/office/drawing/2010/main" val="0"/>
              </a:ext>
            </a:extLst>
          </a:blip>
          <a:srcRect/>
          <a:stretch>
            <a:fillRect/>
          </a:stretch>
        </p:blipFill>
        <p:spPr bwMode="auto">
          <a:xfrm>
            <a:off x="5734322" y="3302989"/>
            <a:ext cx="305958" cy="29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12"/>
          <p:cNvPicPr>
            <a:picLocks noChangeAspect="1" noChangeArrowheads="1"/>
          </p:cNvPicPr>
          <p:nvPr/>
        </p:nvPicPr>
        <p:blipFill>
          <a:blip r:embed="rId76" cstate="screen">
            <a:extLst>
              <a:ext uri="{28A0092B-C50C-407E-A947-70E740481C1C}">
                <a14:useLocalDpi xmlns:a14="http://schemas.microsoft.com/office/drawing/2010/main" val="0"/>
              </a:ext>
            </a:extLst>
          </a:blip>
          <a:srcRect/>
          <a:stretch>
            <a:fillRect/>
          </a:stretch>
        </p:blipFill>
        <p:spPr bwMode="auto">
          <a:xfrm>
            <a:off x="4287528" y="580131"/>
            <a:ext cx="653099" cy="17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13"/>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481158" y="4170643"/>
            <a:ext cx="655451" cy="1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10"/>
          <p:cNvPicPr>
            <a:picLocks noChangeAspect="1" noChangeArrowheads="1"/>
          </p:cNvPicPr>
          <p:nvPr/>
        </p:nvPicPr>
        <p:blipFill>
          <a:blip r:embed="rId78" cstate="screen">
            <a:extLst>
              <a:ext uri="{28A0092B-C50C-407E-A947-70E740481C1C}">
                <a14:useLocalDpi xmlns:a14="http://schemas.microsoft.com/office/drawing/2010/main" val="0"/>
              </a:ext>
            </a:extLst>
          </a:blip>
          <a:srcRect/>
          <a:stretch>
            <a:fillRect/>
          </a:stretch>
        </p:blipFill>
        <p:spPr bwMode="auto">
          <a:xfrm>
            <a:off x="1159674" y="947430"/>
            <a:ext cx="650237" cy="26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8"/>
          <p:cNvPicPr>
            <a:picLocks noChangeAspect="1" noChangeArrowheads="1"/>
          </p:cNvPicPr>
          <p:nvPr/>
        </p:nvPicPr>
        <p:blipFill>
          <a:blip r:embed="rId79" cstate="screen">
            <a:extLst>
              <a:ext uri="{28A0092B-C50C-407E-A947-70E740481C1C}">
                <a14:useLocalDpi xmlns:a14="http://schemas.microsoft.com/office/drawing/2010/main" val="0"/>
              </a:ext>
            </a:extLst>
          </a:blip>
          <a:srcRect/>
          <a:stretch>
            <a:fillRect/>
          </a:stretch>
        </p:blipFill>
        <p:spPr bwMode="auto">
          <a:xfrm>
            <a:off x="6163445" y="1312199"/>
            <a:ext cx="427106" cy="22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71"/>
          <p:cNvPicPr>
            <a:picLocks noChangeAspect="1" noChangeArrowheads="1"/>
          </p:cNvPicPr>
          <p:nvPr/>
        </p:nvPicPr>
        <p:blipFill rotWithShape="1">
          <a:blip r:embed="rId80" cstate="screen">
            <a:extLst>
              <a:ext uri="{28A0092B-C50C-407E-A947-70E740481C1C}">
                <a14:useLocalDpi xmlns:a14="http://schemas.microsoft.com/office/drawing/2010/main" val="0"/>
              </a:ext>
            </a:extLst>
          </a:blip>
          <a:srcRect t="32484" b="33758"/>
          <a:stretch/>
        </p:blipFill>
        <p:spPr bwMode="auto">
          <a:xfrm>
            <a:off x="4138040" y="2992004"/>
            <a:ext cx="540989" cy="18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74"/>
          <p:cNvPicPr>
            <a:picLocks noChangeAspect="1" noChangeArrowheads="1"/>
          </p:cNvPicPr>
          <p:nvPr/>
        </p:nvPicPr>
        <p:blipFill>
          <a:blip r:embed="rId81" cstate="screen">
            <a:extLst>
              <a:ext uri="{28A0092B-C50C-407E-A947-70E740481C1C}">
                <a14:useLocalDpi xmlns:a14="http://schemas.microsoft.com/office/drawing/2010/main" val="0"/>
              </a:ext>
            </a:extLst>
          </a:blip>
          <a:srcRect/>
          <a:stretch>
            <a:fillRect/>
          </a:stretch>
        </p:blipFill>
        <p:spPr bwMode="auto">
          <a:xfrm>
            <a:off x="3213240" y="3314585"/>
            <a:ext cx="441886" cy="31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76"/>
          <p:cNvPicPr>
            <a:picLocks noChangeAspect="1" noChangeArrowheads="1"/>
          </p:cNvPicPr>
          <p:nvPr/>
        </p:nvPicPr>
        <p:blipFill>
          <a:blip r:embed="rId82" cstate="screen">
            <a:extLst>
              <a:ext uri="{28A0092B-C50C-407E-A947-70E740481C1C}">
                <a14:useLocalDpi xmlns:a14="http://schemas.microsoft.com/office/drawing/2010/main" val="0"/>
              </a:ext>
            </a:extLst>
          </a:blip>
          <a:srcRect/>
          <a:stretch>
            <a:fillRect/>
          </a:stretch>
        </p:blipFill>
        <p:spPr bwMode="auto">
          <a:xfrm>
            <a:off x="5102208" y="3415400"/>
            <a:ext cx="476340" cy="17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78"/>
          <p:cNvPicPr>
            <a:picLocks noChangeAspect="1" noChangeArrowheads="1"/>
          </p:cNvPicPr>
          <p:nvPr/>
        </p:nvPicPr>
        <p:blipFill>
          <a:blip r:embed="rId83" cstate="screen">
            <a:extLst>
              <a:ext uri="{28A0092B-C50C-407E-A947-70E740481C1C}">
                <a14:useLocalDpi xmlns:a14="http://schemas.microsoft.com/office/drawing/2010/main" val="0"/>
              </a:ext>
            </a:extLst>
          </a:blip>
          <a:srcRect/>
          <a:stretch>
            <a:fillRect/>
          </a:stretch>
        </p:blipFill>
        <p:spPr bwMode="auto">
          <a:xfrm>
            <a:off x="6236970" y="3264407"/>
            <a:ext cx="600676" cy="34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86"/>
          <p:cNvPicPr>
            <a:picLocks noChangeAspect="1" noChangeArrowheads="1"/>
          </p:cNvPicPr>
          <p:nvPr/>
        </p:nvPicPr>
        <p:blipFill>
          <a:blip r:embed="rId84" cstate="screen">
            <a:extLst>
              <a:ext uri="{28A0092B-C50C-407E-A947-70E740481C1C}">
                <a14:useLocalDpi xmlns:a14="http://schemas.microsoft.com/office/drawing/2010/main" val="0"/>
              </a:ext>
            </a:extLst>
          </a:blip>
          <a:srcRect/>
          <a:stretch>
            <a:fillRect/>
          </a:stretch>
        </p:blipFill>
        <p:spPr bwMode="auto">
          <a:xfrm>
            <a:off x="5233158" y="3771079"/>
            <a:ext cx="594134" cy="20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91"/>
          <p:cNvPicPr>
            <a:picLocks noChangeAspect="1" noChangeArrowheads="1"/>
          </p:cNvPicPr>
          <p:nvPr/>
        </p:nvPicPr>
        <p:blipFill>
          <a:blip r:embed="rId85" cstate="screen">
            <a:extLst>
              <a:ext uri="{28A0092B-C50C-407E-A947-70E740481C1C}">
                <a14:useLocalDpi xmlns:a14="http://schemas.microsoft.com/office/drawing/2010/main" val="0"/>
              </a:ext>
            </a:extLst>
          </a:blip>
          <a:srcRect/>
          <a:stretch>
            <a:fillRect/>
          </a:stretch>
        </p:blipFill>
        <p:spPr bwMode="auto">
          <a:xfrm>
            <a:off x="3120394" y="4188561"/>
            <a:ext cx="563042" cy="16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21"/>
          <p:cNvPicPr>
            <a:picLocks noChangeAspect="1" noChangeArrowheads="1"/>
          </p:cNvPicPr>
          <p:nvPr/>
        </p:nvPicPr>
        <p:blipFill>
          <a:blip r:embed="rId86" cstate="screen">
            <a:extLst>
              <a:ext uri="{28A0092B-C50C-407E-A947-70E740481C1C}">
                <a14:useLocalDpi xmlns:a14="http://schemas.microsoft.com/office/drawing/2010/main" val="0"/>
              </a:ext>
            </a:extLst>
          </a:blip>
          <a:srcRect/>
          <a:stretch>
            <a:fillRect/>
          </a:stretch>
        </p:blipFill>
        <p:spPr bwMode="auto">
          <a:xfrm>
            <a:off x="7487521" y="577012"/>
            <a:ext cx="440228" cy="17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22"/>
          <p:cNvPicPr>
            <a:picLocks noChangeAspect="1" noChangeArrowheads="1"/>
          </p:cNvPicPr>
          <p:nvPr/>
        </p:nvPicPr>
        <p:blipFill>
          <a:blip r:embed="rId87" cstate="screen">
            <a:extLst>
              <a:ext uri="{28A0092B-C50C-407E-A947-70E740481C1C}">
                <a14:useLocalDpi xmlns:a14="http://schemas.microsoft.com/office/drawing/2010/main" val="0"/>
              </a:ext>
            </a:extLst>
          </a:blip>
          <a:srcRect/>
          <a:stretch>
            <a:fillRect/>
          </a:stretch>
        </p:blipFill>
        <p:spPr bwMode="auto">
          <a:xfrm>
            <a:off x="2120379" y="788032"/>
            <a:ext cx="1000493" cy="50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30" descr="http://www.butterflylondon.com/wp-content/themes/butterfly/img/logo@2x.png"/>
          <p:cNvPicPr>
            <a:picLocks noChangeAspect="1" noChangeArrowheads="1"/>
          </p:cNvPicPr>
          <p:nvPr/>
        </p:nvPicPr>
        <p:blipFill>
          <a:blip r:embed="rId88" cstate="screen">
            <a:extLst>
              <a:ext uri="{28A0092B-C50C-407E-A947-70E740481C1C}">
                <a14:useLocalDpi xmlns:a14="http://schemas.microsoft.com/office/drawing/2010/main" val="0"/>
              </a:ext>
            </a:extLst>
          </a:blip>
          <a:srcRect/>
          <a:stretch>
            <a:fillRect/>
          </a:stretch>
        </p:blipFill>
        <p:spPr bwMode="auto">
          <a:xfrm>
            <a:off x="4464017" y="981509"/>
            <a:ext cx="757053" cy="13627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9"/>
          <p:cNvPicPr>
            <a:picLocks noChangeAspect="1" noChangeArrowheads="1"/>
          </p:cNvPicPr>
          <p:nvPr/>
        </p:nvPicPr>
        <p:blipFill>
          <a:blip r:embed="rId89" cstate="screen">
            <a:extLst>
              <a:ext uri="{28A0092B-C50C-407E-A947-70E740481C1C}">
                <a14:useLocalDpi xmlns:a14="http://schemas.microsoft.com/office/drawing/2010/main" val="0"/>
              </a:ext>
            </a:extLst>
          </a:blip>
          <a:srcRect/>
          <a:stretch>
            <a:fillRect/>
          </a:stretch>
        </p:blipFill>
        <p:spPr bwMode="auto">
          <a:xfrm>
            <a:off x="4903811" y="1365172"/>
            <a:ext cx="538325" cy="11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44"/>
          <p:cNvPicPr>
            <a:picLocks noChangeAspect="1" noChangeArrowheads="1"/>
          </p:cNvPicPr>
          <p:nvPr/>
        </p:nvPicPr>
        <p:blipFill>
          <a:blip r:embed="rId90" cstate="screen">
            <a:extLst>
              <a:ext uri="{28A0092B-C50C-407E-A947-70E740481C1C}">
                <a14:useLocalDpi xmlns:a14="http://schemas.microsoft.com/office/drawing/2010/main" val="0"/>
              </a:ext>
            </a:extLst>
          </a:blip>
          <a:srcRect/>
          <a:stretch>
            <a:fillRect/>
          </a:stretch>
        </p:blipFill>
        <p:spPr bwMode="auto">
          <a:xfrm>
            <a:off x="6749791" y="1312199"/>
            <a:ext cx="487995" cy="21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48"/>
          <p:cNvPicPr>
            <a:picLocks noChangeAspect="1" noChangeArrowheads="1"/>
          </p:cNvPicPr>
          <p:nvPr/>
        </p:nvPicPr>
        <p:blipFill>
          <a:blip r:embed="rId91" cstate="screen">
            <a:extLst>
              <a:ext uri="{28A0092B-C50C-407E-A947-70E740481C1C}">
                <a14:useLocalDpi xmlns:a14="http://schemas.microsoft.com/office/drawing/2010/main" val="0"/>
              </a:ext>
            </a:extLst>
          </a:blip>
          <a:srcRect/>
          <a:stretch>
            <a:fillRect/>
          </a:stretch>
        </p:blipFill>
        <p:spPr bwMode="auto">
          <a:xfrm>
            <a:off x="4095698" y="2040759"/>
            <a:ext cx="543563" cy="29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52"/>
          <p:cNvPicPr>
            <a:picLocks noChangeAspect="1" noChangeArrowheads="1"/>
          </p:cNvPicPr>
          <p:nvPr/>
        </p:nvPicPr>
        <p:blipFill>
          <a:blip r:embed="rId92" cstate="screen">
            <a:extLst>
              <a:ext uri="{28A0092B-C50C-407E-A947-70E740481C1C}">
                <a14:useLocalDpi xmlns:a14="http://schemas.microsoft.com/office/drawing/2010/main" val="0"/>
              </a:ext>
            </a:extLst>
          </a:blip>
          <a:srcRect/>
          <a:stretch>
            <a:fillRect/>
          </a:stretch>
        </p:blipFill>
        <p:spPr bwMode="auto">
          <a:xfrm>
            <a:off x="4710979" y="2004085"/>
            <a:ext cx="337986" cy="25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4"/>
          <p:cNvPicPr>
            <a:picLocks noChangeAspect="1" noChangeArrowheads="1"/>
          </p:cNvPicPr>
          <p:nvPr/>
        </p:nvPicPr>
        <p:blipFill>
          <a:blip r:embed="rId93" cstate="screen">
            <a:extLst>
              <a:ext uri="{28A0092B-C50C-407E-A947-70E740481C1C}">
                <a14:useLocalDpi xmlns:a14="http://schemas.microsoft.com/office/drawing/2010/main" val="0"/>
              </a:ext>
            </a:extLst>
          </a:blip>
          <a:srcRect/>
          <a:stretch>
            <a:fillRect/>
          </a:stretch>
        </p:blipFill>
        <p:spPr bwMode="auto">
          <a:xfrm>
            <a:off x="2569271" y="3291495"/>
            <a:ext cx="423146" cy="36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59"/>
          <p:cNvPicPr>
            <a:picLocks noChangeAspect="1" noChangeArrowheads="1"/>
          </p:cNvPicPr>
          <p:nvPr/>
        </p:nvPicPr>
        <p:blipFill>
          <a:blip r:embed="rId94" cstate="screen">
            <a:extLst>
              <a:ext uri="{28A0092B-C50C-407E-A947-70E740481C1C}">
                <a14:useLocalDpi xmlns:a14="http://schemas.microsoft.com/office/drawing/2010/main" val="0"/>
              </a:ext>
            </a:extLst>
          </a:blip>
          <a:srcRect/>
          <a:stretch>
            <a:fillRect/>
          </a:stretch>
        </p:blipFill>
        <p:spPr bwMode="auto">
          <a:xfrm>
            <a:off x="5444315" y="3022499"/>
            <a:ext cx="629772" cy="11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60"/>
          <p:cNvPicPr>
            <a:picLocks noChangeAspect="1" noChangeArrowheads="1"/>
          </p:cNvPicPr>
          <p:nvPr/>
        </p:nvPicPr>
        <p:blipFill>
          <a:blip r:embed="rId95" cstate="screen">
            <a:extLst>
              <a:ext uri="{28A0092B-C50C-407E-A947-70E740481C1C}">
                <a14:useLocalDpi xmlns:a14="http://schemas.microsoft.com/office/drawing/2010/main" val="0"/>
              </a:ext>
            </a:extLst>
          </a:blip>
          <a:srcRect/>
          <a:stretch>
            <a:fillRect/>
          </a:stretch>
        </p:blipFill>
        <p:spPr bwMode="auto">
          <a:xfrm>
            <a:off x="2057336" y="3357359"/>
            <a:ext cx="491355" cy="29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67"/>
          <p:cNvPicPr>
            <a:picLocks noChangeAspect="1" noChangeArrowheads="1"/>
          </p:cNvPicPr>
          <p:nvPr/>
        </p:nvPicPr>
        <p:blipFill>
          <a:blip r:embed="rId96" cstate="screen">
            <a:extLst>
              <a:ext uri="{28A0092B-C50C-407E-A947-70E740481C1C}">
                <a14:useLocalDpi xmlns:a14="http://schemas.microsoft.com/office/drawing/2010/main" val="0"/>
              </a:ext>
            </a:extLst>
          </a:blip>
          <a:srcRect/>
          <a:stretch>
            <a:fillRect/>
          </a:stretch>
        </p:blipFill>
        <p:spPr bwMode="auto">
          <a:xfrm>
            <a:off x="7175844" y="2476687"/>
            <a:ext cx="635625" cy="22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6"/>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3114240" y="1306239"/>
            <a:ext cx="321579" cy="26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0" descr="http://www.gotthardtv.hu/kepek/logo-1258981720.jpg"/>
          <p:cNvPicPr>
            <a:picLocks noChangeAspect="1" noChangeArrowheads="1"/>
          </p:cNvPicPr>
          <p:nvPr/>
        </p:nvPicPr>
        <p:blipFill>
          <a:blip r:embed="rId98" cstate="print"/>
          <a:srcRect/>
          <a:stretch>
            <a:fillRect/>
          </a:stretch>
        </p:blipFill>
        <p:spPr bwMode="auto">
          <a:xfrm>
            <a:off x="1440515" y="1257410"/>
            <a:ext cx="276878" cy="326320"/>
          </a:xfrm>
          <a:prstGeom prst="rect">
            <a:avLst/>
          </a:prstGeom>
          <a:noFill/>
          <a:ln w="9525">
            <a:noFill/>
            <a:miter lim="800000"/>
            <a:headEnd/>
            <a:tailEnd/>
          </a:ln>
        </p:spPr>
      </p:pic>
      <p:pic>
        <p:nvPicPr>
          <p:cNvPr id="110" name="Picture 40"/>
          <p:cNvPicPr>
            <a:picLocks noChangeAspect="1" noChangeArrowheads="1"/>
          </p:cNvPicPr>
          <p:nvPr/>
        </p:nvPicPr>
        <p:blipFill>
          <a:blip r:embed="rId99" cstate="screen">
            <a:extLst>
              <a:ext uri="{28A0092B-C50C-407E-A947-70E740481C1C}">
                <a14:useLocalDpi xmlns:a14="http://schemas.microsoft.com/office/drawing/2010/main" val="0"/>
              </a:ext>
            </a:extLst>
          </a:blip>
          <a:srcRect/>
          <a:stretch>
            <a:fillRect/>
          </a:stretch>
        </p:blipFill>
        <p:spPr bwMode="auto">
          <a:xfrm>
            <a:off x="5472734" y="1194624"/>
            <a:ext cx="614594" cy="43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0" descr="http://www.lyngsat-logo.com/hires/ll/life_network_hu.png"/>
          <p:cNvPicPr>
            <a:picLocks noChangeAspect="1" noChangeArrowheads="1"/>
          </p:cNvPicPr>
          <p:nvPr/>
        </p:nvPicPr>
        <p:blipFill>
          <a:blip r:embed="rId100" cstate="print">
            <a:clrChange>
              <a:clrFrom>
                <a:srgbClr val="FFFFFF"/>
              </a:clrFrom>
              <a:clrTo>
                <a:srgbClr val="FFFFFF">
                  <a:alpha val="0"/>
                </a:srgbClr>
              </a:clrTo>
            </a:clrChange>
          </a:blip>
          <a:srcRect/>
          <a:stretch>
            <a:fillRect/>
          </a:stretch>
        </p:blipFill>
        <p:spPr bwMode="auto">
          <a:xfrm>
            <a:off x="6723556" y="1966903"/>
            <a:ext cx="448904" cy="289616"/>
          </a:xfrm>
          <a:prstGeom prst="rect">
            <a:avLst/>
          </a:prstGeom>
          <a:noFill/>
        </p:spPr>
      </p:pic>
      <p:pic>
        <p:nvPicPr>
          <p:cNvPr id="112" name="Picture 2" descr="http://www.sjventerprise.com/images/800px-SABMiller_logo.svg.png"/>
          <p:cNvPicPr>
            <a:picLocks noChangeAspect="1" noChangeArrowheads="1"/>
          </p:cNvPicPr>
          <p:nvPr/>
        </p:nvPicPr>
        <p:blipFill>
          <a:blip r:embed="rId101" cstate="screen">
            <a:extLst>
              <a:ext uri="{28A0092B-C50C-407E-A947-70E740481C1C}">
                <a14:useLocalDpi xmlns:a14="http://schemas.microsoft.com/office/drawing/2010/main" val="0"/>
              </a:ext>
            </a:extLst>
          </a:blip>
          <a:srcRect/>
          <a:stretch>
            <a:fillRect/>
          </a:stretch>
        </p:blipFill>
        <p:spPr bwMode="auto">
          <a:xfrm>
            <a:off x="4086642" y="3681913"/>
            <a:ext cx="439159" cy="30466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encrypted-tbn3.gstatic.com/images?q=tbn:ANd9GcRq2W1qF8BKw6CdX0W85SFOfCOsy1zz8ThxKP0x8oooxQApWF9CfuJcRs5T"/>
          <p:cNvPicPr>
            <a:picLocks noChangeAspect="1" noChangeArrowheads="1"/>
          </p:cNvPicPr>
          <p:nvPr/>
        </p:nvPicPr>
        <p:blipFill>
          <a:blip r:embed="rId102" cstate="screen">
            <a:extLst>
              <a:ext uri="{28A0092B-C50C-407E-A947-70E740481C1C}">
                <a14:useLocalDpi xmlns:a14="http://schemas.microsoft.com/office/drawing/2010/main" val="0"/>
              </a:ext>
            </a:extLst>
          </a:blip>
          <a:srcRect/>
          <a:stretch>
            <a:fillRect/>
          </a:stretch>
        </p:blipFill>
        <p:spPr bwMode="auto">
          <a:xfrm>
            <a:off x="6468002" y="1651094"/>
            <a:ext cx="511109" cy="18031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http://upload.wikimedia.org/wikipedia/commons/0/08/Decathlon_Logo.png"/>
          <p:cNvPicPr>
            <a:picLocks noChangeAspect="1" noChangeArrowheads="1"/>
          </p:cNvPicPr>
          <p:nvPr/>
        </p:nvPicPr>
        <p:blipFill>
          <a:blip r:embed="rId103" cstate="screen">
            <a:extLst>
              <a:ext uri="{28A0092B-C50C-407E-A947-70E740481C1C}">
                <a14:useLocalDpi xmlns:a14="http://schemas.microsoft.com/office/drawing/2010/main" val="0"/>
              </a:ext>
            </a:extLst>
          </a:blip>
          <a:srcRect/>
          <a:stretch>
            <a:fillRect/>
          </a:stretch>
        </p:blipFill>
        <p:spPr bwMode="auto">
          <a:xfrm>
            <a:off x="4174429" y="1334780"/>
            <a:ext cx="639097" cy="18658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http://aiesec.bg/national_website/wp-content/uploads/2014/09/img_logo_FS.gif"/>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3882870" y="1625203"/>
            <a:ext cx="401100" cy="2716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5" cstate="screen">
            <a:extLst>
              <a:ext uri="{28A0092B-C50C-407E-A947-70E740481C1C}">
                <a14:useLocalDpi xmlns:a14="http://schemas.microsoft.com/office/drawing/2010/main" val="0"/>
              </a:ext>
            </a:extLst>
          </a:blip>
          <a:srcRect/>
          <a:stretch>
            <a:fillRect/>
          </a:stretch>
        </p:blipFill>
        <p:spPr bwMode="auto">
          <a:xfrm>
            <a:off x="1789337" y="899360"/>
            <a:ext cx="399757"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8" descr="http://t1.gstatic.com/images?q=tbn:ANd9GcT7LGq7Hq6fpaE7yCG0S1_PuSOPnbOUYr1wM2qA3x1Mqoj86Kisg246uxKA"/>
          <p:cNvPicPr>
            <a:picLocks noChangeAspect="1" noChangeArrowheads="1"/>
          </p:cNvPicPr>
          <p:nvPr/>
        </p:nvPicPr>
        <p:blipFill>
          <a:blip r:embed="rId106" cstate="print"/>
          <a:srcRect/>
          <a:stretch>
            <a:fillRect/>
          </a:stretch>
        </p:blipFill>
        <p:spPr bwMode="auto">
          <a:xfrm>
            <a:off x="4229237" y="4582479"/>
            <a:ext cx="571369" cy="137917"/>
          </a:xfrm>
          <a:prstGeom prst="rect">
            <a:avLst/>
          </a:prstGeom>
          <a:noFill/>
        </p:spPr>
      </p:pic>
      <p:pic>
        <p:nvPicPr>
          <p:cNvPr id="119" name="Picture 2"/>
          <p:cNvPicPr>
            <a:picLocks noChangeAspect="1" noChangeArrowheads="1"/>
          </p:cNvPicPr>
          <p:nvPr/>
        </p:nvPicPr>
        <p:blipFill>
          <a:blip r:embed="rId107" cstate="print"/>
          <a:srcRect/>
          <a:stretch>
            <a:fillRect/>
          </a:stretch>
        </p:blipFill>
        <p:spPr bwMode="auto">
          <a:xfrm>
            <a:off x="6797308" y="4133748"/>
            <a:ext cx="412880" cy="202445"/>
          </a:xfrm>
          <a:prstGeom prst="rect">
            <a:avLst/>
          </a:prstGeom>
          <a:noFill/>
          <a:ln w="9525">
            <a:noFill/>
            <a:miter lim="800000"/>
            <a:headEnd/>
            <a:tailEnd/>
          </a:ln>
        </p:spPr>
      </p:pic>
      <p:pic>
        <p:nvPicPr>
          <p:cNvPr id="116" name="Picture 10" descr="IPSOS_GAMECHANGERS_blue.png"/>
          <p:cNvPicPr>
            <a:picLocks noChangeAspect="1"/>
          </p:cNvPicPr>
          <p:nvPr/>
        </p:nvPicPr>
        <p:blipFill rotWithShape="1">
          <a:blip r:embed="rId108" cstate="print">
            <a:extLst>
              <a:ext uri="{28A0092B-C50C-407E-A947-70E740481C1C}">
                <a14:useLocalDpi xmlns:a14="http://schemas.microsoft.com/office/drawing/2010/main"/>
              </a:ext>
            </a:extLst>
          </a:blip>
          <a:srcRect t="-9671" b="-1"/>
          <a:stretch/>
        </p:blipFill>
        <p:spPr>
          <a:xfrm>
            <a:off x="8616551" y="4737673"/>
            <a:ext cx="377223" cy="355982"/>
          </a:xfrm>
          <a:prstGeom prst="rect">
            <a:avLst/>
          </a:prstGeom>
        </p:spPr>
      </p:pic>
      <p:pic>
        <p:nvPicPr>
          <p:cNvPr id="2" name="Picture 1"/>
          <p:cNvPicPr>
            <a:picLocks noChangeAspect="1"/>
          </p:cNvPicPr>
          <p:nvPr/>
        </p:nvPicPr>
        <p:blipFill>
          <a:blip r:embed="rId109"/>
          <a:stretch>
            <a:fillRect/>
          </a:stretch>
        </p:blipFill>
        <p:spPr>
          <a:xfrm>
            <a:off x="1175702" y="2017292"/>
            <a:ext cx="720215" cy="240694"/>
          </a:xfrm>
          <a:prstGeom prst="rect">
            <a:avLst/>
          </a:prstGeom>
        </p:spPr>
      </p:pic>
      <p:pic>
        <p:nvPicPr>
          <p:cNvPr id="3" name="Picture 2"/>
          <p:cNvPicPr>
            <a:picLocks noChangeAspect="1"/>
          </p:cNvPicPr>
          <p:nvPr/>
        </p:nvPicPr>
        <p:blipFill>
          <a:blip r:embed="rId110"/>
          <a:stretch>
            <a:fillRect/>
          </a:stretch>
        </p:blipFill>
        <p:spPr>
          <a:xfrm>
            <a:off x="5528102" y="4513774"/>
            <a:ext cx="654356" cy="215090"/>
          </a:xfrm>
          <a:prstGeom prst="rect">
            <a:avLst/>
          </a:prstGeom>
        </p:spPr>
      </p:pic>
      <p:pic>
        <p:nvPicPr>
          <p:cNvPr id="120" name="Picture 7"/>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1267871" y="1702645"/>
            <a:ext cx="622164" cy="21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121"/>
          <p:cNvPicPr>
            <a:picLocks noChangeAspect="1"/>
          </p:cNvPicPr>
          <p:nvPr/>
        </p:nvPicPr>
        <p:blipFill>
          <a:blip r:embed="rId112"/>
          <a:stretch>
            <a:fillRect/>
          </a:stretch>
        </p:blipFill>
        <p:spPr>
          <a:xfrm>
            <a:off x="1119956" y="658816"/>
            <a:ext cx="940113" cy="110645"/>
          </a:xfrm>
          <a:prstGeom prst="rect">
            <a:avLst/>
          </a:prstGeom>
        </p:spPr>
      </p:pic>
      <p:pic>
        <p:nvPicPr>
          <p:cNvPr id="121" name="Picture 120">
            <a:extLst>
              <a:ext uri="{FF2B5EF4-FFF2-40B4-BE49-F238E27FC236}">
                <a16:creationId xmlns:a16="http://schemas.microsoft.com/office/drawing/2014/main" xmlns="" id="{C1342882-08EA-4480-ADC3-29C2D7F32AE3}"/>
              </a:ext>
            </a:extLst>
          </p:cNvPr>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123" name="Picture 122">
            <a:extLst>
              <a:ext uri="{FF2B5EF4-FFF2-40B4-BE49-F238E27FC236}">
                <a16:creationId xmlns:a16="http://schemas.microsoft.com/office/drawing/2014/main" xmlns="" id="{1A3FF334-698C-447C-B82A-412F56C0660E}"/>
              </a:ext>
            </a:extLst>
          </p:cNvPr>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399128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3"/>
          <p:cNvSpPr>
            <a:spLocks noGrp="1"/>
          </p:cNvSpPr>
          <p:nvPr>
            <p:ph type="title"/>
          </p:nvPr>
        </p:nvSpPr>
        <p:spPr>
          <a:xfrm>
            <a:off x="179984" y="-19088"/>
            <a:ext cx="8680422" cy="469722"/>
          </a:xfrm>
        </p:spPr>
        <p:txBody>
          <a:bodyPr>
            <a:noAutofit/>
          </a:bodyPr>
          <a:lstStyle/>
          <a:p>
            <a:r>
              <a:rPr lang="hu-HU" sz="2900" dirty="0" err="1"/>
              <a:t>Comparison</a:t>
            </a:r>
            <a:r>
              <a:rPr lang="hu-HU" sz="2900" dirty="0"/>
              <a:t> of Ipsos and Nielsen </a:t>
            </a:r>
            <a:r>
              <a:rPr lang="hu-HU" sz="2900" dirty="0" err="1"/>
              <a:t>sample</a:t>
            </a:r>
            <a:endParaRPr lang="hu-HU" sz="2900" dirty="0"/>
          </a:p>
        </p:txBody>
      </p:sp>
      <p:graphicFrame>
        <p:nvGraphicFramePr>
          <p:cNvPr id="117" name="Chart 6"/>
          <p:cNvGraphicFramePr>
            <a:graphicFrameLocks noChangeAspect="1"/>
          </p:cNvGraphicFramePr>
          <p:nvPr>
            <p:extLst>
              <p:ext uri="{D42A27DB-BD31-4B8C-83A1-F6EECF244321}">
                <p14:modId xmlns:p14="http://schemas.microsoft.com/office/powerpoint/2010/main" val="3414344963"/>
              </p:ext>
            </p:extLst>
          </p:nvPr>
        </p:nvGraphicFramePr>
        <p:xfrm>
          <a:off x="1015975" y="984811"/>
          <a:ext cx="870993" cy="862896"/>
        </p:xfrm>
        <a:graphic>
          <a:graphicData uri="http://schemas.openxmlformats.org/drawingml/2006/chart">
            <c:chart xmlns:c="http://schemas.openxmlformats.org/drawingml/2006/chart" xmlns:r="http://schemas.openxmlformats.org/officeDocument/2006/relationships" r:id="rId3"/>
          </a:graphicData>
        </a:graphic>
      </p:graphicFrame>
      <p:sp>
        <p:nvSpPr>
          <p:cNvPr id="125" name="Rectangle 124"/>
          <p:cNvSpPr/>
          <p:nvPr/>
        </p:nvSpPr>
        <p:spPr>
          <a:xfrm>
            <a:off x="203931" y="1131590"/>
            <a:ext cx="569387" cy="307777"/>
          </a:xfrm>
          <a:prstGeom prst="rect">
            <a:avLst/>
          </a:prstGeom>
        </p:spPr>
        <p:txBody>
          <a:bodyPr wrap="none">
            <a:spAutoFit/>
          </a:bodyPr>
          <a:lstStyle/>
          <a:p>
            <a:r>
              <a:rPr lang="hu-HU" sz="1400" b="1" kern="0" dirty="0">
                <a:solidFill>
                  <a:schemeClr val="accent2"/>
                </a:solidFill>
                <a:latin typeface="Calibri"/>
              </a:rPr>
              <a:t>Ipsos</a:t>
            </a:r>
          </a:p>
        </p:txBody>
      </p:sp>
      <p:graphicFrame>
        <p:nvGraphicFramePr>
          <p:cNvPr id="139" name="Chart 6"/>
          <p:cNvGraphicFramePr>
            <a:graphicFrameLocks noChangeAspect="1"/>
          </p:cNvGraphicFramePr>
          <p:nvPr>
            <p:extLst>
              <p:ext uri="{D42A27DB-BD31-4B8C-83A1-F6EECF244321}">
                <p14:modId xmlns:p14="http://schemas.microsoft.com/office/powerpoint/2010/main" val="3440143809"/>
              </p:ext>
            </p:extLst>
          </p:nvPr>
        </p:nvGraphicFramePr>
        <p:xfrm>
          <a:off x="1735230" y="984811"/>
          <a:ext cx="870993" cy="862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6"/>
          <p:cNvGraphicFramePr>
            <a:graphicFrameLocks noChangeAspect="1"/>
          </p:cNvGraphicFramePr>
          <p:nvPr>
            <p:extLst>
              <p:ext uri="{D42A27DB-BD31-4B8C-83A1-F6EECF244321}">
                <p14:modId xmlns:p14="http://schemas.microsoft.com/office/powerpoint/2010/main" val="1095564791"/>
              </p:ext>
            </p:extLst>
          </p:nvPr>
        </p:nvGraphicFramePr>
        <p:xfrm>
          <a:off x="2455310" y="984811"/>
          <a:ext cx="870993" cy="8628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6"/>
          <p:cNvGraphicFramePr>
            <a:graphicFrameLocks noChangeAspect="1"/>
          </p:cNvGraphicFramePr>
          <p:nvPr>
            <p:extLst>
              <p:ext uri="{D42A27DB-BD31-4B8C-83A1-F6EECF244321}">
                <p14:modId xmlns:p14="http://schemas.microsoft.com/office/powerpoint/2010/main" val="2369489065"/>
              </p:ext>
            </p:extLst>
          </p:nvPr>
        </p:nvGraphicFramePr>
        <p:xfrm>
          <a:off x="3189156" y="984811"/>
          <a:ext cx="870993" cy="8628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6"/>
          <p:cNvGraphicFramePr>
            <a:graphicFrameLocks noChangeAspect="1"/>
          </p:cNvGraphicFramePr>
          <p:nvPr>
            <p:extLst>
              <p:ext uri="{D42A27DB-BD31-4B8C-83A1-F6EECF244321}">
                <p14:modId xmlns:p14="http://schemas.microsoft.com/office/powerpoint/2010/main" val="3328352209"/>
              </p:ext>
            </p:extLst>
          </p:nvPr>
        </p:nvGraphicFramePr>
        <p:xfrm>
          <a:off x="1015975" y="1730278"/>
          <a:ext cx="870993" cy="862896"/>
        </p:xfrm>
        <a:graphic>
          <a:graphicData uri="http://schemas.openxmlformats.org/drawingml/2006/chart">
            <c:chart xmlns:c="http://schemas.openxmlformats.org/drawingml/2006/chart" xmlns:r="http://schemas.openxmlformats.org/officeDocument/2006/relationships" r:id="rId7"/>
          </a:graphicData>
        </a:graphic>
      </p:graphicFrame>
      <p:sp>
        <p:nvSpPr>
          <p:cNvPr id="143" name="Rectangle 142"/>
          <p:cNvSpPr/>
          <p:nvPr/>
        </p:nvSpPr>
        <p:spPr>
          <a:xfrm>
            <a:off x="203931" y="1877057"/>
            <a:ext cx="740908" cy="307777"/>
          </a:xfrm>
          <a:prstGeom prst="rect">
            <a:avLst/>
          </a:prstGeom>
        </p:spPr>
        <p:txBody>
          <a:bodyPr wrap="none">
            <a:spAutoFit/>
          </a:bodyPr>
          <a:lstStyle/>
          <a:p>
            <a:r>
              <a:rPr lang="hu-HU" sz="1400" b="1" kern="0" dirty="0">
                <a:solidFill>
                  <a:schemeClr val="accent4"/>
                </a:solidFill>
                <a:latin typeface="Calibri"/>
              </a:rPr>
              <a:t>Nielsen</a:t>
            </a:r>
          </a:p>
        </p:txBody>
      </p:sp>
      <p:graphicFrame>
        <p:nvGraphicFramePr>
          <p:cNvPr id="144" name="Chart 6"/>
          <p:cNvGraphicFramePr>
            <a:graphicFrameLocks noChangeAspect="1"/>
          </p:cNvGraphicFramePr>
          <p:nvPr>
            <p:extLst>
              <p:ext uri="{D42A27DB-BD31-4B8C-83A1-F6EECF244321}">
                <p14:modId xmlns:p14="http://schemas.microsoft.com/office/powerpoint/2010/main" val="77177847"/>
              </p:ext>
            </p:extLst>
          </p:nvPr>
        </p:nvGraphicFramePr>
        <p:xfrm>
          <a:off x="1735230" y="1730278"/>
          <a:ext cx="870993" cy="86289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5" name="Chart 6"/>
          <p:cNvGraphicFramePr>
            <a:graphicFrameLocks noChangeAspect="1"/>
          </p:cNvGraphicFramePr>
          <p:nvPr>
            <p:extLst>
              <p:ext uri="{D42A27DB-BD31-4B8C-83A1-F6EECF244321}">
                <p14:modId xmlns:p14="http://schemas.microsoft.com/office/powerpoint/2010/main" val="3420150599"/>
              </p:ext>
            </p:extLst>
          </p:nvPr>
        </p:nvGraphicFramePr>
        <p:xfrm>
          <a:off x="2455310" y="1730278"/>
          <a:ext cx="870993" cy="86289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6" name="Chart 6"/>
          <p:cNvGraphicFramePr>
            <a:graphicFrameLocks noChangeAspect="1"/>
          </p:cNvGraphicFramePr>
          <p:nvPr>
            <p:extLst>
              <p:ext uri="{D42A27DB-BD31-4B8C-83A1-F6EECF244321}">
                <p14:modId xmlns:p14="http://schemas.microsoft.com/office/powerpoint/2010/main" val="2230662827"/>
              </p:ext>
            </p:extLst>
          </p:nvPr>
        </p:nvGraphicFramePr>
        <p:xfrm>
          <a:off x="3189156" y="1730278"/>
          <a:ext cx="870993" cy="862896"/>
        </p:xfrm>
        <a:graphic>
          <a:graphicData uri="http://schemas.openxmlformats.org/drawingml/2006/chart">
            <c:chart xmlns:c="http://schemas.openxmlformats.org/drawingml/2006/chart" xmlns:r="http://schemas.openxmlformats.org/officeDocument/2006/relationships" r:id="rId10"/>
          </a:graphicData>
        </a:graphic>
      </p:graphicFrame>
      <p:sp>
        <p:nvSpPr>
          <p:cNvPr id="193" name="Szövegdoboz 81"/>
          <p:cNvSpPr txBox="1"/>
          <p:nvPr/>
        </p:nvSpPr>
        <p:spPr>
          <a:xfrm>
            <a:off x="944839" y="586386"/>
            <a:ext cx="917736"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rPr>
              <a:t> Maximum primary school degree</a:t>
            </a:r>
            <a:endParaRPr kumimoji="0" lang="en-GB" sz="900" b="0" i="0" u="none" strike="noStrike" kern="0" cap="none" spc="0" normalizeH="0" baseline="0" noProof="0" dirty="0">
              <a:ln>
                <a:noFill/>
              </a:ln>
              <a:solidFill>
                <a:srgbClr val="404040"/>
              </a:solidFill>
              <a:effectLst/>
              <a:uLnTx/>
              <a:uFillTx/>
            </a:endParaRPr>
          </a:p>
        </p:txBody>
      </p:sp>
      <p:sp>
        <p:nvSpPr>
          <p:cNvPr id="194" name="Szövegdoboz 81"/>
          <p:cNvSpPr txBox="1"/>
          <p:nvPr/>
        </p:nvSpPr>
        <p:spPr>
          <a:xfrm>
            <a:off x="1760034" y="586386"/>
            <a:ext cx="899829"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900" dirty="0">
                <a:solidFill>
                  <a:schemeClr val="tx2">
                    <a:lumMod val="65000"/>
                    <a:lumOff val="35000"/>
                  </a:schemeClr>
                </a:solidFill>
              </a:rPr>
              <a:t>Technical or vocational school degree</a:t>
            </a:r>
            <a:endParaRPr lang="en-GB" sz="900" dirty="0">
              <a:solidFill>
                <a:schemeClr val="tx2">
                  <a:lumMod val="65000"/>
                  <a:lumOff val="35000"/>
                </a:schemeClr>
              </a:solidFill>
            </a:endParaRPr>
          </a:p>
        </p:txBody>
      </p:sp>
      <p:sp>
        <p:nvSpPr>
          <p:cNvPr id="195" name="Szövegdoboz 81"/>
          <p:cNvSpPr txBox="1"/>
          <p:nvPr/>
        </p:nvSpPr>
        <p:spPr>
          <a:xfrm>
            <a:off x="2486585" y="586386"/>
            <a:ext cx="8222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rPr>
              <a:t>High school degree</a:t>
            </a:r>
            <a:endParaRPr kumimoji="0" lang="en-GB" sz="900" b="0" i="0" u="none" strike="noStrike" kern="0" cap="none" spc="0" normalizeH="0" baseline="0" noProof="0" dirty="0">
              <a:ln>
                <a:noFill/>
              </a:ln>
              <a:solidFill>
                <a:srgbClr val="404040"/>
              </a:solidFill>
              <a:effectLst/>
              <a:uLnTx/>
              <a:uFillTx/>
            </a:endParaRPr>
          </a:p>
        </p:txBody>
      </p:sp>
      <p:sp>
        <p:nvSpPr>
          <p:cNvPr id="196" name="Szövegdoboz 81"/>
          <p:cNvSpPr txBox="1"/>
          <p:nvPr/>
        </p:nvSpPr>
        <p:spPr>
          <a:xfrm>
            <a:off x="3213548" y="586386"/>
            <a:ext cx="82220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rPr>
              <a:t>Higher education</a:t>
            </a:r>
            <a:endParaRPr kumimoji="0" lang="en-GB" sz="900" b="0" i="0" u="none" strike="noStrike" kern="0" cap="none" spc="0" normalizeH="0" baseline="0" noProof="0" dirty="0">
              <a:ln>
                <a:noFill/>
              </a:ln>
              <a:solidFill>
                <a:srgbClr val="404040"/>
              </a:solidFill>
              <a:effectLst/>
              <a:uLnTx/>
              <a:uFillTx/>
            </a:endParaRPr>
          </a:p>
        </p:txBody>
      </p:sp>
      <p:sp>
        <p:nvSpPr>
          <p:cNvPr id="197" name="Rectangle 11"/>
          <p:cNvSpPr/>
          <p:nvPr/>
        </p:nvSpPr>
        <p:spPr>
          <a:xfrm>
            <a:off x="1199935" y="1142834"/>
            <a:ext cx="751267" cy="338554"/>
          </a:xfrm>
          <a:prstGeom prst="rect">
            <a:avLst/>
          </a:prstGeom>
        </p:spPr>
        <p:txBody>
          <a:bodyPr wrap="square">
            <a:spAutoFit/>
          </a:bodyPr>
          <a:lstStyle/>
          <a:p>
            <a:pPr defTabSz="685800">
              <a:defRPr/>
            </a:pPr>
            <a:r>
              <a:rPr lang="hu-HU" sz="1600" b="1" kern="0" dirty="0">
                <a:solidFill>
                  <a:schemeClr val="accent2"/>
                </a:solidFill>
                <a:latin typeface="Calibri"/>
              </a:rPr>
              <a:t>14</a:t>
            </a:r>
            <a:r>
              <a:rPr lang="en-ZA" sz="1600" b="1" kern="0" dirty="0">
                <a:solidFill>
                  <a:schemeClr val="accent2"/>
                </a:solidFill>
                <a:latin typeface="Calibri"/>
              </a:rPr>
              <a:t>%</a:t>
            </a:r>
            <a:endParaRPr lang="en-ZA" sz="1600" kern="0" dirty="0">
              <a:solidFill>
                <a:schemeClr val="accent2"/>
              </a:solidFill>
              <a:latin typeface="Calibri"/>
            </a:endParaRPr>
          </a:p>
        </p:txBody>
      </p:sp>
      <p:sp>
        <p:nvSpPr>
          <p:cNvPr id="198" name="Rectangle 11"/>
          <p:cNvSpPr/>
          <p:nvPr/>
        </p:nvSpPr>
        <p:spPr>
          <a:xfrm>
            <a:off x="1908597" y="1142834"/>
            <a:ext cx="751267" cy="338554"/>
          </a:xfrm>
          <a:prstGeom prst="rect">
            <a:avLst/>
          </a:prstGeom>
        </p:spPr>
        <p:txBody>
          <a:bodyPr wrap="square">
            <a:spAutoFit/>
          </a:bodyPr>
          <a:lstStyle/>
          <a:p>
            <a:pPr defTabSz="685800">
              <a:defRPr/>
            </a:pPr>
            <a:r>
              <a:rPr lang="hu-HU" sz="1600" b="1" kern="0" dirty="0">
                <a:solidFill>
                  <a:schemeClr val="accent2"/>
                </a:solidFill>
                <a:latin typeface="Calibri"/>
              </a:rPr>
              <a:t>11</a:t>
            </a:r>
            <a:r>
              <a:rPr lang="en-ZA" sz="1600" b="1" kern="0" dirty="0">
                <a:solidFill>
                  <a:schemeClr val="accent2"/>
                </a:solidFill>
                <a:latin typeface="Calibri"/>
              </a:rPr>
              <a:t>%</a:t>
            </a:r>
            <a:endParaRPr lang="en-ZA" sz="1600" kern="0" dirty="0">
              <a:solidFill>
                <a:schemeClr val="accent2"/>
              </a:solidFill>
              <a:latin typeface="Calibri"/>
            </a:endParaRPr>
          </a:p>
        </p:txBody>
      </p:sp>
      <p:sp>
        <p:nvSpPr>
          <p:cNvPr id="199" name="Rectangle 11"/>
          <p:cNvSpPr/>
          <p:nvPr/>
        </p:nvSpPr>
        <p:spPr>
          <a:xfrm>
            <a:off x="2628693" y="1142902"/>
            <a:ext cx="751267" cy="338554"/>
          </a:xfrm>
          <a:prstGeom prst="rect">
            <a:avLst/>
          </a:prstGeom>
        </p:spPr>
        <p:txBody>
          <a:bodyPr wrap="square">
            <a:spAutoFit/>
          </a:bodyPr>
          <a:lstStyle/>
          <a:p>
            <a:pPr defTabSz="685800">
              <a:defRPr/>
            </a:pPr>
            <a:r>
              <a:rPr lang="hu-HU" sz="1600" b="1" kern="0" dirty="0">
                <a:solidFill>
                  <a:schemeClr val="accent2"/>
                </a:solidFill>
                <a:latin typeface="Calibri"/>
              </a:rPr>
              <a:t>49</a:t>
            </a:r>
            <a:r>
              <a:rPr lang="en-ZA" sz="1600" b="1" kern="0" dirty="0">
                <a:solidFill>
                  <a:schemeClr val="accent2"/>
                </a:solidFill>
                <a:latin typeface="Calibri"/>
              </a:rPr>
              <a:t>%</a:t>
            </a:r>
            <a:endParaRPr lang="en-ZA" sz="1600" kern="0" dirty="0">
              <a:solidFill>
                <a:schemeClr val="accent2"/>
              </a:solidFill>
              <a:latin typeface="Calibri"/>
            </a:endParaRPr>
          </a:p>
        </p:txBody>
      </p:sp>
      <p:sp>
        <p:nvSpPr>
          <p:cNvPr id="200" name="Rectangle 11"/>
          <p:cNvSpPr/>
          <p:nvPr/>
        </p:nvSpPr>
        <p:spPr>
          <a:xfrm>
            <a:off x="3373057" y="1142834"/>
            <a:ext cx="751267" cy="338554"/>
          </a:xfrm>
          <a:prstGeom prst="rect">
            <a:avLst/>
          </a:prstGeom>
        </p:spPr>
        <p:txBody>
          <a:bodyPr wrap="square">
            <a:spAutoFit/>
          </a:bodyPr>
          <a:lstStyle/>
          <a:p>
            <a:pPr defTabSz="685800">
              <a:defRPr/>
            </a:pPr>
            <a:r>
              <a:rPr lang="hu-HU" sz="1600" b="1" kern="0" dirty="0">
                <a:solidFill>
                  <a:schemeClr val="accent2"/>
                </a:solidFill>
                <a:latin typeface="Calibri"/>
              </a:rPr>
              <a:t>26</a:t>
            </a:r>
            <a:r>
              <a:rPr lang="en-ZA" sz="1600" b="1" kern="0" dirty="0">
                <a:solidFill>
                  <a:schemeClr val="accent2"/>
                </a:solidFill>
                <a:latin typeface="Calibri"/>
              </a:rPr>
              <a:t>%</a:t>
            </a:r>
            <a:endParaRPr lang="en-ZA" sz="1600" kern="0" dirty="0">
              <a:solidFill>
                <a:schemeClr val="accent2"/>
              </a:solidFill>
              <a:latin typeface="Calibri"/>
            </a:endParaRPr>
          </a:p>
        </p:txBody>
      </p:sp>
      <p:sp>
        <p:nvSpPr>
          <p:cNvPr id="201" name="Rectangle 11"/>
          <p:cNvSpPr/>
          <p:nvPr/>
        </p:nvSpPr>
        <p:spPr>
          <a:xfrm>
            <a:off x="1188049" y="1897003"/>
            <a:ext cx="751267" cy="338554"/>
          </a:xfrm>
          <a:prstGeom prst="rect">
            <a:avLst/>
          </a:prstGeom>
        </p:spPr>
        <p:txBody>
          <a:bodyPr wrap="square">
            <a:spAutoFit/>
          </a:bodyPr>
          <a:lstStyle/>
          <a:p>
            <a:pPr defTabSz="685800">
              <a:defRPr/>
            </a:pPr>
            <a:r>
              <a:rPr lang="hu-HU" sz="1600" b="1" kern="0" dirty="0">
                <a:solidFill>
                  <a:schemeClr val="accent4"/>
                </a:solidFill>
                <a:latin typeface="Calibri"/>
              </a:rPr>
              <a:t>34</a:t>
            </a:r>
            <a:r>
              <a:rPr lang="en-ZA" sz="1600" b="1" kern="0" dirty="0">
                <a:solidFill>
                  <a:schemeClr val="accent4"/>
                </a:solidFill>
                <a:latin typeface="Calibri"/>
              </a:rPr>
              <a:t>%</a:t>
            </a:r>
            <a:endParaRPr lang="en-ZA" sz="1600" kern="0" dirty="0">
              <a:solidFill>
                <a:schemeClr val="accent4"/>
              </a:solidFill>
              <a:latin typeface="Calibri"/>
            </a:endParaRPr>
          </a:p>
        </p:txBody>
      </p:sp>
      <p:sp>
        <p:nvSpPr>
          <p:cNvPr id="202" name="Rectangle 11"/>
          <p:cNvSpPr/>
          <p:nvPr/>
        </p:nvSpPr>
        <p:spPr>
          <a:xfrm>
            <a:off x="1978219" y="1902024"/>
            <a:ext cx="751267" cy="338554"/>
          </a:xfrm>
          <a:prstGeom prst="rect">
            <a:avLst/>
          </a:prstGeom>
        </p:spPr>
        <p:txBody>
          <a:bodyPr wrap="square">
            <a:spAutoFit/>
          </a:bodyPr>
          <a:lstStyle/>
          <a:p>
            <a:pPr defTabSz="685800">
              <a:defRPr/>
            </a:pPr>
            <a:r>
              <a:rPr lang="hu-HU" sz="1600" b="1" kern="0" dirty="0">
                <a:solidFill>
                  <a:schemeClr val="accent4"/>
                </a:solidFill>
                <a:latin typeface="Calibri"/>
              </a:rPr>
              <a:t>9</a:t>
            </a:r>
            <a:r>
              <a:rPr lang="en-ZA" sz="1600" b="1" kern="0" dirty="0">
                <a:solidFill>
                  <a:schemeClr val="accent4"/>
                </a:solidFill>
                <a:latin typeface="Calibri"/>
              </a:rPr>
              <a:t>%</a:t>
            </a:r>
            <a:endParaRPr lang="en-ZA" sz="1600" kern="0" dirty="0">
              <a:solidFill>
                <a:schemeClr val="accent4"/>
              </a:solidFill>
              <a:latin typeface="Calibri"/>
            </a:endParaRPr>
          </a:p>
        </p:txBody>
      </p:sp>
      <p:sp>
        <p:nvSpPr>
          <p:cNvPr id="203" name="Rectangle 11"/>
          <p:cNvSpPr/>
          <p:nvPr/>
        </p:nvSpPr>
        <p:spPr>
          <a:xfrm>
            <a:off x="2638717" y="1896069"/>
            <a:ext cx="751267" cy="338554"/>
          </a:xfrm>
          <a:prstGeom prst="rect">
            <a:avLst/>
          </a:prstGeom>
        </p:spPr>
        <p:txBody>
          <a:bodyPr wrap="square">
            <a:spAutoFit/>
          </a:bodyPr>
          <a:lstStyle/>
          <a:p>
            <a:pPr defTabSz="685800">
              <a:defRPr/>
            </a:pPr>
            <a:r>
              <a:rPr lang="hu-HU" sz="1600" b="1" kern="0" dirty="0">
                <a:solidFill>
                  <a:schemeClr val="accent4"/>
                </a:solidFill>
                <a:latin typeface="Calibri"/>
              </a:rPr>
              <a:t>42</a:t>
            </a:r>
            <a:r>
              <a:rPr lang="en-ZA" sz="1600" b="1" kern="0" dirty="0">
                <a:solidFill>
                  <a:schemeClr val="accent4"/>
                </a:solidFill>
                <a:latin typeface="Calibri"/>
              </a:rPr>
              <a:t>%</a:t>
            </a:r>
            <a:endParaRPr lang="en-ZA" sz="1600" kern="0" dirty="0">
              <a:solidFill>
                <a:schemeClr val="accent4"/>
              </a:solidFill>
              <a:latin typeface="Calibri"/>
            </a:endParaRPr>
          </a:p>
        </p:txBody>
      </p:sp>
      <p:sp>
        <p:nvSpPr>
          <p:cNvPr id="204" name="Rectangle 11"/>
          <p:cNvSpPr/>
          <p:nvPr/>
        </p:nvSpPr>
        <p:spPr>
          <a:xfrm>
            <a:off x="3388685" y="1896464"/>
            <a:ext cx="751267" cy="338554"/>
          </a:xfrm>
          <a:prstGeom prst="rect">
            <a:avLst/>
          </a:prstGeom>
        </p:spPr>
        <p:txBody>
          <a:bodyPr wrap="square">
            <a:spAutoFit/>
          </a:bodyPr>
          <a:lstStyle/>
          <a:p>
            <a:pPr defTabSz="685800">
              <a:defRPr/>
            </a:pPr>
            <a:r>
              <a:rPr lang="hu-HU" sz="1600" b="1" kern="0" dirty="0">
                <a:solidFill>
                  <a:schemeClr val="accent4"/>
                </a:solidFill>
                <a:latin typeface="Calibri"/>
              </a:rPr>
              <a:t>15</a:t>
            </a:r>
            <a:r>
              <a:rPr lang="en-ZA" sz="1600" b="1" kern="0" dirty="0">
                <a:solidFill>
                  <a:schemeClr val="accent4"/>
                </a:solidFill>
                <a:latin typeface="Calibri"/>
              </a:rPr>
              <a:t>%</a:t>
            </a:r>
            <a:endParaRPr lang="en-ZA" sz="1600" kern="0" dirty="0">
              <a:solidFill>
                <a:schemeClr val="accent4"/>
              </a:solidFill>
              <a:latin typeface="Calibri"/>
            </a:endParaRPr>
          </a:p>
        </p:txBody>
      </p:sp>
      <p:cxnSp>
        <p:nvCxnSpPr>
          <p:cNvPr id="205" name="Straight Connector 64"/>
          <p:cNvCxnSpPr/>
          <p:nvPr/>
        </p:nvCxnSpPr>
        <p:spPr>
          <a:xfrm>
            <a:off x="131205" y="2571750"/>
            <a:ext cx="876127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06" name="Chart 205"/>
          <p:cNvGraphicFramePr/>
          <p:nvPr>
            <p:extLst>
              <p:ext uri="{D42A27DB-BD31-4B8C-83A1-F6EECF244321}">
                <p14:modId xmlns:p14="http://schemas.microsoft.com/office/powerpoint/2010/main" val="3244588657"/>
              </p:ext>
            </p:extLst>
          </p:nvPr>
        </p:nvGraphicFramePr>
        <p:xfrm>
          <a:off x="213822" y="2872563"/>
          <a:ext cx="3433389" cy="1859730"/>
        </p:xfrm>
        <a:graphic>
          <a:graphicData uri="http://schemas.openxmlformats.org/drawingml/2006/chart">
            <c:chart xmlns:c="http://schemas.openxmlformats.org/drawingml/2006/chart" xmlns:r="http://schemas.openxmlformats.org/officeDocument/2006/relationships" r:id="rId11"/>
          </a:graphicData>
        </a:graphic>
      </p:graphicFrame>
      <p:sp>
        <p:nvSpPr>
          <p:cNvPr id="207" name="Szövegdoboz 30"/>
          <p:cNvSpPr txBox="1"/>
          <p:nvPr/>
        </p:nvSpPr>
        <p:spPr>
          <a:xfrm>
            <a:off x="4009823" y="2669323"/>
            <a:ext cx="4703573" cy="2246769"/>
          </a:xfrm>
          <a:prstGeom prst="rect">
            <a:avLst/>
          </a:prstGeom>
          <a:noFill/>
        </p:spPr>
        <p:txBody>
          <a:bodyPr wrap="square" rtlCol="0">
            <a:spAutoFit/>
          </a:bodyPr>
          <a:lstStyle/>
          <a:p>
            <a:pPr lvl="0" algn="just" defTabSz="914400">
              <a:defRPr/>
            </a:pPr>
            <a:r>
              <a:rPr lang="hu-HU" sz="1000" kern="0" dirty="0">
                <a:solidFill>
                  <a:srgbClr val="58595B"/>
                </a:solidFill>
              </a:rPr>
              <a:t>The </a:t>
            </a:r>
            <a:r>
              <a:rPr lang="hu-HU" sz="1000" kern="0" dirty="0" err="1">
                <a:solidFill>
                  <a:srgbClr val="58595B"/>
                </a:solidFill>
              </a:rPr>
              <a:t>gender</a:t>
            </a:r>
            <a:r>
              <a:rPr lang="hu-HU" sz="1000" kern="0" dirty="0">
                <a:solidFill>
                  <a:srgbClr val="58595B"/>
                </a:solidFill>
              </a:rPr>
              <a:t>, </a:t>
            </a:r>
            <a:r>
              <a:rPr lang="hu-HU" sz="1000" kern="0" dirty="0" err="1">
                <a:solidFill>
                  <a:srgbClr val="58595B"/>
                </a:solidFill>
              </a:rPr>
              <a:t>age</a:t>
            </a:r>
            <a:r>
              <a:rPr lang="hu-HU" sz="1000" kern="0" dirty="0">
                <a:solidFill>
                  <a:srgbClr val="58595B"/>
                </a:solidFill>
              </a:rPr>
              <a:t> and </a:t>
            </a:r>
            <a:r>
              <a:rPr lang="hu-HU" sz="1000" kern="0" dirty="0" err="1">
                <a:solidFill>
                  <a:srgbClr val="58595B"/>
                </a:solidFill>
              </a:rPr>
              <a:t>settlement</a:t>
            </a:r>
            <a:r>
              <a:rPr lang="hu-HU" sz="1000" kern="0" dirty="0">
                <a:solidFill>
                  <a:srgbClr val="58595B"/>
                </a:solidFill>
              </a:rPr>
              <a:t> </a:t>
            </a:r>
            <a:r>
              <a:rPr lang="hu-HU" sz="1000" kern="0" dirty="0" err="1">
                <a:solidFill>
                  <a:srgbClr val="58595B"/>
                </a:solidFill>
              </a:rPr>
              <a:t>composition</a:t>
            </a:r>
            <a:r>
              <a:rPr lang="hu-HU" sz="1000" kern="0" dirty="0">
                <a:solidFill>
                  <a:srgbClr val="58595B"/>
                </a:solidFill>
              </a:rPr>
              <a:t> of </a:t>
            </a:r>
            <a:r>
              <a:rPr lang="hu-HU" sz="1000" kern="0" dirty="0" err="1">
                <a:solidFill>
                  <a:srgbClr val="58595B"/>
                </a:solidFill>
              </a:rPr>
              <a:t>the</a:t>
            </a:r>
            <a:r>
              <a:rPr lang="hu-HU" sz="1000" kern="0" dirty="0">
                <a:solidFill>
                  <a:srgbClr val="58595B"/>
                </a:solidFill>
              </a:rPr>
              <a:t> </a:t>
            </a:r>
            <a:r>
              <a:rPr lang="hu-HU" sz="1000" kern="0" dirty="0" err="1">
                <a:solidFill>
                  <a:srgbClr val="58595B"/>
                </a:solidFill>
              </a:rPr>
              <a:t>two</a:t>
            </a:r>
            <a:r>
              <a:rPr lang="hu-HU" sz="1000" kern="0" dirty="0">
                <a:solidFill>
                  <a:srgbClr val="58595B"/>
                </a:solidFill>
              </a:rPr>
              <a:t> </a:t>
            </a:r>
            <a:r>
              <a:rPr lang="hu-HU" sz="1000" kern="0" dirty="0" err="1">
                <a:solidFill>
                  <a:srgbClr val="58595B"/>
                </a:solidFill>
              </a:rPr>
              <a:t>samples</a:t>
            </a:r>
            <a:r>
              <a:rPr lang="hu-HU" sz="1000" kern="0" dirty="0">
                <a:solidFill>
                  <a:srgbClr val="58595B"/>
                </a:solidFill>
              </a:rPr>
              <a:t> </a:t>
            </a:r>
            <a:r>
              <a:rPr lang="hu-HU" sz="1000" kern="0" dirty="0" err="1">
                <a:solidFill>
                  <a:srgbClr val="58595B"/>
                </a:solidFill>
              </a:rPr>
              <a:t>are</a:t>
            </a:r>
            <a:r>
              <a:rPr lang="hu-HU" sz="1000" kern="0" dirty="0">
                <a:solidFill>
                  <a:srgbClr val="58595B"/>
                </a:solidFill>
              </a:rPr>
              <a:t> </a:t>
            </a:r>
            <a:r>
              <a:rPr lang="hu-HU" sz="1000" kern="0" dirty="0" err="1">
                <a:solidFill>
                  <a:srgbClr val="58595B"/>
                </a:solidFill>
              </a:rPr>
              <a:t>the</a:t>
            </a:r>
            <a:r>
              <a:rPr lang="hu-HU" sz="1000" kern="0" dirty="0">
                <a:solidFill>
                  <a:srgbClr val="58595B"/>
                </a:solidFill>
              </a:rPr>
              <a:t> </a:t>
            </a:r>
            <a:r>
              <a:rPr lang="hu-HU" sz="1000" kern="0" dirty="0" err="1">
                <a:solidFill>
                  <a:srgbClr val="58595B"/>
                </a:solidFill>
              </a:rPr>
              <a:t>same</a:t>
            </a:r>
            <a:r>
              <a:rPr lang="hu-HU" sz="1000" kern="0" dirty="0">
                <a:solidFill>
                  <a:srgbClr val="58595B"/>
                </a:solidFill>
              </a:rPr>
              <a:t>. However, the sample of Ipsos covers a more educated group: there are more highly educated respondents and more of them are employed in an intellectual job. Regarding the size of household, the two samples are similar, but amongst Ipsos respondents there are more households of 2 people, while in the Nielsen sample there are more families with 5 or 5+ members.  </a:t>
            </a:r>
          </a:p>
          <a:p>
            <a:pPr lvl="0" algn="just" defTabSz="914400">
              <a:defRPr/>
            </a:pPr>
            <a:endParaRPr lang="hu-HU" sz="1000" kern="0" dirty="0">
              <a:solidFill>
                <a:srgbClr val="58595B"/>
              </a:solidFill>
            </a:endParaRPr>
          </a:p>
          <a:p>
            <a:pPr lvl="0" algn="just" defTabSz="914400">
              <a:defRPr/>
            </a:pPr>
            <a:r>
              <a:rPr lang="hu-HU" sz="1000" kern="0" dirty="0">
                <a:solidFill>
                  <a:srgbClr val="58595B"/>
                </a:solidFill>
              </a:rPr>
              <a:t>The </a:t>
            </a:r>
            <a:r>
              <a:rPr lang="hu-HU" sz="1000" kern="0" dirty="0" err="1">
                <a:solidFill>
                  <a:srgbClr val="58595B"/>
                </a:solidFill>
              </a:rPr>
              <a:t>reason</a:t>
            </a:r>
            <a:r>
              <a:rPr lang="hu-HU" sz="1000" kern="0" dirty="0">
                <a:solidFill>
                  <a:srgbClr val="58595B"/>
                </a:solidFill>
              </a:rPr>
              <a:t> of </a:t>
            </a:r>
            <a:r>
              <a:rPr lang="hu-HU" sz="1000" kern="0" dirty="0" err="1">
                <a:solidFill>
                  <a:srgbClr val="58595B"/>
                </a:solidFill>
              </a:rPr>
              <a:t>the</a:t>
            </a:r>
            <a:r>
              <a:rPr lang="hu-HU" sz="1000" kern="0" dirty="0">
                <a:solidFill>
                  <a:srgbClr val="58595B"/>
                </a:solidFill>
              </a:rPr>
              <a:t> </a:t>
            </a:r>
            <a:r>
              <a:rPr lang="hu-HU" sz="1000" kern="0" dirty="0" err="1">
                <a:solidFill>
                  <a:srgbClr val="58595B"/>
                </a:solidFill>
              </a:rPr>
              <a:t>different</a:t>
            </a:r>
            <a:r>
              <a:rPr lang="hu-HU" sz="1000" kern="0" dirty="0">
                <a:solidFill>
                  <a:srgbClr val="58595B"/>
                </a:solidFill>
              </a:rPr>
              <a:t> </a:t>
            </a:r>
            <a:r>
              <a:rPr lang="hu-HU" sz="1000" kern="0" dirty="0" err="1">
                <a:solidFill>
                  <a:srgbClr val="58595B"/>
                </a:solidFill>
              </a:rPr>
              <a:t>composition</a:t>
            </a:r>
            <a:r>
              <a:rPr lang="hu-HU" sz="1000" kern="0" dirty="0">
                <a:solidFill>
                  <a:srgbClr val="58595B"/>
                </a:solidFill>
              </a:rPr>
              <a:t> </a:t>
            </a:r>
            <a:r>
              <a:rPr lang="hu-HU" sz="1000" kern="0" dirty="0" err="1">
                <a:solidFill>
                  <a:srgbClr val="58595B"/>
                </a:solidFill>
              </a:rPr>
              <a:t>lies</a:t>
            </a:r>
            <a:r>
              <a:rPr lang="hu-HU" sz="1000" kern="0" dirty="0">
                <a:solidFill>
                  <a:srgbClr val="58595B"/>
                </a:solidFill>
              </a:rPr>
              <a:t> in </a:t>
            </a:r>
            <a:r>
              <a:rPr lang="hu-HU" sz="1000" kern="0" dirty="0" err="1">
                <a:solidFill>
                  <a:srgbClr val="58595B"/>
                </a:solidFill>
              </a:rPr>
              <a:t>the</a:t>
            </a:r>
            <a:r>
              <a:rPr lang="hu-HU" sz="1000" kern="0" dirty="0">
                <a:solidFill>
                  <a:srgbClr val="58595B"/>
                </a:solidFill>
              </a:rPr>
              <a:t> </a:t>
            </a:r>
            <a:r>
              <a:rPr lang="hu-HU" sz="1000" kern="0" dirty="0" err="1">
                <a:solidFill>
                  <a:srgbClr val="58595B"/>
                </a:solidFill>
              </a:rPr>
              <a:t>methodology</a:t>
            </a:r>
            <a:r>
              <a:rPr lang="hu-HU" sz="1000" kern="0" dirty="0">
                <a:solidFill>
                  <a:srgbClr val="58595B"/>
                </a:solidFill>
              </a:rPr>
              <a:t>. </a:t>
            </a:r>
            <a:r>
              <a:rPr lang="hu-HU" sz="1000" kern="0" dirty="0" err="1">
                <a:solidFill>
                  <a:srgbClr val="58595B"/>
                </a:solidFill>
              </a:rPr>
              <a:t>While</a:t>
            </a:r>
            <a:r>
              <a:rPr lang="hu-HU" sz="1000" kern="0" dirty="0">
                <a:solidFill>
                  <a:srgbClr val="58595B"/>
                </a:solidFill>
              </a:rPr>
              <a:t> Nielsen </a:t>
            </a:r>
            <a:r>
              <a:rPr lang="hu-HU" sz="1000" kern="0" dirty="0" err="1">
                <a:solidFill>
                  <a:srgbClr val="58595B"/>
                </a:solidFill>
              </a:rPr>
              <a:t>conducted</a:t>
            </a:r>
            <a:r>
              <a:rPr lang="hu-HU" sz="1000" kern="0" dirty="0">
                <a:solidFill>
                  <a:srgbClr val="58595B"/>
                </a:solidFill>
              </a:rPr>
              <a:t> </a:t>
            </a:r>
            <a:r>
              <a:rPr lang="hu-HU" sz="1000" kern="0" dirty="0" err="1">
                <a:solidFill>
                  <a:srgbClr val="58595B"/>
                </a:solidFill>
              </a:rPr>
              <a:t>personal</a:t>
            </a:r>
            <a:r>
              <a:rPr lang="hu-HU" sz="1000" kern="0" dirty="0">
                <a:solidFill>
                  <a:srgbClr val="58595B"/>
                </a:solidFill>
              </a:rPr>
              <a:t> </a:t>
            </a:r>
            <a:r>
              <a:rPr lang="hu-HU" sz="1000" kern="0" dirty="0" err="1">
                <a:solidFill>
                  <a:srgbClr val="58595B"/>
                </a:solidFill>
              </a:rPr>
              <a:t>interviews</a:t>
            </a:r>
            <a:r>
              <a:rPr lang="hu-HU" sz="1000" kern="0" dirty="0">
                <a:solidFill>
                  <a:srgbClr val="58595B"/>
                </a:solidFill>
              </a:rPr>
              <a:t>, Ipsos </a:t>
            </a:r>
            <a:r>
              <a:rPr lang="hu-HU" sz="1000" kern="0" dirty="0" err="1">
                <a:solidFill>
                  <a:srgbClr val="58595B"/>
                </a:solidFill>
              </a:rPr>
              <a:t>data</a:t>
            </a:r>
            <a:r>
              <a:rPr lang="hu-HU" sz="1000" kern="0" dirty="0">
                <a:solidFill>
                  <a:srgbClr val="58595B"/>
                </a:solidFill>
              </a:rPr>
              <a:t> </a:t>
            </a:r>
            <a:r>
              <a:rPr lang="hu-HU" sz="1000" kern="0" dirty="0" err="1">
                <a:solidFill>
                  <a:srgbClr val="58595B"/>
                </a:solidFill>
              </a:rPr>
              <a:t>were</a:t>
            </a:r>
            <a:r>
              <a:rPr lang="hu-HU" sz="1000" kern="0" dirty="0">
                <a:solidFill>
                  <a:srgbClr val="58595B"/>
                </a:solidFill>
              </a:rPr>
              <a:t> </a:t>
            </a:r>
            <a:r>
              <a:rPr lang="hu-HU" sz="1000" kern="0" dirty="0" err="1">
                <a:solidFill>
                  <a:srgbClr val="58595B"/>
                </a:solidFill>
              </a:rPr>
              <a:t>based</a:t>
            </a:r>
            <a:r>
              <a:rPr lang="hu-HU" sz="1000" kern="0" dirty="0">
                <a:solidFill>
                  <a:srgbClr val="58595B"/>
                </a:solidFill>
              </a:rPr>
              <a:t> </a:t>
            </a:r>
            <a:r>
              <a:rPr lang="hu-HU" sz="1000" kern="0" dirty="0" err="1">
                <a:solidFill>
                  <a:srgbClr val="58595B"/>
                </a:solidFill>
              </a:rPr>
              <a:t>on</a:t>
            </a:r>
            <a:r>
              <a:rPr lang="hu-HU" sz="1000" kern="0" dirty="0">
                <a:solidFill>
                  <a:srgbClr val="58595B"/>
                </a:solidFill>
              </a:rPr>
              <a:t> web </a:t>
            </a:r>
            <a:r>
              <a:rPr lang="hu-HU" sz="1000" kern="0" dirty="0" err="1">
                <a:solidFill>
                  <a:srgbClr val="58595B"/>
                </a:solidFill>
              </a:rPr>
              <a:t>interviews</a:t>
            </a:r>
            <a:r>
              <a:rPr lang="hu-HU" sz="1000" kern="0" dirty="0">
                <a:solidFill>
                  <a:srgbClr val="58595B"/>
                </a:solidFill>
              </a:rPr>
              <a:t>. </a:t>
            </a:r>
            <a:r>
              <a:rPr lang="hu-HU" sz="1000" kern="0" dirty="0" err="1">
                <a:solidFill>
                  <a:srgbClr val="58595B"/>
                </a:solidFill>
              </a:rPr>
              <a:t>This</a:t>
            </a:r>
            <a:r>
              <a:rPr lang="hu-HU" sz="1000" kern="0" dirty="0">
                <a:solidFill>
                  <a:srgbClr val="58595B"/>
                </a:solidFill>
              </a:rPr>
              <a:t> </a:t>
            </a:r>
            <a:r>
              <a:rPr lang="hu-HU" sz="1000" kern="0" dirty="0" err="1">
                <a:solidFill>
                  <a:srgbClr val="58595B"/>
                </a:solidFill>
              </a:rPr>
              <a:t>only</a:t>
            </a:r>
            <a:r>
              <a:rPr lang="hu-HU" sz="1000" kern="0" dirty="0">
                <a:solidFill>
                  <a:srgbClr val="58595B"/>
                </a:solidFill>
              </a:rPr>
              <a:t> </a:t>
            </a:r>
            <a:r>
              <a:rPr lang="hu-HU" sz="1000" kern="0" dirty="0" err="1">
                <a:solidFill>
                  <a:srgbClr val="58595B"/>
                </a:solidFill>
              </a:rPr>
              <a:t>indicates</a:t>
            </a:r>
            <a:r>
              <a:rPr lang="hu-HU" sz="1000" kern="0" dirty="0">
                <a:solidFill>
                  <a:srgbClr val="58595B"/>
                </a:solidFill>
              </a:rPr>
              <a:t> an </a:t>
            </a:r>
            <a:r>
              <a:rPr lang="hu-HU" sz="1000" kern="0" dirty="0" err="1">
                <a:solidFill>
                  <a:srgbClr val="58595B"/>
                </a:solidFill>
              </a:rPr>
              <a:t>affinity</a:t>
            </a:r>
            <a:r>
              <a:rPr lang="hu-HU" sz="1000" kern="0" dirty="0">
                <a:solidFill>
                  <a:srgbClr val="58595B"/>
                </a:solidFill>
              </a:rPr>
              <a:t> </a:t>
            </a:r>
            <a:r>
              <a:rPr lang="hu-HU" sz="1000" kern="0" dirty="0" err="1">
                <a:solidFill>
                  <a:srgbClr val="58595B"/>
                </a:solidFill>
              </a:rPr>
              <a:t>to</a:t>
            </a:r>
            <a:r>
              <a:rPr lang="hu-HU" sz="1000" kern="0" dirty="0">
                <a:solidFill>
                  <a:srgbClr val="58595B"/>
                </a:solidFill>
              </a:rPr>
              <a:t> </a:t>
            </a:r>
            <a:r>
              <a:rPr lang="hu-HU" sz="1000" kern="0" dirty="0" err="1">
                <a:solidFill>
                  <a:srgbClr val="58595B"/>
                </a:solidFill>
              </a:rPr>
              <a:t>using</a:t>
            </a:r>
            <a:r>
              <a:rPr lang="hu-HU" sz="1000" kern="0" dirty="0">
                <a:solidFill>
                  <a:srgbClr val="58595B"/>
                </a:solidFill>
              </a:rPr>
              <a:t> internet. </a:t>
            </a:r>
          </a:p>
          <a:p>
            <a:pPr lvl="0" algn="just" defTabSz="914400">
              <a:defRPr/>
            </a:pPr>
            <a:endParaRPr lang="hu-HU" sz="1000" kern="0" dirty="0">
              <a:solidFill>
                <a:srgbClr val="58595B"/>
              </a:solidFill>
            </a:endParaRPr>
          </a:p>
          <a:p>
            <a:pPr lvl="0" algn="just" defTabSz="914400">
              <a:defRPr/>
            </a:pPr>
            <a:r>
              <a:rPr lang="hu-HU" sz="1000" kern="0" dirty="0">
                <a:solidFill>
                  <a:srgbClr val="58595B"/>
                </a:solidFill>
              </a:rPr>
              <a:t>Other than that, we can state that both Nielsen and Ipsos samples are representative of gender, age and type of settlement. However, Nielsen data are weighted by education and size of household as well.  </a:t>
            </a:r>
          </a:p>
        </p:txBody>
      </p:sp>
      <p:sp>
        <p:nvSpPr>
          <p:cNvPr id="208" name="Szövegdoboz 135"/>
          <p:cNvSpPr txBox="1"/>
          <p:nvPr/>
        </p:nvSpPr>
        <p:spPr>
          <a:xfrm>
            <a:off x="376088" y="4968864"/>
            <a:ext cx="3475832" cy="138499"/>
          </a:xfrm>
          <a:prstGeom prst="rect">
            <a:avLst/>
          </a:prstGeom>
        </p:spPr>
        <p:txBody>
          <a:bodyPr vert="horz" wrap="square" lIns="0" tIns="0" rIns="0" bIns="0" rtlCol="0">
            <a:spAutoFit/>
          </a:bodyPr>
          <a:lstStyle/>
          <a:p>
            <a:pPr marL="4763"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lang="hu-HU" sz="900" kern="0" dirty="0">
                <a:solidFill>
                  <a:srgbClr val="222223"/>
                </a:solidFill>
                <a:latin typeface="Calibri"/>
              </a:rPr>
              <a:t>1005</a:t>
            </a:r>
            <a:r>
              <a:rPr kumimoji="0" lang="hu-HU" sz="900" b="0" i="0" u="none" strike="noStrike" kern="0" cap="none" spc="0" normalizeH="0" baseline="0" noProof="0" dirty="0">
                <a:ln>
                  <a:noFill/>
                </a:ln>
                <a:solidFill>
                  <a:srgbClr val="222223"/>
                </a:solidFill>
                <a:effectLst/>
                <a:uLnTx/>
                <a:uFillTx/>
                <a:latin typeface="Calibri"/>
                <a:ea typeface="+mn-ea"/>
                <a:cs typeface="+mn-cs"/>
              </a:rPr>
              <a:t> | Base: </a:t>
            </a:r>
            <a:r>
              <a:rPr lang="hu-HU" sz="900" kern="0" dirty="0">
                <a:solidFill>
                  <a:srgbClr val="222223"/>
                </a:solidFill>
                <a:latin typeface="Calibri"/>
              </a:rPr>
              <a:t>Ipsos 15-29 2017 AND </a:t>
            </a:r>
            <a:r>
              <a:rPr lang="hu-HU" sz="900" kern="0" dirty="0">
                <a:solidFill>
                  <a:srgbClr val="222223"/>
                </a:solidFill>
              </a:rPr>
              <a:t>N=1554 | Base: Nielsen 15-29 ES16</a:t>
            </a:r>
          </a:p>
        </p:txBody>
      </p:sp>
      <p:grpSp>
        <p:nvGrpSpPr>
          <p:cNvPr id="2" name="Group 1"/>
          <p:cNvGrpSpPr/>
          <p:nvPr/>
        </p:nvGrpSpPr>
        <p:grpSpPr>
          <a:xfrm>
            <a:off x="5436096" y="964413"/>
            <a:ext cx="1209533" cy="1315176"/>
            <a:chOff x="433686" y="2790462"/>
            <a:chExt cx="1209533" cy="1315176"/>
          </a:xfrm>
          <a:solidFill>
            <a:schemeClr val="bg2"/>
          </a:solidFill>
        </p:grpSpPr>
        <p:grpSp>
          <p:nvGrpSpPr>
            <p:cNvPr id="210" name="Group 171"/>
            <p:cNvGrpSpPr>
              <a:grpSpLocks noChangeAspect="1"/>
            </p:cNvGrpSpPr>
            <p:nvPr/>
          </p:nvGrpSpPr>
          <p:grpSpPr>
            <a:xfrm>
              <a:off x="440444" y="2790462"/>
              <a:ext cx="114509" cy="196307"/>
              <a:chOff x="2296506" y="655025"/>
              <a:chExt cx="616379" cy="1474091"/>
            </a:xfrm>
            <a:grpFill/>
          </p:grpSpPr>
          <p:sp>
            <p:nvSpPr>
              <p:cNvPr id="275" name="Freeform 6"/>
              <p:cNvSpPr>
                <a:spLocks/>
              </p:cNvSpPr>
              <p:nvPr/>
            </p:nvSpPr>
            <p:spPr bwMode="auto">
              <a:xfrm>
                <a:off x="2296506" y="981153"/>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76" name="Freeform 7"/>
              <p:cNvSpPr>
                <a:spLocks/>
              </p:cNvSpPr>
              <p:nvPr/>
            </p:nvSpPr>
            <p:spPr bwMode="auto">
              <a:xfrm>
                <a:off x="2451741" y="655025"/>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1" name="Group 171"/>
            <p:cNvGrpSpPr>
              <a:grpSpLocks noChangeAspect="1"/>
            </p:cNvGrpSpPr>
            <p:nvPr/>
          </p:nvGrpSpPr>
          <p:grpSpPr>
            <a:xfrm>
              <a:off x="847986" y="3336787"/>
              <a:ext cx="114509" cy="196307"/>
              <a:chOff x="2357918" y="940897"/>
              <a:chExt cx="616379" cy="1474091"/>
            </a:xfrm>
            <a:grpFill/>
          </p:grpSpPr>
          <p:sp>
            <p:nvSpPr>
              <p:cNvPr id="273"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74"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2" name="Group 171"/>
            <p:cNvGrpSpPr>
              <a:grpSpLocks noChangeAspect="1"/>
            </p:cNvGrpSpPr>
            <p:nvPr/>
          </p:nvGrpSpPr>
          <p:grpSpPr>
            <a:xfrm>
              <a:off x="436890" y="3334489"/>
              <a:ext cx="114509" cy="196307"/>
              <a:chOff x="2357918" y="940897"/>
              <a:chExt cx="616379" cy="1474091"/>
            </a:xfrm>
            <a:grpFill/>
          </p:grpSpPr>
          <p:sp>
            <p:nvSpPr>
              <p:cNvPr id="271"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72"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3" name="Group 171"/>
            <p:cNvGrpSpPr>
              <a:grpSpLocks noChangeAspect="1"/>
            </p:cNvGrpSpPr>
            <p:nvPr/>
          </p:nvGrpSpPr>
          <p:grpSpPr>
            <a:xfrm>
              <a:off x="631681" y="3334489"/>
              <a:ext cx="114509" cy="196307"/>
              <a:chOff x="2357918" y="940897"/>
              <a:chExt cx="616379" cy="1474091"/>
            </a:xfrm>
            <a:grpFill/>
          </p:grpSpPr>
          <p:sp>
            <p:nvSpPr>
              <p:cNvPr id="269"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70" name="Freeform 7"/>
              <p:cNvSpPr>
                <a:spLocks/>
              </p:cNvSpPr>
              <p:nvPr/>
            </p:nvSpPr>
            <p:spPr bwMode="auto">
              <a:xfrm>
                <a:off x="2513152" y="940897"/>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4" name="Group 171"/>
            <p:cNvGrpSpPr>
              <a:grpSpLocks noChangeAspect="1"/>
            </p:cNvGrpSpPr>
            <p:nvPr/>
          </p:nvGrpSpPr>
          <p:grpSpPr>
            <a:xfrm>
              <a:off x="440443" y="3602110"/>
              <a:ext cx="114509" cy="196307"/>
              <a:chOff x="2299310" y="1005911"/>
              <a:chExt cx="616379" cy="1474091"/>
            </a:xfrm>
            <a:grpFill/>
          </p:grpSpPr>
          <p:sp>
            <p:nvSpPr>
              <p:cNvPr id="267"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68"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5" name="Group 171"/>
            <p:cNvGrpSpPr>
              <a:grpSpLocks noChangeAspect="1"/>
            </p:cNvGrpSpPr>
            <p:nvPr/>
          </p:nvGrpSpPr>
          <p:grpSpPr>
            <a:xfrm>
              <a:off x="635234" y="3602110"/>
              <a:ext cx="114509" cy="196307"/>
              <a:chOff x="2299310" y="1005911"/>
              <a:chExt cx="616379" cy="1474091"/>
            </a:xfrm>
            <a:grpFill/>
          </p:grpSpPr>
          <p:sp>
            <p:nvSpPr>
              <p:cNvPr id="265"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66"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6" name="Group 171"/>
            <p:cNvGrpSpPr>
              <a:grpSpLocks noChangeAspect="1"/>
            </p:cNvGrpSpPr>
            <p:nvPr/>
          </p:nvGrpSpPr>
          <p:grpSpPr>
            <a:xfrm>
              <a:off x="833627" y="3602110"/>
              <a:ext cx="114509" cy="196307"/>
              <a:chOff x="2299310" y="1005911"/>
              <a:chExt cx="616379" cy="1474091"/>
            </a:xfrm>
            <a:grpFill/>
          </p:grpSpPr>
          <p:sp>
            <p:nvSpPr>
              <p:cNvPr id="263"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64"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7" name="Group 171"/>
            <p:cNvGrpSpPr>
              <a:grpSpLocks noChangeAspect="1"/>
            </p:cNvGrpSpPr>
            <p:nvPr/>
          </p:nvGrpSpPr>
          <p:grpSpPr>
            <a:xfrm>
              <a:off x="1025436" y="3602110"/>
              <a:ext cx="114509" cy="196307"/>
              <a:chOff x="2299310" y="1005911"/>
              <a:chExt cx="616379" cy="1474091"/>
            </a:xfrm>
            <a:grpFill/>
          </p:grpSpPr>
          <p:sp>
            <p:nvSpPr>
              <p:cNvPr id="261"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62"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8" name="Group 171"/>
            <p:cNvGrpSpPr>
              <a:grpSpLocks noChangeAspect="1"/>
            </p:cNvGrpSpPr>
            <p:nvPr/>
          </p:nvGrpSpPr>
          <p:grpSpPr>
            <a:xfrm>
              <a:off x="445655" y="3866944"/>
              <a:ext cx="114509" cy="196307"/>
              <a:chOff x="2299310" y="1005911"/>
              <a:chExt cx="616379" cy="1474091"/>
            </a:xfrm>
            <a:grpFill/>
          </p:grpSpPr>
          <p:sp>
            <p:nvSpPr>
              <p:cNvPr id="259"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60"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19" name="Group 171"/>
            <p:cNvGrpSpPr>
              <a:grpSpLocks noChangeAspect="1"/>
            </p:cNvGrpSpPr>
            <p:nvPr/>
          </p:nvGrpSpPr>
          <p:grpSpPr>
            <a:xfrm>
              <a:off x="640446" y="3866944"/>
              <a:ext cx="114509" cy="196307"/>
              <a:chOff x="2299310" y="1005911"/>
              <a:chExt cx="616379" cy="1474091"/>
            </a:xfrm>
            <a:grpFill/>
          </p:grpSpPr>
          <p:sp>
            <p:nvSpPr>
              <p:cNvPr id="257"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58"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20" name="Group 171"/>
            <p:cNvGrpSpPr>
              <a:grpSpLocks noChangeAspect="1"/>
            </p:cNvGrpSpPr>
            <p:nvPr/>
          </p:nvGrpSpPr>
          <p:grpSpPr>
            <a:xfrm>
              <a:off x="838839" y="3866944"/>
              <a:ext cx="114509" cy="196307"/>
              <a:chOff x="2299310" y="1005911"/>
              <a:chExt cx="616379" cy="1474091"/>
            </a:xfrm>
            <a:grpFill/>
          </p:grpSpPr>
          <p:sp>
            <p:nvSpPr>
              <p:cNvPr id="255"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56"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21" name="Group 171"/>
            <p:cNvGrpSpPr>
              <a:grpSpLocks noChangeAspect="1"/>
            </p:cNvGrpSpPr>
            <p:nvPr/>
          </p:nvGrpSpPr>
          <p:grpSpPr>
            <a:xfrm>
              <a:off x="1030647" y="3866944"/>
              <a:ext cx="114509" cy="196307"/>
              <a:chOff x="2299310" y="1005911"/>
              <a:chExt cx="616379" cy="1474091"/>
            </a:xfrm>
            <a:grpFill/>
          </p:grpSpPr>
          <p:sp>
            <p:nvSpPr>
              <p:cNvPr id="253"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54"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22" name="Group 171"/>
            <p:cNvGrpSpPr>
              <a:grpSpLocks noChangeAspect="1"/>
            </p:cNvGrpSpPr>
            <p:nvPr/>
          </p:nvGrpSpPr>
          <p:grpSpPr>
            <a:xfrm>
              <a:off x="1219829" y="3866675"/>
              <a:ext cx="114509" cy="196307"/>
              <a:chOff x="2299310" y="1005911"/>
              <a:chExt cx="616379" cy="1474091"/>
            </a:xfrm>
            <a:grpFill/>
          </p:grpSpPr>
          <p:sp>
            <p:nvSpPr>
              <p:cNvPr id="251"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52"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23" name="Group 171"/>
            <p:cNvGrpSpPr>
              <a:grpSpLocks noChangeAspect="1"/>
            </p:cNvGrpSpPr>
            <p:nvPr/>
          </p:nvGrpSpPr>
          <p:grpSpPr>
            <a:xfrm>
              <a:off x="433686" y="3062560"/>
              <a:ext cx="114509" cy="196307"/>
              <a:chOff x="2291823" y="854083"/>
              <a:chExt cx="616379" cy="1474092"/>
            </a:xfrm>
            <a:grpFill/>
          </p:grpSpPr>
          <p:sp>
            <p:nvSpPr>
              <p:cNvPr id="249"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50" name="Freeform 7"/>
              <p:cNvSpPr>
                <a:spLocks/>
              </p:cNvSpPr>
              <p:nvPr/>
            </p:nvSpPr>
            <p:spPr bwMode="auto">
              <a:xfrm>
                <a:off x="2447058" y="854083"/>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24" name="Group 171"/>
            <p:cNvGrpSpPr>
              <a:grpSpLocks noChangeAspect="1"/>
            </p:cNvGrpSpPr>
            <p:nvPr/>
          </p:nvGrpSpPr>
          <p:grpSpPr>
            <a:xfrm>
              <a:off x="628477" y="3062561"/>
              <a:ext cx="114509" cy="196307"/>
              <a:chOff x="2291823" y="854084"/>
              <a:chExt cx="616379" cy="1474091"/>
            </a:xfrm>
            <a:grpFill/>
          </p:grpSpPr>
          <p:sp>
            <p:nvSpPr>
              <p:cNvPr id="247"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248" name="Freeform 7"/>
              <p:cNvSpPr>
                <a:spLocks/>
              </p:cNvSpPr>
              <p:nvPr/>
            </p:nvSpPr>
            <p:spPr bwMode="auto">
              <a:xfrm>
                <a:off x="2447057" y="854084"/>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sp>
          <p:nvSpPr>
            <p:cNvPr id="225" name="Pluszjel 343"/>
            <p:cNvSpPr/>
            <p:nvPr/>
          </p:nvSpPr>
          <p:spPr>
            <a:xfrm>
              <a:off x="1359200" y="3849995"/>
              <a:ext cx="284019" cy="255643"/>
            </a:xfrm>
            <a:prstGeom prst="mathPl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grpSp>
      <p:sp>
        <p:nvSpPr>
          <p:cNvPr id="226" name="Szövegdoboz 345"/>
          <p:cNvSpPr txBox="1"/>
          <p:nvPr/>
        </p:nvSpPr>
        <p:spPr>
          <a:xfrm>
            <a:off x="6741038" y="911998"/>
            <a:ext cx="635995" cy="307777"/>
          </a:xfrm>
          <a:prstGeom prst="rect">
            <a:avLst/>
          </a:prstGeom>
          <a:noFill/>
        </p:spPr>
        <p:txBody>
          <a:bodyPr wrap="square" rtlCol="0">
            <a:spAutoFit/>
          </a:bodyPr>
          <a:lstStyle/>
          <a:p>
            <a:r>
              <a:rPr lang="hu-HU" sz="1400" b="1" dirty="0">
                <a:solidFill>
                  <a:schemeClr val="accent2"/>
                </a:solidFill>
              </a:rPr>
              <a:t>5%</a:t>
            </a:r>
          </a:p>
        </p:txBody>
      </p:sp>
      <p:sp>
        <p:nvSpPr>
          <p:cNvPr id="227" name="Szövegdoboz 346"/>
          <p:cNvSpPr txBox="1"/>
          <p:nvPr/>
        </p:nvSpPr>
        <p:spPr>
          <a:xfrm>
            <a:off x="6734280" y="1180993"/>
            <a:ext cx="635995" cy="307777"/>
          </a:xfrm>
          <a:prstGeom prst="rect">
            <a:avLst/>
          </a:prstGeom>
          <a:noFill/>
        </p:spPr>
        <p:txBody>
          <a:bodyPr wrap="square" rtlCol="0">
            <a:spAutoFit/>
          </a:bodyPr>
          <a:lstStyle/>
          <a:p>
            <a:r>
              <a:rPr lang="hu-HU" sz="1400" b="1" dirty="0">
                <a:solidFill>
                  <a:schemeClr val="accent2"/>
                </a:solidFill>
              </a:rPr>
              <a:t>26%</a:t>
            </a:r>
          </a:p>
        </p:txBody>
      </p:sp>
      <p:sp>
        <p:nvSpPr>
          <p:cNvPr id="228" name="Szövegdoboz 347"/>
          <p:cNvSpPr txBox="1"/>
          <p:nvPr/>
        </p:nvSpPr>
        <p:spPr>
          <a:xfrm>
            <a:off x="6734279" y="1455344"/>
            <a:ext cx="635995" cy="307777"/>
          </a:xfrm>
          <a:prstGeom prst="rect">
            <a:avLst/>
          </a:prstGeom>
          <a:noFill/>
        </p:spPr>
        <p:txBody>
          <a:bodyPr wrap="square" rtlCol="0">
            <a:spAutoFit/>
          </a:bodyPr>
          <a:lstStyle/>
          <a:p>
            <a:r>
              <a:rPr lang="hu-HU" sz="1400" b="1" dirty="0">
                <a:solidFill>
                  <a:schemeClr val="accent2"/>
                </a:solidFill>
              </a:rPr>
              <a:t>26%</a:t>
            </a:r>
          </a:p>
        </p:txBody>
      </p:sp>
      <p:sp>
        <p:nvSpPr>
          <p:cNvPr id="229" name="Szövegdoboz 348"/>
          <p:cNvSpPr txBox="1"/>
          <p:nvPr/>
        </p:nvSpPr>
        <p:spPr>
          <a:xfrm>
            <a:off x="6741038" y="1731215"/>
            <a:ext cx="635995" cy="307777"/>
          </a:xfrm>
          <a:prstGeom prst="rect">
            <a:avLst/>
          </a:prstGeom>
          <a:noFill/>
        </p:spPr>
        <p:txBody>
          <a:bodyPr wrap="square" rtlCol="0">
            <a:spAutoFit/>
          </a:bodyPr>
          <a:lstStyle/>
          <a:p>
            <a:r>
              <a:rPr lang="hu-HU" sz="1400" b="1" dirty="0">
                <a:solidFill>
                  <a:schemeClr val="accent2"/>
                </a:solidFill>
              </a:rPr>
              <a:t>27%</a:t>
            </a:r>
          </a:p>
        </p:txBody>
      </p:sp>
      <p:sp>
        <p:nvSpPr>
          <p:cNvPr id="230" name="Szövegdoboz 349"/>
          <p:cNvSpPr txBox="1"/>
          <p:nvPr/>
        </p:nvSpPr>
        <p:spPr>
          <a:xfrm>
            <a:off x="6737848" y="1982414"/>
            <a:ext cx="635995" cy="307777"/>
          </a:xfrm>
          <a:prstGeom prst="rect">
            <a:avLst/>
          </a:prstGeom>
          <a:noFill/>
        </p:spPr>
        <p:txBody>
          <a:bodyPr wrap="square" rtlCol="0">
            <a:spAutoFit/>
          </a:bodyPr>
          <a:lstStyle/>
          <a:p>
            <a:r>
              <a:rPr lang="hu-HU" sz="1400" b="1" dirty="0">
                <a:solidFill>
                  <a:schemeClr val="accent2"/>
                </a:solidFill>
              </a:rPr>
              <a:t>16%</a:t>
            </a:r>
          </a:p>
        </p:txBody>
      </p:sp>
      <p:sp>
        <p:nvSpPr>
          <p:cNvPr id="282" name="Szövegdoboz 345"/>
          <p:cNvSpPr txBox="1"/>
          <p:nvPr/>
        </p:nvSpPr>
        <p:spPr>
          <a:xfrm>
            <a:off x="7153528" y="911998"/>
            <a:ext cx="635995" cy="307777"/>
          </a:xfrm>
          <a:prstGeom prst="rect">
            <a:avLst/>
          </a:prstGeom>
          <a:noFill/>
        </p:spPr>
        <p:txBody>
          <a:bodyPr wrap="square" rtlCol="0">
            <a:spAutoFit/>
          </a:bodyPr>
          <a:lstStyle/>
          <a:p>
            <a:r>
              <a:rPr lang="hu-HU" sz="1400" b="1" dirty="0">
                <a:solidFill>
                  <a:schemeClr val="accent4"/>
                </a:solidFill>
              </a:rPr>
              <a:t>6%</a:t>
            </a:r>
          </a:p>
        </p:txBody>
      </p:sp>
      <p:sp>
        <p:nvSpPr>
          <p:cNvPr id="283" name="Szövegdoboz 346"/>
          <p:cNvSpPr txBox="1"/>
          <p:nvPr/>
        </p:nvSpPr>
        <p:spPr>
          <a:xfrm>
            <a:off x="7146770" y="1180993"/>
            <a:ext cx="635995" cy="307777"/>
          </a:xfrm>
          <a:prstGeom prst="rect">
            <a:avLst/>
          </a:prstGeom>
          <a:noFill/>
        </p:spPr>
        <p:txBody>
          <a:bodyPr wrap="square" rtlCol="0">
            <a:spAutoFit/>
          </a:bodyPr>
          <a:lstStyle/>
          <a:p>
            <a:r>
              <a:rPr lang="hu-HU" sz="1400" b="1" dirty="0">
                <a:solidFill>
                  <a:schemeClr val="accent4"/>
                </a:solidFill>
              </a:rPr>
              <a:t>18%</a:t>
            </a:r>
          </a:p>
        </p:txBody>
      </p:sp>
      <p:sp>
        <p:nvSpPr>
          <p:cNvPr id="284" name="Szövegdoboz 347"/>
          <p:cNvSpPr txBox="1"/>
          <p:nvPr/>
        </p:nvSpPr>
        <p:spPr>
          <a:xfrm>
            <a:off x="7146769" y="1455344"/>
            <a:ext cx="635995" cy="307777"/>
          </a:xfrm>
          <a:prstGeom prst="rect">
            <a:avLst/>
          </a:prstGeom>
          <a:noFill/>
        </p:spPr>
        <p:txBody>
          <a:bodyPr wrap="square" rtlCol="0">
            <a:spAutoFit/>
          </a:bodyPr>
          <a:lstStyle/>
          <a:p>
            <a:r>
              <a:rPr lang="hu-HU" sz="1400" b="1" dirty="0">
                <a:solidFill>
                  <a:schemeClr val="accent4"/>
                </a:solidFill>
              </a:rPr>
              <a:t>27%</a:t>
            </a:r>
          </a:p>
        </p:txBody>
      </p:sp>
      <p:sp>
        <p:nvSpPr>
          <p:cNvPr id="285" name="Szövegdoboz 348"/>
          <p:cNvSpPr txBox="1"/>
          <p:nvPr/>
        </p:nvSpPr>
        <p:spPr>
          <a:xfrm>
            <a:off x="7153528" y="1731215"/>
            <a:ext cx="635995" cy="307777"/>
          </a:xfrm>
          <a:prstGeom prst="rect">
            <a:avLst/>
          </a:prstGeom>
          <a:noFill/>
        </p:spPr>
        <p:txBody>
          <a:bodyPr wrap="square" rtlCol="0">
            <a:spAutoFit/>
          </a:bodyPr>
          <a:lstStyle/>
          <a:p>
            <a:r>
              <a:rPr lang="hu-HU" sz="1400" b="1" dirty="0">
                <a:solidFill>
                  <a:schemeClr val="accent4"/>
                </a:solidFill>
              </a:rPr>
              <a:t>28%</a:t>
            </a:r>
          </a:p>
        </p:txBody>
      </p:sp>
      <p:sp>
        <p:nvSpPr>
          <p:cNvPr id="286" name="Szövegdoboz 349"/>
          <p:cNvSpPr txBox="1"/>
          <p:nvPr/>
        </p:nvSpPr>
        <p:spPr>
          <a:xfrm>
            <a:off x="7150338" y="1982414"/>
            <a:ext cx="635995" cy="307777"/>
          </a:xfrm>
          <a:prstGeom prst="rect">
            <a:avLst/>
          </a:prstGeom>
          <a:noFill/>
        </p:spPr>
        <p:txBody>
          <a:bodyPr wrap="square" rtlCol="0">
            <a:spAutoFit/>
          </a:bodyPr>
          <a:lstStyle/>
          <a:p>
            <a:r>
              <a:rPr lang="hu-HU" sz="1400" b="1" dirty="0">
                <a:solidFill>
                  <a:schemeClr val="accent4"/>
                </a:solidFill>
              </a:rPr>
              <a:t>21%</a:t>
            </a:r>
          </a:p>
        </p:txBody>
      </p:sp>
      <p:pic>
        <p:nvPicPr>
          <p:cNvPr id="86" name="Picture 85">
            <a:extLst>
              <a:ext uri="{FF2B5EF4-FFF2-40B4-BE49-F238E27FC236}">
                <a16:creationId xmlns:a16="http://schemas.microsoft.com/office/drawing/2014/main" xmlns="" id="{05F9C08E-101A-4175-B735-2A33480895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56376" y="4633691"/>
            <a:ext cx="600901" cy="600901"/>
          </a:xfrm>
          <a:prstGeom prst="rect">
            <a:avLst/>
          </a:prstGeom>
        </p:spPr>
      </p:pic>
      <p:pic>
        <p:nvPicPr>
          <p:cNvPr id="87" name="Picture 86">
            <a:extLst>
              <a:ext uri="{FF2B5EF4-FFF2-40B4-BE49-F238E27FC236}">
                <a16:creationId xmlns:a16="http://schemas.microsoft.com/office/drawing/2014/main" xmlns="" id="{CBEB33BC-72BB-4146-A78A-4F8B600CEF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9618" y="4905062"/>
            <a:ext cx="725425" cy="137160"/>
          </a:xfrm>
          <a:prstGeom prst="rect">
            <a:avLst/>
          </a:prstGeom>
        </p:spPr>
      </p:pic>
    </p:spTree>
    <p:extLst>
      <p:ext uri="{BB962C8B-B14F-4D97-AF65-F5344CB8AC3E}">
        <p14:creationId xmlns:p14="http://schemas.microsoft.com/office/powerpoint/2010/main" val="555018399"/>
      </p:ext>
    </p:extLst>
  </p:cSld>
  <p:clrMapOvr>
    <a:masterClrMapping/>
  </p:clrMapOvr>
</p:sld>
</file>

<file path=ppt/theme/theme1.xml><?xml version="1.0" encoding="utf-8"?>
<a:theme xmlns:a="http://schemas.openxmlformats.org/drawingml/2006/main" name="1_úvodní slide">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0.xml><?xml version="1.0" encoding="utf-8"?>
<a:theme xmlns:a="http://schemas.openxmlformats.org/drawingml/2006/main" name="3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1.xml><?xml version="1.0" encoding="utf-8"?>
<a:theme xmlns:a="http://schemas.openxmlformats.org/drawingml/2006/main" name="6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2.xml><?xml version="1.0" encoding="utf-8"?>
<a:theme xmlns:a="http://schemas.openxmlformats.org/drawingml/2006/main" name="7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3.xml><?xml version="1.0" encoding="utf-8"?>
<a:theme xmlns:a="http://schemas.openxmlformats.org/drawingml/2006/main" name="4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4.xml><?xml version="1.0" encoding="utf-8"?>
<a:theme xmlns:a="http://schemas.openxmlformats.org/drawingml/2006/main" name="5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5.xml><?xml version="1.0" encoding="utf-8"?>
<a:theme xmlns:a="http://schemas.openxmlformats.org/drawingml/2006/main" name="7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1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2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9.xml><?xml version="1.0" encoding="utf-8"?>
<a:theme xmlns:a="http://schemas.openxmlformats.org/drawingml/2006/main" name="5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58824</TotalTime>
  <Words>9557</Words>
  <Application>Microsoft Office PowerPoint</Application>
  <PresentationFormat>Diavetítés a képernyőre (16:9 oldalarány)</PresentationFormat>
  <Paragraphs>1318</Paragraphs>
  <Slides>85</Slides>
  <Notes>32</Notes>
  <HiddenSlides>0</HiddenSlides>
  <MMClips>0</MMClips>
  <ScaleCrop>false</ScaleCrop>
  <HeadingPairs>
    <vt:vector size="6" baseType="variant">
      <vt:variant>
        <vt:lpstr>Használt betűtípusok</vt:lpstr>
      </vt:variant>
      <vt:variant>
        <vt:i4>10</vt:i4>
      </vt:variant>
      <vt:variant>
        <vt:lpstr>Téma</vt:lpstr>
      </vt:variant>
      <vt:variant>
        <vt:i4>15</vt:i4>
      </vt:variant>
      <vt:variant>
        <vt:lpstr>Diacímek</vt:lpstr>
      </vt:variant>
      <vt:variant>
        <vt:i4>85</vt:i4>
      </vt:variant>
    </vt:vector>
  </HeadingPairs>
  <TitlesOfParts>
    <vt:vector size="110" baseType="lpstr">
      <vt:lpstr>Arial</vt:lpstr>
      <vt:lpstr>AvantGarde MdCn BT</vt:lpstr>
      <vt:lpstr>Avenir Next</vt:lpstr>
      <vt:lpstr>Calibri</vt:lpstr>
      <vt:lpstr>Futura Md BT</vt:lpstr>
      <vt:lpstr>Gill Sans</vt:lpstr>
      <vt:lpstr>Helvetica Neue</vt:lpstr>
      <vt:lpstr>Helvetica Neue Light</vt:lpstr>
      <vt:lpstr>Helvetica Neue Thin</vt:lpstr>
      <vt:lpstr>Wingdings</vt:lpstr>
      <vt:lpstr>1_úvodní slide</vt:lpstr>
      <vt:lpstr>2 _dělící snímky s obrázkem</vt:lpstr>
      <vt:lpstr>3_dělící snímky BEZ obrázku</vt:lpstr>
      <vt:lpstr>4_textové snímky</vt:lpstr>
      <vt:lpstr>Snímky pro grafy</vt:lpstr>
      <vt:lpstr>6_kontakty</vt:lpstr>
      <vt:lpstr>1_2 _dělící snímky s obrázkem</vt:lpstr>
      <vt:lpstr>2_2 _dělící snímky s obrázkem</vt:lpstr>
      <vt:lpstr>5_textové snímky</vt:lpstr>
      <vt:lpstr>3_2 _dělící snímky s obrázkem</vt:lpstr>
      <vt:lpstr>6_textové snímky</vt:lpstr>
      <vt:lpstr>7_kontakty</vt:lpstr>
      <vt:lpstr>4_2 _dělící snímky s obrázkem</vt:lpstr>
      <vt:lpstr>5_2 _dělící snímky s obrázkem</vt:lpstr>
      <vt:lpstr>7_textové snímky</vt:lpstr>
      <vt:lpstr>PowerPoint bemutató</vt:lpstr>
      <vt:lpstr>Agenda</vt:lpstr>
      <vt:lpstr>PowerPoint bemutató</vt:lpstr>
      <vt:lpstr>Background of research</vt:lpstr>
      <vt:lpstr>PowerPoint bemutató</vt:lpstr>
      <vt:lpstr>Demographics</vt:lpstr>
      <vt:lpstr>Demographics</vt:lpstr>
      <vt:lpstr>Demographics</vt:lpstr>
      <vt:lpstr>Comparison of Ipsos and Nielsen sample</vt:lpstr>
      <vt:lpstr>PowerPoint bemutató</vt:lpstr>
      <vt:lpstr>CONCLUSIONS</vt:lpstr>
      <vt:lpstr>PowerPoint bemutató</vt:lpstr>
      <vt:lpstr>Conclusions from this chapter</vt:lpstr>
      <vt:lpstr>Areas of interests</vt:lpstr>
      <vt:lpstr>Male and female areas of interests</vt:lpstr>
      <vt:lpstr>Areas of interests according to age groups</vt:lpstr>
      <vt:lpstr>Affinity indicators: age and gender</vt:lpstr>
      <vt:lpstr>Affinity indicators: parenthood and standard of life</vt:lpstr>
      <vt:lpstr>PowerPoint bemutató</vt:lpstr>
      <vt:lpstr>Conclusions from this chapter</vt:lpstr>
      <vt:lpstr>Internet</vt:lpstr>
      <vt:lpstr>Television</vt:lpstr>
      <vt:lpstr>Radio</vt:lpstr>
      <vt:lpstr>Printed press</vt:lpstr>
      <vt:lpstr>Frequency of media consuption</vt:lpstr>
      <vt:lpstr>Frequency of watching TV</vt:lpstr>
      <vt:lpstr>PowerPoint bemutató</vt:lpstr>
      <vt:lpstr>Conclusions from this chapter</vt:lpstr>
      <vt:lpstr>Usage of devices</vt:lpstr>
      <vt:lpstr>Internet connection</vt:lpstr>
      <vt:lpstr>Usage of internet</vt:lpstr>
      <vt:lpstr>Internet on mobile phone / smart phone </vt:lpstr>
      <vt:lpstr>Usage of internet</vt:lpstr>
      <vt:lpstr>Use of Internet</vt:lpstr>
      <vt:lpstr>Consuming video content online</vt:lpstr>
      <vt:lpstr>Devices to consume video content</vt:lpstr>
      <vt:lpstr>Situations and locations to consume video content</vt:lpstr>
      <vt:lpstr>Attitudes towards media consumption</vt:lpstr>
      <vt:lpstr>Attitudes towards media consumption</vt:lpstr>
      <vt:lpstr>Affinity indicators: age and gender</vt:lpstr>
      <vt:lpstr>Affinity indicators: parenthood and standard of life</vt:lpstr>
      <vt:lpstr>PowerPoint bemutató</vt:lpstr>
      <vt:lpstr>Conclusions from this chapter</vt:lpstr>
      <vt:lpstr>Types of TV subscriptions</vt:lpstr>
      <vt:lpstr>DECISION-MAKERS</vt:lpstr>
      <vt:lpstr>Aspects of the decision</vt:lpstr>
      <vt:lpstr>Reasons for not subscribing</vt:lpstr>
      <vt:lpstr>SVOD subscription</vt:lpstr>
      <vt:lpstr>PowerPoint bemutató</vt:lpstr>
      <vt:lpstr>Conclusions from this chapter</vt:lpstr>
      <vt:lpstr>Top 10 favourite channels: spontaneous mentions</vt:lpstr>
      <vt:lpstr>Favourite channels in viewer segments</vt:lpstr>
      <vt:lpstr>Spontaneous channel preferences on the level of groups</vt:lpstr>
      <vt:lpstr>Top 10 favourite shows: spontaneous mention</vt:lpstr>
      <vt:lpstr>Favourite shows: spontaneous mentions</vt:lpstr>
      <vt:lpstr>Gender preferences</vt:lpstr>
      <vt:lpstr>Genre preferences for men and women</vt:lpstr>
      <vt:lpstr>Genre preferences for age groups</vt:lpstr>
      <vt:lpstr>Affinity indicators: gender and age</vt:lpstr>
      <vt:lpstr>Affinity indicators: parenthood and standard of life</vt:lpstr>
      <vt:lpstr>Frequency of watching films and series</vt:lpstr>
      <vt:lpstr>Habits of watching movies</vt:lpstr>
      <vt:lpstr>Habits of watching series</vt:lpstr>
      <vt:lpstr>Attitudes of watching movies</vt:lpstr>
      <vt:lpstr>Reasons behind watching series alternatively</vt:lpstr>
      <vt:lpstr>Using internet when watching TV</vt:lpstr>
      <vt:lpstr>Using internet while watching Tv: Nielsen comparison</vt:lpstr>
      <vt:lpstr>Other devices used while watching TV</vt:lpstr>
      <vt:lpstr>Using internet while watching TV: activities</vt:lpstr>
      <vt:lpstr>Awareness and use of TV applications</vt:lpstr>
      <vt:lpstr>PowerPoint bemutató</vt:lpstr>
      <vt:lpstr>Conclusions from this chapter</vt:lpstr>
      <vt:lpstr>Accept rate of advertisements by devices</vt:lpstr>
      <vt:lpstr>Accept rate of TV and Online advertisements</vt:lpstr>
      <vt:lpstr>Reaction to TV advertisements</vt:lpstr>
      <vt:lpstr>Awareness of ad-blocking</vt:lpstr>
      <vt:lpstr>Use of ad-blocking</vt:lpstr>
      <vt:lpstr>PowerPoint bemutató</vt:lpstr>
      <vt:lpstr>Heavy-viewers</vt:lpstr>
      <vt:lpstr>Type of media consumption</vt:lpstr>
      <vt:lpstr>Statements that are typical of heavy-viewers</vt:lpstr>
      <vt:lpstr>Research team AND references</vt:lpstr>
      <vt:lpstr>Research team and contact information</vt:lpstr>
      <vt:lpstr>IPSOS Media referenciák</vt:lpstr>
      <vt:lpstr>IPSOS főbb referenciák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Balázs Kovács</dc:creator>
  <cp:lastModifiedBy>Nati</cp:lastModifiedBy>
  <cp:revision>3890</cp:revision>
  <dcterms:created xsi:type="dcterms:W3CDTF">2012-02-21T08:44:35Z</dcterms:created>
  <dcterms:modified xsi:type="dcterms:W3CDTF">2019-04-15T15:21:38Z</dcterms:modified>
</cp:coreProperties>
</file>